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32_9C831F5C.xml" ContentType="application/vnd.ms-powerpoint.comments+xml"/>
  <Override PartName="/ppt/comments/modernComment_134_BD65F7A1.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7" r:id="rId5"/>
    <p:sldMasterId id="2147483732" r:id="rId6"/>
  </p:sldMasterIdLst>
  <p:notesMasterIdLst>
    <p:notesMasterId r:id="rId36"/>
  </p:notesMasterIdLst>
  <p:sldIdLst>
    <p:sldId id="319" r:id="rId7"/>
    <p:sldId id="262" r:id="rId8"/>
    <p:sldId id="300" r:id="rId9"/>
    <p:sldId id="325" r:id="rId10"/>
    <p:sldId id="303" r:id="rId11"/>
    <p:sldId id="304" r:id="rId12"/>
    <p:sldId id="305" r:id="rId13"/>
    <p:sldId id="259" r:id="rId14"/>
    <p:sldId id="264" r:id="rId15"/>
    <p:sldId id="328" r:id="rId16"/>
    <p:sldId id="327" r:id="rId17"/>
    <p:sldId id="306" r:id="rId18"/>
    <p:sldId id="316" r:id="rId19"/>
    <p:sldId id="302" r:id="rId20"/>
    <p:sldId id="311" r:id="rId21"/>
    <p:sldId id="307" r:id="rId22"/>
    <p:sldId id="308" r:id="rId23"/>
    <p:sldId id="320" r:id="rId24"/>
    <p:sldId id="321" r:id="rId25"/>
    <p:sldId id="322" r:id="rId26"/>
    <p:sldId id="318" r:id="rId27"/>
    <p:sldId id="260" r:id="rId28"/>
    <p:sldId id="315" r:id="rId29"/>
    <p:sldId id="326" r:id="rId30"/>
    <p:sldId id="329" r:id="rId31"/>
    <p:sldId id="330" r:id="rId32"/>
    <p:sldId id="312" r:id="rId33"/>
    <p:sldId id="263"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E1108-44C6-32BE-71D1-8E60045BFFA4}" name="Kelley Yemen" initials="KY" userId="S::kelley.yemen@phila.gov::2c66b85b-d758-4fbe-95b4-c89921296e47" providerId="AD"/>
  <p188:author id="{AAF31710-9854-A9A0-198C-18F5B73B2E0B}" name="Marco Gorini" initials="MG" userId="S::marco.gorini@phila.gov::18616b58-58cc-4971-bdde-fd41b547583d" providerId="AD"/>
  <p188:author id="{8F85BB24-9AD0-D511-9589-07F469D59851}" name="Yihong Hu" initials="YH" userId="S::Yihong.Hu@phila.gov::aa849063-4149-4850-b6c9-e538860e9cf8" providerId="AD"/>
  <p188:author id="{16E60941-ED7D-D0F4-CE2B-D25D695F8A27}" name="Peter DeCarolis" initials="PD" userId="S::Peter.DeCarolis@phila.gov::a52e5066-de15-4996-84b9-47d846707070" providerId="AD"/>
  <p188:author id="{572CA058-588E-9E60-439B-932139F9EE5F}" name="Andrew Simpson" initials="AS" userId="S::Andrew.Simpson@phila.gov::bee2127c-4e0e-41ae-aef3-a8c52d415df1" providerId="AD"/>
  <p188:author id="{57EB9164-ED87-48AC-4DC0-21DE16B46C4B}" name="Caroline Robertson" initials="CR" userId="S::Caroline.Robertson@phila.gov::fbcc7579-e98e-48dd-8ed4-9f682c23be2a" providerId="AD"/>
  <p188:author id="{0CB394E7-4FA5-23E0-9D40-5644181AB5BC}" name="Yihong Hu" initials="YH" userId="S::yihong.hu@phila.gov::aa849063-4149-4850-b6c9-e538860e9c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y Reynolds" initials="LR" lastIdx="18" clrIdx="0">
    <p:extLst>
      <p:ext uri="{19B8F6BF-5375-455C-9EA6-DF929625EA0E}">
        <p15:presenceInfo xmlns:p15="http://schemas.microsoft.com/office/powerpoint/2012/main" userId="S::lily.reynolds@phila.gov::77596231-2782-48a0-91a0-c701025723c4" providerId="AD"/>
      </p:ext>
    </p:extLst>
  </p:cmAuthor>
  <p:cmAuthor id="2" name="Tara Woody" initials="TW" lastIdx="6" clrIdx="1">
    <p:extLst>
      <p:ext uri="{19B8F6BF-5375-455C-9EA6-DF929625EA0E}">
        <p15:presenceInfo xmlns:p15="http://schemas.microsoft.com/office/powerpoint/2012/main" userId="S::tara.woody@phila.gov::d40d209b-7599-4cc4-97ac-6899c1a245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00"/>
    <a:srgbClr val="D9D9D9"/>
    <a:srgbClr val="002B4A"/>
    <a:srgbClr val="2BB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DE313-9FA0-4505-A6A6-9BAE2229319E}" v="2" dt="2025-01-30T17:54:31.650"/>
    <p1510:client id="{31E35357-1C6C-F8DF-D823-A704A997E4EC}" v="318" dt="2025-01-30T18:22:33.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Kenselaar" userId="S::lydia.kenselaar@phila.gov::4ebbd489-0c6f-49c4-833f-4004a86ab18c" providerId="AD" clId="Web-{31E35357-1C6C-F8DF-D823-A704A997E4EC}"/>
    <pc:docChg chg="modSld">
      <pc:chgData name="Lydia.Kenselaar" userId="S::lydia.kenselaar@phila.gov::4ebbd489-0c6f-49c4-833f-4004a86ab18c" providerId="AD" clId="Web-{31E35357-1C6C-F8DF-D823-A704A997E4EC}" dt="2025-01-30T18:22:33.265" v="165" actId="20577"/>
      <pc:docMkLst>
        <pc:docMk/>
      </pc:docMkLst>
      <pc:sldChg chg="modSp">
        <pc:chgData name="Lydia.Kenselaar" userId="S::lydia.kenselaar@phila.gov::4ebbd489-0c6f-49c4-833f-4004a86ab18c" providerId="AD" clId="Web-{31E35357-1C6C-F8DF-D823-A704A997E4EC}" dt="2025-01-30T18:21:47.437" v="160" actId="20577"/>
        <pc:sldMkLst>
          <pc:docMk/>
          <pc:sldMk cId="2845886313" sldId="263"/>
        </pc:sldMkLst>
        <pc:spChg chg="mod">
          <ac:chgData name="Lydia.Kenselaar" userId="S::lydia.kenselaar@phila.gov::4ebbd489-0c6f-49c4-833f-4004a86ab18c" providerId="AD" clId="Web-{31E35357-1C6C-F8DF-D823-A704A997E4EC}" dt="2025-01-30T18:21:47.437" v="160" actId="20577"/>
          <ac:spMkLst>
            <pc:docMk/>
            <pc:sldMk cId="2845886313" sldId="263"/>
            <ac:spMk id="4" creationId="{F8E1B108-0792-0560-8590-221A354876D3}"/>
          </ac:spMkLst>
        </pc:spChg>
      </pc:sldChg>
      <pc:sldChg chg="modSp">
        <pc:chgData name="Lydia.Kenselaar" userId="S::lydia.kenselaar@phila.gov::4ebbd489-0c6f-49c4-833f-4004a86ab18c" providerId="AD" clId="Web-{31E35357-1C6C-F8DF-D823-A704A997E4EC}" dt="2025-01-30T18:22:33.265" v="165" actId="20577"/>
        <pc:sldMkLst>
          <pc:docMk/>
          <pc:sldMk cId="4137951585" sldId="316"/>
        </pc:sldMkLst>
        <pc:spChg chg="mod">
          <ac:chgData name="Lydia.Kenselaar" userId="S::lydia.kenselaar@phila.gov::4ebbd489-0c6f-49c4-833f-4004a86ab18c" providerId="AD" clId="Web-{31E35357-1C6C-F8DF-D823-A704A997E4EC}" dt="2025-01-30T18:22:33.265" v="165" actId="20577"/>
          <ac:spMkLst>
            <pc:docMk/>
            <pc:sldMk cId="4137951585" sldId="316"/>
            <ac:spMk id="12" creationId="{2E1F8E79-BEE0-5355-AD8F-2911C6C07006}"/>
          </ac:spMkLst>
        </pc:spChg>
      </pc:sldChg>
      <pc:sldChg chg="modSp">
        <pc:chgData name="Lydia.Kenselaar" userId="S::lydia.kenselaar@phila.gov::4ebbd489-0c6f-49c4-833f-4004a86ab18c" providerId="AD" clId="Web-{31E35357-1C6C-F8DF-D823-A704A997E4EC}" dt="2025-01-30T18:22:18.859" v="163" actId="20577"/>
        <pc:sldMkLst>
          <pc:docMk/>
          <pc:sldMk cId="1194744261" sldId="325"/>
        </pc:sldMkLst>
        <pc:spChg chg="mod">
          <ac:chgData name="Lydia.Kenselaar" userId="S::lydia.kenselaar@phila.gov::4ebbd489-0c6f-49c4-833f-4004a86ab18c" providerId="AD" clId="Web-{31E35357-1C6C-F8DF-D823-A704A997E4EC}" dt="2025-01-30T18:22:18.859" v="163" actId="20577"/>
          <ac:spMkLst>
            <pc:docMk/>
            <pc:sldMk cId="1194744261" sldId="325"/>
            <ac:spMk id="3" creationId="{54809B05-3F98-94AF-F239-8D4D1B4F137B}"/>
          </ac:spMkLst>
        </pc:spChg>
      </pc:sldChg>
    </pc:docChg>
  </pc:docChgLst>
  <pc:docChgLst>
    <pc:chgData name="Yihong Hu" userId="aa849063-4149-4850-b6c9-e538860e9cf8" providerId="ADAL" clId="{0DDDE313-9FA0-4505-A6A6-9BAE2229319E}"/>
    <pc:docChg chg="modSld">
      <pc:chgData name="Yihong Hu" userId="aa849063-4149-4850-b6c9-e538860e9cf8" providerId="ADAL" clId="{0DDDE313-9FA0-4505-A6A6-9BAE2229319E}" dt="2025-01-30T17:56:42.809" v="96" actId="20577"/>
      <pc:docMkLst>
        <pc:docMk/>
      </pc:docMkLst>
      <pc:sldChg chg="modSp mod">
        <pc:chgData name="Yihong Hu" userId="aa849063-4149-4850-b6c9-e538860e9cf8" providerId="ADAL" clId="{0DDDE313-9FA0-4505-A6A6-9BAE2229319E}" dt="2025-01-30T17:56:42.809" v="96" actId="20577"/>
        <pc:sldMkLst>
          <pc:docMk/>
          <pc:sldMk cId="2300589612" sldId="311"/>
        </pc:sldMkLst>
        <pc:spChg chg="mod">
          <ac:chgData name="Yihong Hu" userId="aa849063-4149-4850-b6c9-e538860e9cf8" providerId="ADAL" clId="{0DDDE313-9FA0-4505-A6A6-9BAE2229319E}" dt="2025-01-30T17:36:45.210" v="68" actId="404"/>
          <ac:spMkLst>
            <pc:docMk/>
            <pc:sldMk cId="2300589612" sldId="311"/>
            <ac:spMk id="11" creationId="{383DB03E-1B45-7FC6-DE74-3FB0C22DC32B}"/>
          </ac:spMkLst>
        </pc:spChg>
        <pc:spChg chg="mod">
          <ac:chgData name="Yihong Hu" userId="aa849063-4149-4850-b6c9-e538860e9cf8" providerId="ADAL" clId="{0DDDE313-9FA0-4505-A6A6-9BAE2229319E}" dt="2025-01-30T17:56:42.809" v="96" actId="20577"/>
          <ac:spMkLst>
            <pc:docMk/>
            <pc:sldMk cId="2300589612" sldId="311"/>
            <ac:spMk id="12" creationId="{FF2DE332-400F-E8A9-5679-21A667B83151}"/>
          </ac:spMkLst>
        </pc:spChg>
        <pc:picChg chg="mod">
          <ac:chgData name="Yihong Hu" userId="aa849063-4149-4850-b6c9-e538860e9cf8" providerId="ADAL" clId="{0DDDE313-9FA0-4505-A6A6-9BAE2229319E}" dt="2025-01-30T17:54:31.650" v="70" actId="14826"/>
          <ac:picMkLst>
            <pc:docMk/>
            <pc:sldMk cId="2300589612" sldId="311"/>
            <ac:picMk id="7" creationId="{6317CF9E-A337-891A-8F6E-F6CA2E3FF9CF}"/>
          </ac:picMkLst>
        </pc:picChg>
      </pc:sldChg>
    </pc:docChg>
  </pc:docChgLst>
</pc:chgInfo>
</file>

<file path=ppt/comments/modernComment_132_9C831F5C.xml><?xml version="1.0" encoding="utf-8"?>
<p188:cmLst xmlns:a="http://schemas.openxmlformats.org/drawingml/2006/main" xmlns:r="http://schemas.openxmlformats.org/officeDocument/2006/relationships" xmlns:p188="http://schemas.microsoft.com/office/powerpoint/2018/8/main">
  <p188:cm id="{809F8230-2C06-4A9C-8BBC-6A0ABDA72D89}" authorId="{572CA058-588E-9E60-439B-932139F9EE5F}" created="2025-01-03T14:49:22.282">
    <pc:sldMkLst xmlns:pc="http://schemas.microsoft.com/office/powerpoint/2013/main/command">
      <pc:docMk/>
      <pc:sldMk cId="2625838940" sldId="306"/>
    </pc:sldMkLst>
    <p188:txBody>
      <a:bodyPr/>
      <a:lstStyle/>
      <a:p>
        <a:r>
          <a:rPr lang="en-US"/>
          <a:t>For this section, I would move the crash data up to be before the treatment section. The framing would be more “problem / meaning / solution” - the current framing is a bit jarring because we switch back and forth</a:t>
        </a:r>
      </a:p>
    </p188:txBody>
    <p188:extLst>
      <p:ext xmlns:p="http://schemas.openxmlformats.org/presentationml/2006/main" uri="{57CB4572-C831-44C2-8A1C-0ADB6CCDFE69}">
        <p223:reactions xmlns:p223="http://schemas.microsoft.com/office/powerpoint/2022/03/main">
          <p223:rxn type="👍">
            <p223:instance time="2025-01-03T15:17:42.158" authorId="{8F85BB24-9AD0-D511-9589-07F469D59851}"/>
          </p223:rxn>
        </p223:reactions>
      </p:ext>
    </p188:extLst>
  </p188:cm>
</p188:cmLst>
</file>

<file path=ppt/comments/modernComment_134_BD65F7A1.xml><?xml version="1.0" encoding="utf-8"?>
<p188:cmLst xmlns:a="http://schemas.openxmlformats.org/drawingml/2006/main" xmlns:r="http://schemas.openxmlformats.org/officeDocument/2006/relationships" xmlns:p188="http://schemas.microsoft.com/office/powerpoint/2018/8/main">
  <p188:cm id="{11A7E8B7-779D-40F4-A0C9-8EC4804BBDB4}" authorId="{572CA058-588E-9E60-439B-932139F9EE5F}" created="2025-01-03T14:45:39.626">
    <pc:sldMkLst xmlns:pc="http://schemas.microsoft.com/office/powerpoint/2013/main/command">
      <pc:docMk/>
      <pc:sldMk cId="3177576353" sldId="308"/>
    </pc:sldMkLst>
    <p188:replyLst>
      <p188:reply id="{CE3E35DD-5BF9-4A95-B69D-954ADB6D9BF2}" authorId="{8F85BB24-9AD0-D511-9589-07F469D59851}" created="2025-01-03T15:30:36.859">
        <p188:txBody>
          <a:bodyPr/>
          <a:lstStyle/>
          <a:p>
            <a:r>
              <a:rPr lang="en-US"/>
              <a:t>This is a part of the template, but we can break the rule here\</a:t>
            </a:r>
          </a:p>
        </p188:txBody>
      </p188:reply>
      <p188:reply id="{AC9F94D0-B34F-47AC-8BD9-F361CEB04F32}" authorId="{572CA058-588E-9E60-439B-932139F9EE5F}" created="2025-01-06T16:17:25.139">
        <p188:txBody>
          <a:bodyPr/>
          <a:lstStyle/>
          <a:p>
            <a:r>
              <a:rPr lang="en-US"/>
              <a:t>Yeah I think a full screen photo with a transition is more effective. </a:t>
            </a:r>
          </a:p>
        </p188:txBody>
        <p188:extLst>
          <p:ext xmlns:p="http://schemas.openxmlformats.org/presentationml/2006/main" uri="{57CB4572-C831-44C2-8A1C-0ADB6CCDFE69}">
            <p223:reactions xmlns:p223="http://schemas.microsoft.com/office/powerpoint/2022/03/main">
              <p223:rxn type="👍">
                <p223:instance time="2025-01-06T16:24:54.674" authorId="{0CB394E7-4FA5-23E0-9D40-5644181AB5BC}"/>
              </p223:rxn>
            </p223:reactions>
          </p:ext>
        </p188:extLst>
      </p188:reply>
      <p188:reply id="{94EA3C4E-8EF8-4289-8A10-9F93B26789DB}" authorId="{8F85BB24-9AD0-D511-9589-07F469D59851}" created="2025-01-06T16:30:52.372">
        <p188:txBody>
          <a:bodyPr/>
          <a:lstStyle/>
          <a:p>
            <a:r>
              <a:rPr lang="en-US"/>
              <a:t>I like the idea. I will change the photo in office tomorrow. The quality shrank when I tried to reformat it. </a:t>
            </a:r>
          </a:p>
        </p188:txBody>
      </p188:reply>
    </p188:replyLst>
    <p188:txBody>
      <a:bodyPr/>
      <a:lstStyle/>
      <a:p>
        <a:r>
          <a:rPr lang="en-US"/>
          <a:t>I think this would be better as a full bleed before/after transition. Bigger photos generally better for RCO presentations (easier if we’re on Zoom and people are looking at their phones and better if we have a small screen in a big room)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976E-794B-4CD4-9ED5-97CAB001EBF7}"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BD7A-1BF6-4C16-9FAA-C10C5CAEEC67}" type="slidenum">
              <a:rPr lang="en-US" smtClean="0"/>
              <a:t>‹#›</a:t>
            </a:fld>
            <a:endParaRPr lang="en-US"/>
          </a:p>
        </p:txBody>
      </p:sp>
    </p:spTree>
    <p:extLst>
      <p:ext uri="{BB962C8B-B14F-4D97-AF65-F5344CB8AC3E}">
        <p14:creationId xmlns:p14="http://schemas.microsoft.com/office/powerpoint/2010/main" val="32554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B4BD7A-1BF6-4C16-9FAA-C10C5CAEEC67}" type="slidenum">
              <a:rPr lang="en-US" smtClean="0"/>
              <a:t>28</a:t>
            </a:fld>
            <a:endParaRPr lang="en-US"/>
          </a:p>
        </p:txBody>
      </p:sp>
    </p:spTree>
    <p:extLst>
      <p:ext uri="{BB962C8B-B14F-4D97-AF65-F5344CB8AC3E}">
        <p14:creationId xmlns:p14="http://schemas.microsoft.com/office/powerpoint/2010/main" val="427754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32421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9268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1"/>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542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9232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18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44438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78663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10365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04842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74105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94584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697831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98552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72965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36350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94917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61988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bg2"/>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488437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513719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386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ysClr val="windowText" lastClr="000000"/>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30363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42379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3944093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338490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5" name="Rectangle 4">
            <a:extLst>
              <a:ext uri="{FF2B5EF4-FFF2-40B4-BE49-F238E27FC236}">
                <a16:creationId xmlns:a16="http://schemas.microsoft.com/office/drawing/2014/main" id="{CEC18BAF-2123-6817-9AB3-870238C6A2AA}"/>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DF6733-BB5D-CD21-EC86-A91195CE0A72}"/>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D80DC79C-070F-1331-929F-A475E9BD1C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A207A393-9EE7-E732-F921-0EC151DF425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56047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61A24610-B684-38C7-3277-A97664EE55DF}"/>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200F9-D816-F9B0-47AF-99D8E1C18B6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F0AB3ADB-1EF1-0036-8B00-78355284E7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0" name="Picture 16">
            <a:extLst>
              <a:ext uri="{FF2B5EF4-FFF2-40B4-BE49-F238E27FC236}">
                <a16:creationId xmlns:a16="http://schemas.microsoft.com/office/drawing/2014/main" id="{432E7957-7DAD-AF61-9B00-F3B98ED9F3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88881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A5E4057F-EF6C-2CC4-70D9-9DEE5F59BFF1}"/>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84DB8A-ACC7-4A27-A02E-282A3F60498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A0A91062-242C-FC9A-EC0D-C6E9CC6581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8" name="Picture 16">
            <a:extLst>
              <a:ext uri="{FF2B5EF4-FFF2-40B4-BE49-F238E27FC236}">
                <a16:creationId xmlns:a16="http://schemas.microsoft.com/office/drawing/2014/main" id="{2B6C875A-E033-7807-7B66-70D80D60E1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65816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1879CBEA-052D-B922-0A38-FB264CBFE94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CE549F-B025-56B4-C311-A0ED6561ED3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55F09108-2920-31BD-6740-2CABF17349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756CA26F-0F8C-B446-6975-B29020B080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65971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72984C0E-F371-7D05-A168-4F97185CA943}"/>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DCA256-38F6-1210-03E6-4C68479A43F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8" name="Picture 15">
            <a:extLst>
              <a:ext uri="{FF2B5EF4-FFF2-40B4-BE49-F238E27FC236}">
                <a16:creationId xmlns:a16="http://schemas.microsoft.com/office/drawing/2014/main" id="{8E3704DD-4E97-8456-09FA-F7A3D7F7D8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9" name="Picture 16">
            <a:extLst>
              <a:ext uri="{FF2B5EF4-FFF2-40B4-BE49-F238E27FC236}">
                <a16:creationId xmlns:a16="http://schemas.microsoft.com/office/drawing/2014/main" id="{DC54165D-0D9C-6DEC-E030-BB5295A553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07857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Rectangle 2">
            <a:extLst>
              <a:ext uri="{FF2B5EF4-FFF2-40B4-BE49-F238E27FC236}">
                <a16:creationId xmlns:a16="http://schemas.microsoft.com/office/drawing/2014/main" id="{3AE93CCB-A50B-4E0F-434A-190BD151CC6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665D95-615D-FB70-0BCE-80AC6F15C1E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2" name="Picture 15">
            <a:extLst>
              <a:ext uri="{FF2B5EF4-FFF2-40B4-BE49-F238E27FC236}">
                <a16:creationId xmlns:a16="http://schemas.microsoft.com/office/drawing/2014/main" id="{26B00E3D-3ED2-9659-D798-261EFD5161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F977BD5D-204B-0289-C8E0-1A7438EF076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055276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FC2A84C8-A058-F601-19FF-50E55B64084C}"/>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59B224-8D8E-94B8-EEFD-FCA523757CF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1" name="Picture 15">
            <a:extLst>
              <a:ext uri="{FF2B5EF4-FFF2-40B4-BE49-F238E27FC236}">
                <a16:creationId xmlns:a16="http://schemas.microsoft.com/office/drawing/2014/main" id="{756B23E9-ECC6-6B9A-B98F-D5CEF011E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B9FFA3D8-4ACD-4DA9-50B0-3EB82161AB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209171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Rectangle 6">
            <a:extLst>
              <a:ext uri="{FF2B5EF4-FFF2-40B4-BE49-F238E27FC236}">
                <a16:creationId xmlns:a16="http://schemas.microsoft.com/office/drawing/2014/main" id="{7043876C-1B2C-96F0-4F49-A7D6BEBB64F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D48119-59B5-087E-CC87-09AA75D3ED8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A5D04DA2-5434-2B72-A442-C5F69ACA7E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D7DEB428-41CA-5F9E-02E0-F2C06D31F6C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5326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99687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2"/>
          </a:solidFill>
        </p:spPr>
        <p:txBody>
          <a:bodyPr wrap="square" lIns="228600" tIns="228600" rIns="228600" bIns="228600" anchor="ctr">
            <a:spAutoFit/>
          </a:bodyPr>
          <a:lstStyle>
            <a:lvl1pPr marL="0" indent="0">
              <a:buNone/>
              <a:defRPr sz="4000" b="1">
                <a:solidFill>
                  <a:sysClr val="windowText" lastClr="000000"/>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0936445B-70FB-35BA-645B-74F7FD80635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B55649-8681-359C-CC6A-1FD4A0BAF7B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92F2F6FF-7C5A-2058-39F9-C4AF4A24C1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41E47B65-ED8F-B076-C2C8-4FCF87CB48B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14182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B18BB58A-4F43-E106-2330-7CAC6E75910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4B3C4F-4FC5-E6A5-B0B1-976807003F15}"/>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5E35614A-E57C-77D2-AAC0-5351422474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9D794200-3CAE-A27A-7C36-52868BC2EB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197499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6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54495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19041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0618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359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827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18470"/>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88" r:id="rId3"/>
    <p:sldLayoutId id="2147483711" r:id="rId4"/>
    <p:sldLayoutId id="2147483712" r:id="rId5"/>
    <p:sldLayoutId id="2147483715" r:id="rId6"/>
    <p:sldLayoutId id="2147483714" r:id="rId7"/>
    <p:sldLayoutId id="2147483713" r:id="rId8"/>
    <p:sldLayoutId id="2147483707" r:id="rId9"/>
    <p:sldLayoutId id="2147483709" r:id="rId10"/>
    <p:sldLayoutId id="2147483708" r:id="rId11"/>
    <p:sldLayoutId id="2147483710" r:id="rId12"/>
    <p:sldLayoutId id="2147483716" r:id="rId13"/>
    <p:sldLayoutId id="2147483684"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235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724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32_9C831F5C.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34_BD65F7A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ACBCE8-602F-1B9F-A8A6-B39A380D7DDA}"/>
              </a:ext>
            </a:extLst>
          </p:cNvPr>
          <p:cNvSpPr txBox="1"/>
          <p:nvPr/>
        </p:nvSpPr>
        <p:spPr>
          <a:xfrm>
            <a:off x="1714500" y="2316079"/>
            <a:ext cx="942473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6000"/>
                  </a:schemeClr>
                </a:solidFill>
                <a:ea typeface="Calibri"/>
                <a:cs typeface="Calibri"/>
              </a:rPr>
              <a:t>Please open this presentation on your desktop before presenting. The fonts and images will not be displayed correctly when you present it directly from the browser.</a:t>
            </a:r>
            <a:r>
              <a:rPr lang="en-US" sz="3200">
                <a:ea typeface="Calibri"/>
                <a:cs typeface="Calibri"/>
              </a:rPr>
              <a:t> </a:t>
            </a:r>
            <a:endParaRPr lang="en-US" sz="3200"/>
          </a:p>
        </p:txBody>
      </p:sp>
    </p:spTree>
    <p:extLst>
      <p:ext uri="{BB962C8B-B14F-4D97-AF65-F5344CB8AC3E}">
        <p14:creationId xmlns:p14="http://schemas.microsoft.com/office/powerpoint/2010/main" val="188294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6CA5-CE65-86C7-1E97-71CCEC436A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2D964B-7449-9926-0DD6-10414D24B257}"/>
              </a:ext>
            </a:extLst>
          </p:cNvPr>
          <p:cNvSpPr>
            <a:spLocks noGrp="1"/>
          </p:cNvSpPr>
          <p:nvPr>
            <p:ph type="body" sz="quarter" idx="15"/>
          </p:nvPr>
        </p:nvSpPr>
        <p:spPr/>
        <p:txBody>
          <a:bodyPr/>
          <a:lstStyle/>
          <a:p>
            <a:r>
              <a:rPr lang="en-US"/>
              <a:t>Children are at risk.</a:t>
            </a:r>
          </a:p>
        </p:txBody>
      </p:sp>
      <p:sp>
        <p:nvSpPr>
          <p:cNvPr id="4" name="Text Placeholder 3">
            <a:extLst>
              <a:ext uri="{FF2B5EF4-FFF2-40B4-BE49-F238E27FC236}">
                <a16:creationId xmlns:a16="http://schemas.microsoft.com/office/drawing/2014/main" id="{1A35AE17-2E0D-DB49-D62B-CEB361ABB274}"/>
              </a:ext>
            </a:extLst>
          </p:cNvPr>
          <p:cNvSpPr>
            <a:spLocks noGrp="1"/>
          </p:cNvSpPr>
          <p:nvPr>
            <p:ph type="body" sz="quarter" idx="16"/>
          </p:nvPr>
        </p:nvSpPr>
        <p:spPr>
          <a:xfrm>
            <a:off x="1" y="2147403"/>
            <a:ext cx="6705599" cy="2563202"/>
          </a:xfrm>
        </p:spPr>
        <p:txBody>
          <a:bodyPr/>
          <a:lstStyle/>
          <a:p>
            <a:r>
              <a:rPr lang="en-US"/>
              <a:t>Every week in Philadelphia, 4 children aged 17 and under are hit by a driver while walking. </a:t>
            </a:r>
          </a:p>
        </p:txBody>
      </p:sp>
      <p:pic>
        <p:nvPicPr>
          <p:cNvPr id="7" name="Picture 6" descr="A picture containing outdoor, tree, transport, parked&#10;&#10;Description automatically generated">
            <a:extLst>
              <a:ext uri="{FF2B5EF4-FFF2-40B4-BE49-F238E27FC236}">
                <a16:creationId xmlns:a16="http://schemas.microsoft.com/office/drawing/2014/main" id="{3DC707A9-B507-B837-B43D-53BEE5F98011}"/>
              </a:ext>
            </a:extLst>
          </p:cNvPr>
          <p:cNvPicPr>
            <a:picLocks noChangeAspect="1"/>
          </p:cNvPicPr>
          <p:nvPr/>
        </p:nvPicPr>
        <p:blipFill>
          <a:blip r:embed="rId2" cstate="print">
            <a:extLst>
              <a:ext uri="{28A0092B-C50C-407E-A947-70E740481C1C}">
                <a14:useLocalDpi xmlns:a14="http://schemas.microsoft.com/office/drawing/2010/main" val="0"/>
              </a:ext>
            </a:extLst>
          </a:blip>
          <a:srcRect r="33090"/>
          <a:stretch/>
        </p:blipFill>
        <p:spPr>
          <a:xfrm>
            <a:off x="6673701" y="0"/>
            <a:ext cx="5518298" cy="6185491"/>
          </a:xfrm>
          <a:prstGeom prst="rect">
            <a:avLst/>
          </a:prstGeom>
        </p:spPr>
      </p:pic>
    </p:spTree>
    <p:extLst>
      <p:ext uri="{BB962C8B-B14F-4D97-AF65-F5344CB8AC3E}">
        <p14:creationId xmlns:p14="http://schemas.microsoft.com/office/powerpoint/2010/main" val="12875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395665-567F-833C-F74F-CEC759707780}"/>
              </a:ext>
            </a:extLst>
          </p:cNvPr>
          <p:cNvSpPr>
            <a:spLocks noGrp="1"/>
          </p:cNvSpPr>
          <p:nvPr>
            <p:ph type="body" sz="quarter" idx="15"/>
          </p:nvPr>
        </p:nvSpPr>
        <p:spPr/>
        <p:txBody>
          <a:bodyPr/>
          <a:lstStyle/>
          <a:p>
            <a:r>
              <a:rPr lang="en-US"/>
              <a:t>Safe Routes Philly</a:t>
            </a:r>
          </a:p>
        </p:txBody>
      </p:sp>
      <p:sp>
        <p:nvSpPr>
          <p:cNvPr id="4" name="Text Placeholder 3">
            <a:extLst>
              <a:ext uri="{FF2B5EF4-FFF2-40B4-BE49-F238E27FC236}">
                <a16:creationId xmlns:a16="http://schemas.microsoft.com/office/drawing/2014/main" id="{D4A1CAF7-0680-00E7-D997-A4E506B3628E}"/>
              </a:ext>
            </a:extLst>
          </p:cNvPr>
          <p:cNvSpPr>
            <a:spLocks noGrp="1"/>
          </p:cNvSpPr>
          <p:nvPr>
            <p:ph type="body" sz="quarter" idx="16"/>
          </p:nvPr>
        </p:nvSpPr>
        <p:spPr>
          <a:xfrm>
            <a:off x="0" y="1353693"/>
            <a:ext cx="8718697" cy="4150623"/>
          </a:xfrm>
        </p:spPr>
        <p:txBody>
          <a:bodyPr/>
          <a:lstStyle/>
          <a:p>
            <a:r>
              <a:rPr lang="en-US"/>
              <a:t>City’s Youth Pedestrian and Bicycle Safety Program</a:t>
            </a:r>
          </a:p>
          <a:p>
            <a:pPr marL="457200" indent="-457200">
              <a:buFont typeface="Arial" panose="020B0604020202020204" pitchFamily="34" charset="0"/>
              <a:buChar char="•"/>
            </a:pPr>
            <a:r>
              <a:rPr lang="en-US"/>
              <a:t>Lesson plans</a:t>
            </a:r>
          </a:p>
          <a:p>
            <a:pPr marL="457200" indent="-457200">
              <a:buFont typeface="Arial" panose="020B0604020202020204" pitchFamily="34" charset="0"/>
              <a:buChar char="•"/>
            </a:pPr>
            <a:r>
              <a:rPr lang="en-US"/>
              <a:t>Walking and Biking School Buses</a:t>
            </a:r>
          </a:p>
          <a:p>
            <a:pPr marL="457200" indent="-457200">
              <a:buFont typeface="Arial" panose="020B0604020202020204" pitchFamily="34" charset="0"/>
              <a:buChar char="•"/>
            </a:pPr>
            <a:r>
              <a:rPr lang="en-US"/>
              <a:t>Pick-up and Drop-off Support</a:t>
            </a:r>
          </a:p>
          <a:p>
            <a:r>
              <a:rPr lang="en-US" sz="2000" i="1"/>
              <a:t>Ready to go programing that pairs with infrastructure projects</a:t>
            </a:r>
          </a:p>
        </p:txBody>
      </p:sp>
      <p:pic>
        <p:nvPicPr>
          <p:cNvPr id="7" name="Picture 6" descr="A group of people riding bikes&#10;&#10;Description automatically generated with medium confidence">
            <a:extLst>
              <a:ext uri="{FF2B5EF4-FFF2-40B4-BE49-F238E27FC236}">
                <a16:creationId xmlns:a16="http://schemas.microsoft.com/office/drawing/2014/main" id="{E6BCB7B8-AA2A-F4FF-39B2-C13B869E4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312" y="0"/>
            <a:ext cx="3664688" cy="2748516"/>
          </a:xfrm>
          <a:prstGeom prst="rect">
            <a:avLst/>
          </a:prstGeom>
        </p:spPr>
      </p:pic>
      <p:pic>
        <p:nvPicPr>
          <p:cNvPr id="11" name="Picture 10" descr="A group of people in a classroom&#10;&#10;Description automatically generated with medium confidence">
            <a:extLst>
              <a:ext uri="{FF2B5EF4-FFF2-40B4-BE49-F238E27FC236}">
                <a16:creationId xmlns:a16="http://schemas.microsoft.com/office/drawing/2014/main" id="{4D8B40B5-E596-A9D7-BB39-A878DB5A2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7311" y="3428999"/>
            <a:ext cx="3664689" cy="2748517"/>
          </a:xfrm>
          <a:prstGeom prst="rect">
            <a:avLst/>
          </a:prstGeom>
        </p:spPr>
      </p:pic>
      <p:pic>
        <p:nvPicPr>
          <p:cNvPr id="13" name="Picture 12" descr="Text&#10;&#10;Description automatically generated">
            <a:extLst>
              <a:ext uri="{FF2B5EF4-FFF2-40B4-BE49-F238E27FC236}">
                <a16:creationId xmlns:a16="http://schemas.microsoft.com/office/drawing/2014/main" id="{8B886A5F-9B9A-5CDD-8F8D-58A5D3E95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310" y="2565231"/>
            <a:ext cx="3664689" cy="1047054"/>
          </a:xfrm>
          <a:prstGeom prst="rect">
            <a:avLst/>
          </a:prstGeom>
        </p:spPr>
      </p:pic>
    </p:spTree>
    <p:extLst>
      <p:ext uri="{BB962C8B-B14F-4D97-AF65-F5344CB8AC3E}">
        <p14:creationId xmlns:p14="http://schemas.microsoft.com/office/powerpoint/2010/main" val="183907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FF29-A64D-7895-9FDC-C6322A861185}"/>
            </a:ext>
          </a:extLst>
        </p:cNvPr>
        <p:cNvGrpSpPr/>
        <p:nvPr/>
      </p:nvGrpSpPr>
      <p:grpSpPr>
        <a:xfrm>
          <a:off x="0" y="0"/>
          <a:ext cx="0" cy="0"/>
          <a:chOff x="0" y="0"/>
          <a:chExt cx="0" cy="0"/>
        </a:xfrm>
      </p:grpSpPr>
      <p:pic>
        <p:nvPicPr>
          <p:cNvPr id="7" name="Picture Placeholder 6" descr="A picture containing text, road, outdoor, street&#10;&#10;Description automatically generated">
            <a:extLst>
              <a:ext uri="{FF2B5EF4-FFF2-40B4-BE49-F238E27FC236}">
                <a16:creationId xmlns:a16="http://schemas.microsoft.com/office/drawing/2014/main" id="{30F9F261-5DD9-FA2D-DE83-58EF3A1A44D2}"/>
              </a:ext>
            </a:extLst>
          </p:cNvPr>
          <p:cNvPicPr>
            <a:picLocks noGrp="1" noChangeAspect="1"/>
          </p:cNvPicPr>
          <p:nvPr>
            <p:ph type="pic" sz="quarter" idx="1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b="15730"/>
          <a:stretch/>
        </p:blipFill>
        <p:spPr>
          <a:xfrm>
            <a:off x="20" y="10"/>
            <a:ext cx="12191980" cy="6857990"/>
          </a:xfrm>
          <a:noFill/>
        </p:spPr>
      </p:pic>
      <p:sp>
        <p:nvSpPr>
          <p:cNvPr id="18" name="Text Placeholder 3">
            <a:extLst>
              <a:ext uri="{FF2B5EF4-FFF2-40B4-BE49-F238E27FC236}">
                <a16:creationId xmlns:a16="http://schemas.microsoft.com/office/drawing/2014/main" id="{2B23E514-63B8-25A0-C618-17CAE0DA7AAF}"/>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Slow Zones</a:t>
            </a:r>
          </a:p>
        </p:txBody>
      </p:sp>
      <p:pic>
        <p:nvPicPr>
          <p:cNvPr id="9" name="Picture 8" descr="Text&#10;&#10;Description automatically generated with low confidence">
            <a:extLst>
              <a:ext uri="{FF2B5EF4-FFF2-40B4-BE49-F238E27FC236}">
                <a16:creationId xmlns:a16="http://schemas.microsoft.com/office/drawing/2014/main" id="{2EBF06FD-507A-9B03-61D6-961414A23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625838940"/>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75E9-0A00-2B6A-27A6-0D29FBE4D8B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13D93E-A61C-9F87-3E39-21134884ABFB}"/>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2E1F8E79-BEE0-5355-AD8F-2911C6C07006}"/>
              </a:ext>
            </a:extLst>
          </p:cNvPr>
          <p:cNvSpPr>
            <a:spLocks noGrp="1"/>
          </p:cNvSpPr>
          <p:nvPr>
            <p:ph type="body" sz="quarter" idx="16"/>
          </p:nvPr>
        </p:nvSpPr>
        <p:spPr>
          <a:xfrm>
            <a:off x="131977" y="1986453"/>
            <a:ext cx="5684362" cy="4547976"/>
          </a:xfrm>
        </p:spPr>
        <p:txBody>
          <a:bodyPr/>
          <a:lstStyle/>
          <a:p>
            <a:r>
              <a:rPr lang="en-US" sz="2400">
                <a:latin typeface="Aptos"/>
              </a:rPr>
              <a:t>Six schools in five zones</a:t>
            </a:r>
          </a:p>
          <a:p>
            <a:pPr marL="457200" indent="-457200">
              <a:spcAft>
                <a:spcPts val="600"/>
              </a:spcAft>
              <a:buFont typeface="+mj-lt"/>
              <a:buAutoNum type="arabicPeriod"/>
            </a:pPr>
            <a:r>
              <a:rPr lang="en-US" sz="1800" err="1">
                <a:latin typeface="Aptos"/>
              </a:rPr>
              <a:t>Kenderton</a:t>
            </a:r>
            <a:r>
              <a:rPr lang="en-US" sz="1800">
                <a:latin typeface="Aptos"/>
              </a:rPr>
              <a:t> Elementary School</a:t>
            </a:r>
          </a:p>
          <a:p>
            <a:pPr marL="457200" indent="-457200">
              <a:spcAft>
                <a:spcPts val="600"/>
              </a:spcAft>
              <a:buFont typeface="+mj-lt"/>
              <a:buAutoNum type="arabicPeriod"/>
            </a:pPr>
            <a:r>
              <a:rPr lang="en-US" sz="1800">
                <a:latin typeface="Aptos"/>
              </a:rPr>
              <a:t>Mary M. Bethune School</a:t>
            </a:r>
          </a:p>
          <a:p>
            <a:pPr marL="457200" indent="-457200">
              <a:spcAft>
                <a:spcPts val="600"/>
              </a:spcAft>
              <a:buFont typeface="+mj-lt"/>
              <a:buAutoNum type="arabicPeriod"/>
            </a:pPr>
            <a:r>
              <a:rPr lang="en-US" sz="1800">
                <a:latin typeface="Aptos"/>
              </a:rPr>
              <a:t>Potter-Thomas School</a:t>
            </a:r>
          </a:p>
          <a:p>
            <a:pPr marL="457200" indent="-457200">
              <a:spcAft>
                <a:spcPts val="600"/>
              </a:spcAft>
              <a:buFont typeface="+mj-lt"/>
              <a:buAutoNum type="arabicPeriod"/>
            </a:pPr>
            <a:r>
              <a:rPr lang="en-US" sz="1800">
                <a:latin typeface="Aptos"/>
              </a:rPr>
              <a:t>Pan American Academy Charter School / Julia De Burgos School</a:t>
            </a:r>
          </a:p>
          <a:p>
            <a:pPr marL="457200" indent="-457200">
              <a:spcAft>
                <a:spcPts val="600"/>
              </a:spcAft>
              <a:buFont typeface="+mj-lt"/>
              <a:buAutoNum type="arabicPeriod"/>
            </a:pPr>
            <a:r>
              <a:rPr lang="en-US" sz="1800" b="1">
                <a:latin typeface="Aptos"/>
              </a:rPr>
              <a:t>Kipp North Philadelphia Charter School</a:t>
            </a:r>
          </a:p>
          <a:p>
            <a:pPr>
              <a:spcAft>
                <a:spcPts val="3600"/>
              </a:spcAft>
            </a:pPr>
            <a:endParaRPr lang="en-US" sz="2400"/>
          </a:p>
        </p:txBody>
      </p:sp>
      <p:sp>
        <p:nvSpPr>
          <p:cNvPr id="11" name="Text Placeholder 10">
            <a:extLst>
              <a:ext uri="{FF2B5EF4-FFF2-40B4-BE49-F238E27FC236}">
                <a16:creationId xmlns:a16="http://schemas.microsoft.com/office/drawing/2014/main" id="{8B020BED-F3C0-9509-A616-6DFD36EB7A5A}"/>
              </a:ext>
            </a:extLst>
          </p:cNvPr>
          <p:cNvSpPr>
            <a:spLocks noGrp="1"/>
          </p:cNvSpPr>
          <p:nvPr>
            <p:ph type="body" sz="quarter" idx="15"/>
          </p:nvPr>
        </p:nvSpPr>
        <p:spPr/>
        <p:txBody>
          <a:bodyPr/>
          <a:lstStyle/>
          <a:p>
            <a:r>
              <a:rPr lang="en-US"/>
              <a:t>School Slow Zones in North Philadelphia</a:t>
            </a:r>
          </a:p>
        </p:txBody>
      </p:sp>
    </p:spTree>
    <p:extLst>
      <p:ext uri="{BB962C8B-B14F-4D97-AF65-F5344CB8AC3E}">
        <p14:creationId xmlns:p14="http://schemas.microsoft.com/office/powerpoint/2010/main" val="413795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51E8DC3-26AF-D8F2-1CCB-58192C95F212}"/>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E9A25FFF-6262-513B-7D1E-409DFC43DB76}"/>
              </a:ext>
            </a:extLst>
          </p:cNvPr>
          <p:cNvSpPr>
            <a:spLocks noGrp="1"/>
          </p:cNvSpPr>
          <p:nvPr>
            <p:ph type="body" sz="quarter" idx="16"/>
          </p:nvPr>
        </p:nvSpPr>
        <p:spPr>
          <a:xfrm>
            <a:off x="-1" y="2410982"/>
            <a:ext cx="6095999" cy="2809039"/>
          </a:xfrm>
        </p:spPr>
        <p:txBody>
          <a:bodyPr/>
          <a:lstStyle/>
          <a:p>
            <a:r>
              <a:rPr lang="en-US" sz="2400" i="1"/>
              <a:t>In the past five years,14 people died and 51 were seriously injured in traffic crashes, including </a:t>
            </a:r>
            <a:r>
              <a:rPr lang="en-US" sz="2400" b="1" i="1"/>
              <a:t>17 children under 18</a:t>
            </a:r>
            <a:r>
              <a:rPr lang="en-US" sz="2400" i="1"/>
              <a:t>.</a:t>
            </a:r>
          </a:p>
        </p:txBody>
      </p:sp>
      <p:sp>
        <p:nvSpPr>
          <p:cNvPr id="11" name="Text Placeholder 10">
            <a:extLst>
              <a:ext uri="{FF2B5EF4-FFF2-40B4-BE49-F238E27FC236}">
                <a16:creationId xmlns:a16="http://schemas.microsoft.com/office/drawing/2014/main" id="{09C5C20C-1B5A-0410-0F57-9EA169FF9A97}"/>
              </a:ext>
            </a:extLst>
          </p:cNvPr>
          <p:cNvSpPr>
            <a:spLocks noGrp="1"/>
          </p:cNvSpPr>
          <p:nvPr>
            <p:ph type="body" sz="quarter" idx="15"/>
          </p:nvPr>
        </p:nvSpPr>
        <p:spPr/>
        <p:txBody>
          <a:bodyPr/>
          <a:lstStyle/>
          <a:p>
            <a:r>
              <a:rPr lang="en-US"/>
              <a:t>School Slow Zones in North Philadelphia</a:t>
            </a:r>
          </a:p>
        </p:txBody>
      </p:sp>
      <p:sp>
        <p:nvSpPr>
          <p:cNvPr id="13" name="Text Placeholder 12">
            <a:extLst>
              <a:ext uri="{FF2B5EF4-FFF2-40B4-BE49-F238E27FC236}">
                <a16:creationId xmlns:a16="http://schemas.microsoft.com/office/drawing/2014/main" id="{010BC65B-DB2B-16B0-FF8C-92E77DC7942B}"/>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161451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18DA-2E52-66FB-EF0A-224EE007164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17CF9E-A337-891A-8F6E-F6CA2E3FF9C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536" b="536"/>
          <a:stretch/>
        </p:blipFill>
        <p:spPr>
          <a:xfrm>
            <a:off x="6096000" y="67376"/>
            <a:ext cx="6096000" cy="6102967"/>
          </a:xfrm>
          <a:noFill/>
        </p:spPr>
      </p:pic>
      <p:sp>
        <p:nvSpPr>
          <p:cNvPr id="12" name="Text Placeholder 11">
            <a:extLst>
              <a:ext uri="{FF2B5EF4-FFF2-40B4-BE49-F238E27FC236}">
                <a16:creationId xmlns:a16="http://schemas.microsoft.com/office/drawing/2014/main" id="{FF2DE332-400F-E8A9-5679-21A667B83151}"/>
              </a:ext>
            </a:extLst>
          </p:cNvPr>
          <p:cNvSpPr>
            <a:spLocks noGrp="1"/>
          </p:cNvSpPr>
          <p:nvPr>
            <p:ph type="body" sz="quarter" idx="16"/>
          </p:nvPr>
        </p:nvSpPr>
        <p:spPr>
          <a:xfrm>
            <a:off x="269509" y="2088846"/>
            <a:ext cx="6095999" cy="2805640"/>
          </a:xfrm>
        </p:spPr>
        <p:txBody>
          <a:bodyPr/>
          <a:lstStyle/>
          <a:p>
            <a:pPr>
              <a:spcAft>
                <a:spcPts val="600"/>
              </a:spcAft>
            </a:pPr>
            <a:r>
              <a:rPr lang="en-US" sz="2400"/>
              <a:t>From 2019 to 2023, there were…</a:t>
            </a:r>
          </a:p>
          <a:p>
            <a:pPr marL="342900" indent="-342900">
              <a:spcAft>
                <a:spcPts val="600"/>
              </a:spcAft>
              <a:buFont typeface="Arial" panose="020B0604020202020204" pitchFamily="34" charset="0"/>
              <a:buChar char="•"/>
            </a:pPr>
            <a:r>
              <a:rPr lang="en-US" sz="2000"/>
              <a:t>168 Crashes </a:t>
            </a:r>
          </a:p>
          <a:p>
            <a:pPr marL="342900" indent="-342900">
              <a:spcAft>
                <a:spcPts val="600"/>
              </a:spcAft>
              <a:buFont typeface="Arial" panose="020B0604020202020204" pitchFamily="34" charset="0"/>
              <a:buChar char="•"/>
            </a:pPr>
            <a:r>
              <a:rPr lang="en-US" sz="2000"/>
              <a:t>189 people injured</a:t>
            </a:r>
          </a:p>
          <a:p>
            <a:pPr marL="342900" indent="-342900">
              <a:spcAft>
                <a:spcPts val="600"/>
              </a:spcAft>
              <a:buFont typeface="Arial" panose="020B0604020202020204" pitchFamily="34" charset="0"/>
              <a:buChar char="•"/>
            </a:pPr>
            <a:r>
              <a:rPr lang="en-US" sz="2000"/>
              <a:t>5 people died and 7 seriously injured</a:t>
            </a:r>
          </a:p>
        </p:txBody>
      </p:sp>
      <p:sp>
        <p:nvSpPr>
          <p:cNvPr id="11" name="Text Placeholder 10">
            <a:extLst>
              <a:ext uri="{FF2B5EF4-FFF2-40B4-BE49-F238E27FC236}">
                <a16:creationId xmlns:a16="http://schemas.microsoft.com/office/drawing/2014/main" id="{383DB03E-1B45-7FC6-DE74-3FB0C22DC32B}"/>
              </a:ext>
            </a:extLst>
          </p:cNvPr>
          <p:cNvSpPr>
            <a:spLocks noGrp="1"/>
          </p:cNvSpPr>
          <p:nvPr>
            <p:ph type="body" sz="quarter" idx="15"/>
          </p:nvPr>
        </p:nvSpPr>
        <p:spPr>
          <a:xfrm>
            <a:off x="0" y="0"/>
            <a:ext cx="6095999" cy="2419637"/>
          </a:xfrm>
        </p:spPr>
        <p:txBody>
          <a:bodyPr/>
          <a:lstStyle/>
          <a:p>
            <a:r>
              <a:rPr lang="en-US" sz="4000"/>
              <a:t>KIPP North Philadelphia Charter School Slow Zones</a:t>
            </a:r>
          </a:p>
        </p:txBody>
      </p:sp>
      <p:sp>
        <p:nvSpPr>
          <p:cNvPr id="13" name="Text Placeholder 12">
            <a:extLst>
              <a:ext uri="{FF2B5EF4-FFF2-40B4-BE49-F238E27FC236}">
                <a16:creationId xmlns:a16="http://schemas.microsoft.com/office/drawing/2014/main" id="{319D60DD-7F5A-86D2-CE5E-5E1209D9FCBC}"/>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230058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196205F-DB33-FD35-78E5-26AB8E43D1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431" t="516" r="25935" b="10439"/>
          <a:stretch/>
        </p:blipFill>
        <p:spPr>
          <a:xfrm>
            <a:off x="6096000" y="0"/>
            <a:ext cx="6096000" cy="6170344"/>
          </a:xfrm>
        </p:spPr>
      </p:pic>
      <p:sp>
        <p:nvSpPr>
          <p:cNvPr id="3" name="Text Placeholder 2">
            <a:extLst>
              <a:ext uri="{FF2B5EF4-FFF2-40B4-BE49-F238E27FC236}">
                <a16:creationId xmlns:a16="http://schemas.microsoft.com/office/drawing/2014/main" id="{B152ED8D-0600-1A20-9D71-4083EE427C26}"/>
              </a:ext>
            </a:extLst>
          </p:cNvPr>
          <p:cNvSpPr>
            <a:spLocks noGrp="1"/>
          </p:cNvSpPr>
          <p:nvPr>
            <p:ph type="body" sz="quarter" idx="16"/>
          </p:nvPr>
        </p:nvSpPr>
        <p:spPr>
          <a:xfrm>
            <a:off x="1" y="1587250"/>
            <a:ext cx="6095999" cy="3683509"/>
          </a:xfrm>
        </p:spPr>
        <p:txBody>
          <a:bodyPr/>
          <a:lstStyle/>
          <a:p>
            <a:r>
              <a:rPr lang="en-US"/>
              <a:t>A program to create safer, more livable neighborhoods by </a:t>
            </a:r>
            <a:r>
              <a:rPr lang="en-US" b="1"/>
              <a:t>reducing the speed of traffic</a:t>
            </a:r>
            <a:r>
              <a:rPr lang="en-US"/>
              <a:t> on residential streets where people live, work, and play.</a:t>
            </a:r>
          </a:p>
        </p:txBody>
      </p:sp>
      <p:sp>
        <p:nvSpPr>
          <p:cNvPr id="4" name="Text Placeholder 3">
            <a:extLst>
              <a:ext uri="{FF2B5EF4-FFF2-40B4-BE49-F238E27FC236}">
                <a16:creationId xmlns:a16="http://schemas.microsoft.com/office/drawing/2014/main" id="{72C4DD32-1E69-4D1D-2579-313621FBBB3F}"/>
              </a:ext>
            </a:extLst>
          </p:cNvPr>
          <p:cNvSpPr>
            <a:spLocks noGrp="1"/>
          </p:cNvSpPr>
          <p:nvPr>
            <p:ph type="body" sz="quarter" idx="15"/>
          </p:nvPr>
        </p:nvSpPr>
        <p:spPr>
          <a:xfrm>
            <a:off x="0" y="0"/>
            <a:ext cx="6095999" cy="2127955"/>
          </a:xfrm>
        </p:spPr>
        <p:txBody>
          <a:bodyPr/>
          <a:lstStyle/>
          <a:p>
            <a:r>
              <a:rPr lang="en-US"/>
              <a:t>What are Slow Zones?</a:t>
            </a:r>
          </a:p>
        </p:txBody>
      </p:sp>
      <p:sp>
        <p:nvSpPr>
          <p:cNvPr id="5" name="Text Placeholder 4">
            <a:extLst>
              <a:ext uri="{FF2B5EF4-FFF2-40B4-BE49-F238E27FC236}">
                <a16:creationId xmlns:a16="http://schemas.microsoft.com/office/drawing/2014/main" id="{BBF30D4B-C8C4-4EED-E490-ACB11361701D}"/>
              </a:ext>
            </a:extLst>
          </p:cNvPr>
          <p:cNvSpPr>
            <a:spLocks noGrp="1"/>
          </p:cNvSpPr>
          <p:nvPr>
            <p:ph type="body" sz="quarter" idx="17"/>
          </p:nvPr>
        </p:nvSpPr>
        <p:spPr>
          <a:xfrm>
            <a:off x="0" y="5633323"/>
            <a:ext cx="6095999" cy="536557"/>
          </a:xfrm>
        </p:spPr>
        <p:txBody>
          <a:bodyPr/>
          <a:lstStyle/>
          <a:p>
            <a:pPr algn="r"/>
            <a:r>
              <a:rPr lang="en-US"/>
              <a:t>Cramp Elementary School, 2024</a:t>
            </a:r>
          </a:p>
        </p:txBody>
      </p:sp>
    </p:spTree>
    <p:extLst>
      <p:ext uri="{BB962C8B-B14F-4D97-AF65-F5344CB8AC3E}">
        <p14:creationId xmlns:p14="http://schemas.microsoft.com/office/powerpoint/2010/main" val="327069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3"/>
          <a:srcRect l="82" t="-247" b="26420"/>
          <a:stretch/>
        </p:blipFill>
        <p:spPr>
          <a:xfrm>
            <a:off x="5943" y="860620"/>
            <a:ext cx="12186474" cy="6005939"/>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2022</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17757635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247" t="7407" r="329" b="18765"/>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2024</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282539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82" t="12484" r="-82" b="13597"/>
          <a:stretch/>
        </p:blipFill>
        <p:spPr>
          <a:xfrm>
            <a:off x="-32465" y="835446"/>
            <a:ext cx="12224465" cy="6022554"/>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2021</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83945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crossing a street&#10;&#10;Description automatically generated with low confidence">
            <a:extLst>
              <a:ext uri="{FF2B5EF4-FFF2-40B4-BE49-F238E27FC236}">
                <a16:creationId xmlns:a16="http://schemas.microsoft.com/office/drawing/2014/main" id="{86AAC1A5-4830-1FB5-E9EF-FC30CDAC34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a:fillRect/>
          </a:stretch>
        </p:blipFill>
        <p:spPr/>
      </p:pic>
      <p:pic>
        <p:nvPicPr>
          <p:cNvPr id="8" name="Graphic 7">
            <a:extLst>
              <a:ext uri="{FF2B5EF4-FFF2-40B4-BE49-F238E27FC236}">
                <a16:creationId xmlns:a16="http://schemas.microsoft.com/office/drawing/2014/main" id="{D64A0CF8-3E9B-D190-F0BA-4E65C33D58B4}"/>
              </a:ext>
            </a:extLst>
          </p:cNvPr>
          <p:cNvPicPr>
            <a:picLocks noChangeAspect="1"/>
          </p:cNvPicPr>
          <p:nvPr/>
        </p:nvPicPr>
        <p:blipFill>
          <a:blip r:embed="rId4">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6725" y="5663117"/>
            <a:ext cx="1458550" cy="976385"/>
          </a:xfrm>
          <a:prstGeom prst="rect">
            <a:avLst/>
          </a:prstGeom>
        </p:spPr>
      </p:pic>
      <p:pic>
        <p:nvPicPr>
          <p:cNvPr id="9" name="Graphic 8">
            <a:extLst>
              <a:ext uri="{FF2B5EF4-FFF2-40B4-BE49-F238E27FC236}">
                <a16:creationId xmlns:a16="http://schemas.microsoft.com/office/drawing/2014/main" id="{5A5E17F0-C1EA-6032-D574-7376B94190F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845274" y="6090862"/>
            <a:ext cx="2083599" cy="548640"/>
          </a:xfrm>
          <a:prstGeom prst="rect">
            <a:avLst/>
          </a:prstGeom>
        </p:spPr>
      </p:pic>
      <p:sp>
        <p:nvSpPr>
          <p:cNvPr id="10" name="Text Placeholder 2">
            <a:extLst>
              <a:ext uri="{FF2B5EF4-FFF2-40B4-BE49-F238E27FC236}">
                <a16:creationId xmlns:a16="http://schemas.microsoft.com/office/drawing/2014/main" id="{73B39700-CDEB-068D-F56E-C73508090481}"/>
              </a:ext>
            </a:extLst>
          </p:cNvPr>
          <p:cNvSpPr txBox="1">
            <a:spLocks/>
          </p:cNvSpPr>
          <p:nvPr/>
        </p:nvSpPr>
        <p:spPr>
          <a:xfrm>
            <a:off x="142875" y="2804025"/>
            <a:ext cx="12192000" cy="757130"/>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a:latin typeface="BRUTALTYPE-EXTRABOLD" panose="02000603020000020004" pitchFamily="2" charset="77"/>
              </a:rPr>
              <a:t>North Philadelphia School Slow Zones</a:t>
            </a:r>
          </a:p>
        </p:txBody>
      </p:sp>
    </p:spTree>
    <p:extLst>
      <p:ext uri="{BB962C8B-B14F-4D97-AF65-F5344CB8AC3E}">
        <p14:creationId xmlns:p14="http://schemas.microsoft.com/office/powerpoint/2010/main" val="100750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t="13084" b="13084"/>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2022</a:t>
            </a:r>
            <a:endParaRPr lang="en-US">
              <a:solidFill>
                <a:schemeClr val="bg1">
                  <a:lumMod val="95000"/>
                </a:schemeClr>
              </a:solidFill>
            </a:endParaRP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5205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19B38-5728-1CD0-1600-F30D0C46EDF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ED20177-6F11-3977-4E35-B2A05F07C4A6}"/>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7993" r="7993"/>
          <a:stretch/>
        </p:blipFill>
        <p:spPr>
          <a:xfrm>
            <a:off x="6079503" y="1085850"/>
            <a:ext cx="5871820" cy="4661773"/>
          </a:xfrm>
          <a:prstGeom prst="rect">
            <a:avLst/>
          </a:prstGeom>
        </p:spPr>
      </p:pic>
      <p:pic>
        <p:nvPicPr>
          <p:cNvPr id="9" name="Picture Placeholder 8">
            <a:extLst>
              <a:ext uri="{FF2B5EF4-FFF2-40B4-BE49-F238E27FC236}">
                <a16:creationId xmlns:a16="http://schemas.microsoft.com/office/drawing/2014/main" id="{30DD7650-80CE-BFDD-40FF-A3F16360B6D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660" r="9660"/>
          <a:stretch/>
        </p:blipFill>
        <p:spPr>
          <a:xfrm>
            <a:off x="247650" y="1085850"/>
            <a:ext cx="5638800" cy="4661773"/>
          </a:xfrm>
        </p:spPr>
      </p:pic>
      <p:sp>
        <p:nvSpPr>
          <p:cNvPr id="2" name="Text Placeholder 1">
            <a:extLst>
              <a:ext uri="{FF2B5EF4-FFF2-40B4-BE49-F238E27FC236}">
                <a16:creationId xmlns:a16="http://schemas.microsoft.com/office/drawing/2014/main" id="{26F42FFB-FE5B-FBA2-957C-199FAEBD2E4B}"/>
              </a:ext>
            </a:extLst>
          </p:cNvPr>
          <p:cNvSpPr>
            <a:spLocks noGrp="1"/>
          </p:cNvSpPr>
          <p:nvPr>
            <p:ph type="body" sz="quarter" idx="15"/>
          </p:nvPr>
        </p:nvSpPr>
        <p:spPr>
          <a:xfrm>
            <a:off x="0" y="111057"/>
            <a:ext cx="11372850" cy="218881"/>
          </a:xfrm>
        </p:spPr>
        <p:txBody>
          <a:bodyPr/>
          <a:lstStyle/>
          <a:p>
            <a:r>
              <a:rPr lang="en-US"/>
              <a:t>Speed cushions </a:t>
            </a:r>
          </a:p>
        </p:txBody>
      </p:sp>
      <p:sp>
        <p:nvSpPr>
          <p:cNvPr id="6" name="Text Placeholder 5">
            <a:extLst>
              <a:ext uri="{FF2B5EF4-FFF2-40B4-BE49-F238E27FC236}">
                <a16:creationId xmlns:a16="http://schemas.microsoft.com/office/drawing/2014/main" id="{5E8F1311-D399-F285-1C77-A93341126162}"/>
              </a:ext>
            </a:extLst>
          </p:cNvPr>
          <p:cNvSpPr>
            <a:spLocks noGrp="1"/>
          </p:cNvSpPr>
          <p:nvPr>
            <p:ph type="body" sz="quarter" idx="17"/>
          </p:nvPr>
        </p:nvSpPr>
        <p:spPr>
          <a:xfrm>
            <a:off x="-209549" y="5649372"/>
            <a:ext cx="6095999" cy="702756"/>
          </a:xfrm>
        </p:spPr>
        <p:txBody>
          <a:bodyPr/>
          <a:lstStyle/>
          <a:p>
            <a:r>
              <a:rPr lang="en-US"/>
              <a:t>Westmoreland and 3</a:t>
            </a:r>
            <a:r>
              <a:rPr lang="en-US" baseline="30000"/>
              <a:t>rd</a:t>
            </a:r>
            <a:r>
              <a:rPr lang="en-US"/>
              <a:t> St, </a:t>
            </a:r>
            <a:r>
              <a:rPr lang="en-US" err="1"/>
              <a:t>Fairhill</a:t>
            </a:r>
            <a:r>
              <a:rPr lang="en-US"/>
              <a:t> Slow Zone, 2022</a:t>
            </a:r>
          </a:p>
          <a:p>
            <a:endParaRPr lang="en-US"/>
          </a:p>
        </p:txBody>
      </p:sp>
      <p:sp>
        <p:nvSpPr>
          <p:cNvPr id="8" name="Text Placeholder 5">
            <a:extLst>
              <a:ext uri="{FF2B5EF4-FFF2-40B4-BE49-F238E27FC236}">
                <a16:creationId xmlns:a16="http://schemas.microsoft.com/office/drawing/2014/main" id="{B3361529-4B56-77B3-52C9-A19920196489}"/>
              </a:ext>
            </a:extLst>
          </p:cNvPr>
          <p:cNvSpPr txBox="1">
            <a:spLocks/>
          </p:cNvSpPr>
          <p:nvPr/>
        </p:nvSpPr>
        <p:spPr>
          <a:xfrm>
            <a:off x="5608066" y="5649372"/>
            <a:ext cx="6095999" cy="536557"/>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Emerald St &amp; Stella Street, Willard Slow Zone, 2024</a:t>
            </a:r>
          </a:p>
        </p:txBody>
      </p:sp>
    </p:spTree>
    <p:extLst>
      <p:ext uri="{BB962C8B-B14F-4D97-AF65-F5344CB8AC3E}">
        <p14:creationId xmlns:p14="http://schemas.microsoft.com/office/powerpoint/2010/main" val="172009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F95139-4F83-7C83-9D48-F3331A50BD7D}"/>
              </a:ext>
            </a:extLst>
          </p:cNvPr>
          <p:cNvSpPr>
            <a:spLocks noGrp="1"/>
          </p:cNvSpPr>
          <p:nvPr>
            <p:ph type="body" sz="quarter" idx="16"/>
          </p:nvPr>
        </p:nvSpPr>
        <p:spPr>
          <a:xfrm>
            <a:off x="352455" y="978004"/>
            <a:ext cx="6349484" cy="2328907"/>
          </a:xfrm>
        </p:spPr>
        <p:txBody>
          <a:bodyPr/>
          <a:lstStyle/>
          <a:p>
            <a:r>
              <a:rPr lang="en-US" sz="2400"/>
              <a:t>A car traveled at high speed on Indiana Ave, hitting a 42-year-old woman crossing 5th St on October 13, 2024.</a:t>
            </a:r>
          </a:p>
        </p:txBody>
      </p:sp>
      <p:sp>
        <p:nvSpPr>
          <p:cNvPr id="12" name="Text Placeholder 11">
            <a:extLst>
              <a:ext uri="{FF2B5EF4-FFF2-40B4-BE49-F238E27FC236}">
                <a16:creationId xmlns:a16="http://schemas.microsoft.com/office/drawing/2014/main" id="{6B9E7054-A2B4-A65C-7EF6-1700CA42536C}"/>
              </a:ext>
            </a:extLst>
          </p:cNvPr>
          <p:cNvSpPr>
            <a:spLocks noGrp="1"/>
          </p:cNvSpPr>
          <p:nvPr>
            <p:ph type="body" sz="quarter" idx="17"/>
          </p:nvPr>
        </p:nvSpPr>
        <p:spPr/>
        <p:txBody>
          <a:bodyPr/>
          <a:lstStyle/>
          <a:p>
            <a:r>
              <a:rPr lang="en-US"/>
              <a:t>6abc News</a:t>
            </a:r>
          </a:p>
        </p:txBody>
      </p:sp>
      <p:pic>
        <p:nvPicPr>
          <p:cNvPr id="20" name="Picture 19">
            <a:extLst>
              <a:ext uri="{FF2B5EF4-FFF2-40B4-BE49-F238E27FC236}">
                <a16:creationId xmlns:a16="http://schemas.microsoft.com/office/drawing/2014/main" id="{433E1AD4-ED32-FBE7-86E4-58DDFFD682E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4707" r="17376"/>
          <a:stretch/>
        </p:blipFill>
        <p:spPr>
          <a:xfrm>
            <a:off x="6701939" y="1656761"/>
            <a:ext cx="4934498" cy="3544478"/>
          </a:xfrm>
          <a:prstGeom prst="rect">
            <a:avLst/>
          </a:prstGeom>
        </p:spPr>
      </p:pic>
      <p:sp>
        <p:nvSpPr>
          <p:cNvPr id="22" name="Text Placeholder 21">
            <a:extLst>
              <a:ext uri="{FF2B5EF4-FFF2-40B4-BE49-F238E27FC236}">
                <a16:creationId xmlns:a16="http://schemas.microsoft.com/office/drawing/2014/main" id="{F31B8128-6C10-7B1E-A98B-46585C63FC7E}"/>
              </a:ext>
            </a:extLst>
          </p:cNvPr>
          <p:cNvSpPr>
            <a:spLocks noGrp="1"/>
          </p:cNvSpPr>
          <p:nvPr>
            <p:ph type="body" sz="quarter" idx="15"/>
          </p:nvPr>
        </p:nvSpPr>
        <p:spPr>
          <a:xfrm>
            <a:off x="0" y="1"/>
            <a:ext cx="6561056" cy="1207920"/>
          </a:xfrm>
        </p:spPr>
        <p:txBody>
          <a:bodyPr/>
          <a:lstStyle/>
          <a:p>
            <a:r>
              <a:rPr lang="en-US"/>
              <a:t>More than a number</a:t>
            </a:r>
          </a:p>
        </p:txBody>
      </p:sp>
      <p:sp>
        <p:nvSpPr>
          <p:cNvPr id="24" name="Text Placeholder 10">
            <a:extLst>
              <a:ext uri="{FF2B5EF4-FFF2-40B4-BE49-F238E27FC236}">
                <a16:creationId xmlns:a16="http://schemas.microsoft.com/office/drawing/2014/main" id="{81DD05BF-BEBC-C533-6891-A205DBF1A08F}"/>
              </a:ext>
            </a:extLst>
          </p:cNvPr>
          <p:cNvSpPr txBox="1">
            <a:spLocks/>
          </p:cNvSpPr>
          <p:nvPr/>
        </p:nvSpPr>
        <p:spPr>
          <a:xfrm>
            <a:off x="408756" y="2738428"/>
            <a:ext cx="6095999" cy="2894895"/>
          </a:xfrm>
          <a:prstGeom prst="rect">
            <a:avLst/>
          </a:prstGeom>
        </p:spPr>
        <p:txBody>
          <a:bodyPr wrap="square" lIns="457200" tIns="457200" rIns="457200" bIns="457200" anchor="ctr">
            <a:sp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defRPr sz="2800" b="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t>“She flew up in the air like 10 feet high. And it was really crazy, like some movie stuff I seen. I never seen nothing like this in my life. It hurt my stomach so bad from seeing this kind of situation.”  – Anonymous Witness</a:t>
            </a:r>
          </a:p>
        </p:txBody>
      </p:sp>
    </p:spTree>
    <p:extLst>
      <p:ext uri="{BB962C8B-B14F-4D97-AF65-F5344CB8AC3E}">
        <p14:creationId xmlns:p14="http://schemas.microsoft.com/office/powerpoint/2010/main" val="219272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8E6E13-814D-9F8C-3AC2-0D09AC262DFA}"/>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C834166A-C7AF-E700-D4EB-133280CEC53C}"/>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64A9A47B-F6EB-CA8B-5F1F-CB27B3A5BF19}"/>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AEE70C15-D2BD-4583-A74A-39FFBC4A4555}"/>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882D7240-5DA5-CF9C-7A91-C192305C1170}"/>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5E70320-975E-1148-6E68-84FA4A6744CF}"/>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4D3258D0-3D80-BC16-4415-3F0801E0DE52}"/>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9A30A430-D7B1-A4A4-121F-0244C6A4D123}"/>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C70BE961-514D-FBC2-6811-5E74FFC43D9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1F71C105-3DD2-BC6B-C4B7-567271E9863A}"/>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275FC97F-C769-5AFB-B692-A1CECB16EB1C}"/>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78F96A45-2AB1-492E-9B4C-48D0C39DF1E9}"/>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FD010016-FC70-99C0-638F-E844686D7860}"/>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F9E399A2-A3EA-B923-1FC0-562D397BD9E6}"/>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E525D9D9-6538-B930-FFE3-CAA1212303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811E4060-D354-D56A-3951-F9FE4D752D1F}"/>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6FCD02C2-8275-C348-A01A-06E52A5A2CFD}"/>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FF98C3B7-91FF-929A-837E-BFD8994F34A1}"/>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F0D59B49-93CE-D88D-61AA-05F38A35026E}"/>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8FBA9593-D8CF-2422-D68E-32ACD79CC28A}"/>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18E6191D-7251-28E9-0B91-FF479C58A9A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C687A3CD-944D-32FD-DD4C-C1733355F983}"/>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9622895A-D670-457B-E62D-AB14A2AF90A7}"/>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6293372-0D71-A20B-1255-2351B866EB14}"/>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972D9E04-E005-82ED-F3DB-E89A2B9E16EB}"/>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007CCC9D-B8AD-FDB0-7777-DBD6D94C529B}"/>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A771D271-008C-6733-DC6C-98E645602E4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B8A4C970-FF61-62D9-2991-0272DDA67112}"/>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106DD652-0610-9531-AF25-E06EF17E39F3}"/>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365371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E289-C59D-77BA-A388-83A10E67C2E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5581390-BE91-3696-B330-DA6A160BBF0B}"/>
              </a:ext>
            </a:extLst>
          </p:cNvPr>
          <p:cNvSpPr/>
          <p:nvPr/>
        </p:nvSpPr>
        <p:spPr>
          <a:xfrm>
            <a:off x="1008841" y="1150445"/>
            <a:ext cx="2195921" cy="445289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solidFill>
              </a:rPr>
              <a:t>Current Phase</a:t>
            </a:r>
          </a:p>
        </p:txBody>
      </p:sp>
      <p:sp>
        <p:nvSpPr>
          <p:cNvPr id="2" name="Text Placeholder 1">
            <a:extLst>
              <a:ext uri="{FF2B5EF4-FFF2-40B4-BE49-F238E27FC236}">
                <a16:creationId xmlns:a16="http://schemas.microsoft.com/office/drawing/2014/main" id="{9567B159-AEAE-32B3-B5F5-28626F3C04A1}"/>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B7F49EAE-003B-1533-E27C-5BCE9A2A204E}"/>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4F4C7D2B-95E1-61EF-B8EC-9F8898038FAA}"/>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D31A941D-2A87-B185-EDBA-26DCEABA3ED3}"/>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B47D8A60-90DB-EF0C-D673-FC5015C76AF1}"/>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0BC7EE6-C000-6A21-ED9E-B1E7E28894B6}"/>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3636F065-F959-6697-AF8D-3F9AD4C0ED5A}"/>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82F5C030-B8B1-7362-6A9F-B39DF161463F}"/>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27698157-740B-7E23-7052-F6ED374DCD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536F86E1-4CE5-11FB-E4FC-3DA27A2C2C6F}"/>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95512385-B226-A3A9-F5A8-76097FED23BB}"/>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23571D27-1CD6-1AE9-F4A8-F5E51788BE60}"/>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BE7C4381-3F69-32A8-77B7-85B305E48528}"/>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EDA25BAB-2273-A671-4E1C-A016CD4C22CA}"/>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28D01A5C-29D2-1528-F22A-879AC3B4D3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22077444-4E63-2742-2D21-67E3F7BA1E93}"/>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B71C1CF9-6F80-E464-539C-E8C2803D4314}"/>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40B630CA-3336-EDAA-073A-CAD7BDCA8642}"/>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45AA7E6A-FF06-F0D7-1A8A-7065B6811874}"/>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3666F433-4A67-DE3C-3CB6-282BF8170FF6}"/>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59221A98-E4D4-C54B-E613-ACD65D68C08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DAD19034-699B-E66B-E7B6-B5FA6CDE7544}"/>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8CDA5C9C-72EA-9FA9-89CB-FCC49DB0016B}"/>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3A97FB0-2E44-1A67-E294-D8DC4AC105A9}"/>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CEC1272C-96FE-1570-3EB2-7ED5CB8C0D03}"/>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B3EFA825-AB4E-F23B-A5DC-4FB7C5FB1F89}"/>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CFA66664-1813-1A6F-711F-7A9E3C8CAB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C9578BE9-4E9F-EF6F-74F1-730688BF7A8E}"/>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88B774FD-948D-6BB2-A233-760FCDF87CEE}"/>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188709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B569-A527-0F36-072A-67A69B337A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D20155-2ACA-E008-A23F-9957DA9A6667}"/>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EBCA65FC-C478-AEAD-70A7-9D7C1FB373D3}"/>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5" name="Rectangle: Rounded Corners 4">
            <a:extLst>
              <a:ext uri="{FF2B5EF4-FFF2-40B4-BE49-F238E27FC236}">
                <a16:creationId xmlns:a16="http://schemas.microsoft.com/office/drawing/2014/main" id="{1716C92A-F23C-5E8C-3CCC-5DE89F53CDF7}"/>
              </a:ext>
            </a:extLst>
          </p:cNvPr>
          <p:cNvSpPr/>
          <p:nvPr/>
        </p:nvSpPr>
        <p:spPr>
          <a:xfrm>
            <a:off x="1097512" y="1478106"/>
            <a:ext cx="9715031" cy="370362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0D9CC02F-ED0B-6A2F-252E-E98E1A3E3201}"/>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180E05E9-AA47-7964-CFA2-B6201D6BB719}"/>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D5C9B5F5-A843-F53D-A931-0A1A5F2A95E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9D844E50-307D-C5D9-ECD9-A3A5BD83144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9E39CFCC-5968-0B8F-2B44-DCA8BD346A7D}"/>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17DFB2C2-6ABD-3B2B-2C45-BE7C7E1034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2D807E07-990A-7BCC-499A-176EA337AEFC}"/>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48E18189-F12B-88E4-0266-18EC76F9EE02}"/>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8F634E84-47E0-EDA6-A15D-09A6675FF34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48D05227-D79A-4FBB-E697-693430DD5D3E}"/>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682AD9FD-5A96-6C02-95E7-155A0420D16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6195C388-1C82-DBEB-6630-DC60C2DCECF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71E9A47D-5498-C6EC-0350-4E3BB333B6C3}"/>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33DED294-DF9B-CD38-89E7-0B351E5672BB}"/>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8BE10E38-BAAC-6680-5BF8-0C7922B2FE88}"/>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8C8D23B-EF56-532C-8636-D7A57E7D992F}"/>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Define Problem &amp; Get Buy-In</a:t>
            </a:r>
          </a:p>
        </p:txBody>
      </p:sp>
      <p:sp>
        <p:nvSpPr>
          <p:cNvPr id="22" name="Rectangle: Rounded Corners 21">
            <a:extLst>
              <a:ext uri="{FF2B5EF4-FFF2-40B4-BE49-F238E27FC236}">
                <a16:creationId xmlns:a16="http://schemas.microsoft.com/office/drawing/2014/main" id="{D3B45F68-A694-B578-2838-B88771CFFA9C}"/>
              </a:ext>
            </a:extLst>
          </p:cNvPr>
          <p:cNvSpPr/>
          <p:nvPr/>
        </p:nvSpPr>
        <p:spPr>
          <a:xfrm>
            <a:off x="3970392"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p:txBody>
      </p:sp>
      <p:sp>
        <p:nvSpPr>
          <p:cNvPr id="23" name="Rectangle: Rounded Corners 22">
            <a:extLst>
              <a:ext uri="{FF2B5EF4-FFF2-40B4-BE49-F238E27FC236}">
                <a16:creationId xmlns:a16="http://schemas.microsoft.com/office/drawing/2014/main" id="{913D6FA5-D15D-9019-665F-0732DF2A9E2D}"/>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6F2F832C-E232-BEC8-6E7F-7731B1BD12EF}"/>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67585F85-DE5B-CB52-6172-AA544B9B1FA3}"/>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459CC2B3-C78F-6FE2-74C6-9D6C1B4A46E9}"/>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D87957CB-8250-9959-6555-B112038F41ED}"/>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A08DAE27-301D-914F-6E40-E6C0AD7570E6}"/>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3329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17B9-7012-E00B-116D-B3A7F58F8CB4}"/>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9C86B48-A796-523E-A1C6-EEEE69CA5350}"/>
              </a:ext>
            </a:extLst>
          </p:cNvPr>
          <p:cNvSpPr/>
          <p:nvPr/>
        </p:nvSpPr>
        <p:spPr>
          <a:xfrm>
            <a:off x="3872955" y="1537024"/>
            <a:ext cx="2069771" cy="402311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Up Next</a:t>
            </a:r>
          </a:p>
        </p:txBody>
      </p:sp>
      <p:sp>
        <p:nvSpPr>
          <p:cNvPr id="3" name="Rectangle: Rounded Corners 2">
            <a:extLst>
              <a:ext uri="{FF2B5EF4-FFF2-40B4-BE49-F238E27FC236}">
                <a16:creationId xmlns:a16="http://schemas.microsoft.com/office/drawing/2014/main" id="{0ECA1B42-3DC5-97F9-D435-E2D7C464A346}"/>
              </a:ext>
            </a:extLst>
          </p:cNvPr>
          <p:cNvSpPr/>
          <p:nvPr/>
        </p:nvSpPr>
        <p:spPr>
          <a:xfrm>
            <a:off x="1531185" y="1537024"/>
            <a:ext cx="2115691" cy="402311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We’re Here</a:t>
            </a:r>
          </a:p>
        </p:txBody>
      </p:sp>
      <p:sp>
        <p:nvSpPr>
          <p:cNvPr id="2" name="Text Placeholder 1">
            <a:extLst>
              <a:ext uri="{FF2B5EF4-FFF2-40B4-BE49-F238E27FC236}">
                <a16:creationId xmlns:a16="http://schemas.microsoft.com/office/drawing/2014/main" id="{5396BAD5-9E36-CEBE-0822-CE9184B6C838}"/>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FA111FC9-B843-84F3-4A7A-84CF306135C0}"/>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grpSp>
        <p:nvGrpSpPr>
          <p:cNvPr id="6" name="Group 5">
            <a:extLst>
              <a:ext uri="{FF2B5EF4-FFF2-40B4-BE49-F238E27FC236}">
                <a16:creationId xmlns:a16="http://schemas.microsoft.com/office/drawing/2014/main" id="{985BE8F6-83E1-7783-A575-5D449CE7FDE6}"/>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53E7F392-9218-08A6-BD4F-F47479D8941B}"/>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042A0A78-4541-E1FB-5FED-738124F6607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6AB1E91E-F567-60D9-8DEA-5C67D39AAFC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17C1D01E-6C4E-D8E1-D0DA-C828BABAAC65}"/>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471F1294-4528-A187-8472-38F15152BE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02EE07B9-B23F-538A-FD29-373796DB49BD}"/>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1FC1D6FD-2681-FFCA-B65B-A1F1DB92C254}"/>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01A86C92-95A8-9EC5-124C-01C6A4FC3B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78430E4A-20C1-65FE-A56C-8D279A1814BA}"/>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8A639725-8B55-5732-CD16-713681FE7DD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C7DBA004-DA88-263E-F895-AB6CAA7CC4B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CCB9E376-A15E-3E19-C8EB-DDDBF4C525EB}"/>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178D0B4-199D-DA1E-2E24-C6EDC1E757E1}"/>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B7638700-F509-EF64-6FAB-AFE3014DE141}"/>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941FA7-A1DA-19A6-D5BE-408DE21235B6}"/>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solidFill>
                  <a:schemeClr val="tx1"/>
                </a:solidFill>
              </a:rPr>
              <a:t>Define Problem &amp; Get Buy-In</a:t>
            </a:r>
          </a:p>
          <a:p>
            <a:pPr marL="171450" indent="-171450">
              <a:buFont typeface="Arial" panose="020B0604020202020204" pitchFamily="34" charset="0"/>
              <a:buChar char="•"/>
            </a:pPr>
            <a:r>
              <a:rPr lang="en-US" sz="1100">
                <a:solidFill>
                  <a:schemeClr val="tx1"/>
                </a:solidFill>
              </a:rPr>
              <a:t>Meetings with schools and RCOs</a:t>
            </a:r>
          </a:p>
          <a:p>
            <a:pPr marL="171450" indent="-171450">
              <a:buFont typeface="Arial" panose="020B0604020202020204" pitchFamily="34" charset="0"/>
              <a:buChar char="•"/>
            </a:pPr>
            <a:r>
              <a:rPr lang="en-US" sz="1100">
                <a:solidFill>
                  <a:schemeClr val="tx1"/>
                </a:solidFill>
              </a:rPr>
              <a:t>General survey</a:t>
            </a:r>
          </a:p>
        </p:txBody>
      </p:sp>
      <p:sp>
        <p:nvSpPr>
          <p:cNvPr id="22" name="Rectangle: Rounded Corners 21">
            <a:extLst>
              <a:ext uri="{FF2B5EF4-FFF2-40B4-BE49-F238E27FC236}">
                <a16:creationId xmlns:a16="http://schemas.microsoft.com/office/drawing/2014/main" id="{06BF9D3A-477C-2D9C-F6EC-26231B73A36D}"/>
              </a:ext>
            </a:extLst>
          </p:cNvPr>
          <p:cNvSpPr/>
          <p:nvPr/>
        </p:nvSpPr>
        <p:spPr>
          <a:xfrm>
            <a:off x="3980146" y="3737993"/>
            <a:ext cx="1803163" cy="116687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a:p>
            <a:pPr marL="171450" indent="-171450">
              <a:buFont typeface="Arial" panose="020B0604020202020204" pitchFamily="34" charset="0"/>
              <a:buChar char="•"/>
            </a:pPr>
            <a:r>
              <a:rPr lang="en-US" sz="1100">
                <a:solidFill>
                  <a:schemeClr val="tx1"/>
                </a:solidFill>
              </a:rPr>
              <a:t>In-person interactive activity</a:t>
            </a:r>
          </a:p>
        </p:txBody>
      </p:sp>
      <p:sp>
        <p:nvSpPr>
          <p:cNvPr id="23" name="Rectangle: Rounded Corners 22">
            <a:extLst>
              <a:ext uri="{FF2B5EF4-FFF2-40B4-BE49-F238E27FC236}">
                <a16:creationId xmlns:a16="http://schemas.microsoft.com/office/drawing/2014/main" id="{F5CDC7CE-7002-C8CE-EA41-7E9F6B34433A}"/>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7ACF7028-7D22-F986-4A0B-385075833C1E}"/>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06800B23-806E-8350-1C43-157B7C73519F}"/>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3BC96623-00AD-B796-99C3-A4D817E58D4E}"/>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52C2469D-BCB0-749B-D950-20207C033086}"/>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2E1F3EFA-9129-1398-4E3E-53E3D8BEF2B0}"/>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15313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E7DE-FA6B-70C9-1F3F-F84AE4283EC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AAC42-D7CD-F38C-D76B-2CDB47032447}"/>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4A4FE630-A17E-2671-3F1F-9886CF8371C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Your Involvement</a:t>
            </a:r>
          </a:p>
        </p:txBody>
      </p:sp>
      <p:pic>
        <p:nvPicPr>
          <p:cNvPr id="9" name="Picture 8" descr="Text&#10;&#10;Description automatically generated with low confidence">
            <a:extLst>
              <a:ext uri="{FF2B5EF4-FFF2-40B4-BE49-F238E27FC236}">
                <a16:creationId xmlns:a16="http://schemas.microsoft.com/office/drawing/2014/main" id="{D584B880-986D-3D2C-E154-648DDD58E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48055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A5FA-058D-69E6-ADD5-1451BB911FC5}"/>
            </a:ext>
          </a:extLst>
        </p:cNvPr>
        <p:cNvGrpSpPr/>
        <p:nvPr/>
      </p:nvGrpSpPr>
      <p:grpSpPr>
        <a:xfrm>
          <a:off x="0" y="0"/>
          <a:ext cx="0" cy="0"/>
          <a:chOff x="0" y="0"/>
          <a:chExt cx="0" cy="0"/>
        </a:xfrm>
      </p:grpSpPr>
      <p:pic>
        <p:nvPicPr>
          <p:cNvPr id="9" name="Picture Placeholder 8" descr="A group of people sitting around a table looking at a map&#10;&#10;Description automatically generated with medium confidence">
            <a:extLst>
              <a:ext uri="{FF2B5EF4-FFF2-40B4-BE49-F238E27FC236}">
                <a16:creationId xmlns:a16="http://schemas.microsoft.com/office/drawing/2014/main" id="{66C2F62B-1349-0653-8764-6D6290BD01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53" r="17053"/>
          <a:stretch/>
        </p:blipFill>
        <p:spPr/>
      </p:pic>
      <p:sp>
        <p:nvSpPr>
          <p:cNvPr id="4" name="Text Placeholder 3">
            <a:extLst>
              <a:ext uri="{FF2B5EF4-FFF2-40B4-BE49-F238E27FC236}">
                <a16:creationId xmlns:a16="http://schemas.microsoft.com/office/drawing/2014/main" id="{F8E1B108-0792-0560-8590-221A354876D3}"/>
              </a:ext>
            </a:extLst>
          </p:cNvPr>
          <p:cNvSpPr>
            <a:spLocks noGrp="1"/>
          </p:cNvSpPr>
          <p:nvPr>
            <p:ph type="body" sz="quarter" idx="16"/>
          </p:nvPr>
        </p:nvSpPr>
        <p:spPr>
          <a:xfrm>
            <a:off x="-1" y="1363891"/>
            <a:ext cx="6095999" cy="5037341"/>
          </a:xfrm>
        </p:spPr>
        <p:txBody>
          <a:bodyPr/>
          <a:lstStyle/>
          <a:p>
            <a:pPr marL="342900" indent="-342900" fontAlgn="base">
              <a:buFont typeface="Arial" panose="020B0604020202020204" pitchFamily="34" charset="0"/>
              <a:buChar char="•"/>
            </a:pPr>
            <a:r>
              <a:rPr lang="en-US" sz="2400">
                <a:latin typeface="Aptos"/>
              </a:rPr>
              <a:t>How do you connect with your community? (e.g. Parent groups, emails, etc.)</a:t>
            </a:r>
          </a:p>
          <a:p>
            <a:pPr marL="342900" indent="-342900" fontAlgn="base">
              <a:buFont typeface="Arial" panose="020B0604020202020204" pitchFamily="34" charset="0"/>
              <a:buChar char="•"/>
            </a:pPr>
            <a:r>
              <a:rPr lang="en-US" sz="2400">
                <a:latin typeface="Aptos"/>
              </a:rPr>
              <a:t>Would you host a community meeting at your school in April? </a:t>
            </a:r>
          </a:p>
          <a:p>
            <a:pPr marL="342900" indent="-342900">
              <a:buFont typeface="Arial" panose="020B0604020202020204" pitchFamily="34" charset="0"/>
              <a:buChar char="•"/>
            </a:pPr>
            <a:r>
              <a:rPr lang="en-US" sz="2400">
                <a:latin typeface="Aptos"/>
              </a:rPr>
              <a:t>Are there other ways to reach families of students to get their input on this project?</a:t>
            </a:r>
          </a:p>
        </p:txBody>
      </p:sp>
      <p:sp>
        <p:nvSpPr>
          <p:cNvPr id="3" name="Text Placeholder 2">
            <a:extLst>
              <a:ext uri="{FF2B5EF4-FFF2-40B4-BE49-F238E27FC236}">
                <a16:creationId xmlns:a16="http://schemas.microsoft.com/office/drawing/2014/main" id="{ABBBE02F-C40D-20CE-2E15-A9A5FF608FD1}"/>
              </a:ext>
            </a:extLst>
          </p:cNvPr>
          <p:cNvSpPr>
            <a:spLocks noGrp="1"/>
          </p:cNvSpPr>
          <p:nvPr>
            <p:ph type="body" sz="quarter" idx="15"/>
          </p:nvPr>
        </p:nvSpPr>
        <p:spPr>
          <a:xfrm>
            <a:off x="0" y="0"/>
            <a:ext cx="6095999" cy="1537024"/>
          </a:xfrm>
        </p:spPr>
        <p:txBody>
          <a:bodyPr wrap="square" lIns="457200" tIns="457200" rIns="457200" bIns="457200" anchor="t">
            <a:spAutoFit/>
          </a:bodyPr>
          <a:lstStyle/>
          <a:p>
            <a:r>
              <a:rPr lang="en-US"/>
              <a:t>We want your help</a:t>
            </a:r>
          </a:p>
        </p:txBody>
      </p:sp>
      <p:sp>
        <p:nvSpPr>
          <p:cNvPr id="10" name="Text Placeholder 9">
            <a:extLst>
              <a:ext uri="{FF2B5EF4-FFF2-40B4-BE49-F238E27FC236}">
                <a16:creationId xmlns:a16="http://schemas.microsoft.com/office/drawing/2014/main" id="{F1B083C8-5DCD-0C9A-BA47-2A0C55ED78E3}"/>
              </a:ext>
            </a:extLst>
          </p:cNvPr>
          <p:cNvSpPr>
            <a:spLocks noGrp="1"/>
          </p:cNvSpPr>
          <p:nvPr>
            <p:ph type="body" sz="quarter" idx="17"/>
          </p:nvPr>
        </p:nvSpPr>
        <p:spPr/>
        <p:txBody>
          <a:bodyPr/>
          <a:lstStyle/>
          <a:p>
            <a:pPr algn="r"/>
            <a:r>
              <a:rPr lang="en-US"/>
              <a:t>10</a:t>
            </a:r>
            <a:r>
              <a:rPr lang="en-US" baseline="30000"/>
              <a:t>th</a:t>
            </a:r>
            <a:r>
              <a:rPr lang="en-US"/>
              <a:t> Memorial Slow Zone Engagement, 2023</a:t>
            </a:r>
          </a:p>
        </p:txBody>
      </p:sp>
    </p:spTree>
    <p:extLst>
      <p:ext uri="{BB962C8B-B14F-4D97-AF65-F5344CB8AC3E}">
        <p14:creationId xmlns:p14="http://schemas.microsoft.com/office/powerpoint/2010/main" val="284588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45DF-1DE4-DC94-0B14-E508FF160FB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5A5CD0-6684-52B5-E344-483BA236D40D}"/>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D2263E86-EC2B-CE1E-384F-648D507D4CF3}"/>
              </a:ext>
            </a:extLst>
          </p:cNvPr>
          <p:cNvSpPr>
            <a:spLocks noGrp="1"/>
          </p:cNvSpPr>
          <p:nvPr>
            <p:ph type="body" sz="quarter" idx="14"/>
          </p:nvPr>
        </p:nvSpPr>
        <p:spPr>
          <a:xfrm>
            <a:off x="3912123" y="2594932"/>
            <a:ext cx="4798243" cy="646331"/>
          </a:xfrm>
        </p:spPr>
        <p:txBody>
          <a:bodyPr/>
          <a:lstStyle/>
          <a:p>
            <a:r>
              <a:rPr lang="en-US" sz="4000">
                <a:latin typeface="BRUTALTYPE-EXTRABOLD" panose="02000603020000020004" pitchFamily="2" charset="0"/>
              </a:rPr>
              <a:t>Any Questions? </a:t>
            </a:r>
          </a:p>
        </p:txBody>
      </p:sp>
      <p:pic>
        <p:nvPicPr>
          <p:cNvPr id="9" name="Picture 8" descr="Text&#10;&#10;Description automatically generated with low confidence">
            <a:extLst>
              <a:ext uri="{FF2B5EF4-FFF2-40B4-BE49-F238E27FC236}">
                <a16:creationId xmlns:a16="http://schemas.microsoft.com/office/drawing/2014/main" id="{D47D8C03-FAE2-3FC5-B86F-C8539A19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
        <p:nvSpPr>
          <p:cNvPr id="2" name="Text Placeholder 3">
            <a:extLst>
              <a:ext uri="{FF2B5EF4-FFF2-40B4-BE49-F238E27FC236}">
                <a16:creationId xmlns:a16="http://schemas.microsoft.com/office/drawing/2014/main" id="{ABD527B8-79D8-E9A7-BA62-85666A651F66}"/>
              </a:ext>
            </a:extLst>
          </p:cNvPr>
          <p:cNvSpPr txBox="1">
            <a:spLocks/>
          </p:cNvSpPr>
          <p:nvPr/>
        </p:nvSpPr>
        <p:spPr>
          <a:xfrm>
            <a:off x="3838279" y="3241263"/>
            <a:ext cx="4798243" cy="646331"/>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latin typeface="BRUTALTYPE-EXTRABOLD" panose="02000603020000020004" pitchFamily="2" charset="0"/>
              </a:rPr>
              <a:t>otis@phila.gov</a:t>
            </a:r>
          </a:p>
        </p:txBody>
      </p:sp>
    </p:spTree>
    <p:extLst>
      <p:ext uri="{BB962C8B-B14F-4D97-AF65-F5344CB8AC3E}">
        <p14:creationId xmlns:p14="http://schemas.microsoft.com/office/powerpoint/2010/main" val="35049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crossing a street&#10;&#10;Description automatically generated with low confidence">
            <a:extLst>
              <a:ext uri="{FF2B5EF4-FFF2-40B4-BE49-F238E27FC236}">
                <a16:creationId xmlns:a16="http://schemas.microsoft.com/office/drawing/2014/main" id="{3D8BC4C3-FD47-CAFC-96D7-0F09A65F1F8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53" r="17053"/>
          <a:stretch>
            <a:fillRect/>
          </a:stretch>
        </p:blipFill>
        <p:spPr/>
      </p:pic>
      <p:sp>
        <p:nvSpPr>
          <p:cNvPr id="3" name="Text Placeholder 2">
            <a:extLst>
              <a:ext uri="{FF2B5EF4-FFF2-40B4-BE49-F238E27FC236}">
                <a16:creationId xmlns:a16="http://schemas.microsoft.com/office/drawing/2014/main" id="{146F796B-0BBA-25DB-6E3E-B25FAFED2F70}"/>
              </a:ext>
            </a:extLst>
          </p:cNvPr>
          <p:cNvSpPr>
            <a:spLocks noGrp="1"/>
          </p:cNvSpPr>
          <p:nvPr>
            <p:ph type="body" sz="quarter" idx="16"/>
          </p:nvPr>
        </p:nvSpPr>
        <p:spPr>
          <a:xfrm>
            <a:off x="0" y="1090937"/>
            <a:ext cx="6095999" cy="4299062"/>
          </a:xfrm>
        </p:spPr>
        <p:txBody>
          <a:bodyPr/>
          <a:lstStyle/>
          <a:p>
            <a:pPr marL="761993" indent="-457200">
              <a:buFont typeface="+mj-lt"/>
              <a:buAutoNum type="arabicPeriod"/>
            </a:pPr>
            <a:r>
              <a:rPr lang="en-US" sz="2800"/>
              <a:t>Introduction</a:t>
            </a:r>
          </a:p>
          <a:p>
            <a:pPr marL="761993" indent="-457200">
              <a:buFont typeface="+mj-lt"/>
              <a:buAutoNum type="arabicPeriod"/>
            </a:pPr>
            <a:r>
              <a:rPr lang="en-US" sz="2800"/>
              <a:t>About Vision </a:t>
            </a:r>
            <a:r>
              <a:rPr lang="en-US"/>
              <a:t>Zero</a:t>
            </a:r>
          </a:p>
          <a:p>
            <a:pPr marL="761993" indent="-457200">
              <a:buFont typeface="+mj-lt"/>
              <a:buAutoNum type="arabicPeriod"/>
            </a:pPr>
            <a:r>
              <a:rPr lang="en-US"/>
              <a:t>About Safe Routes Philly</a:t>
            </a:r>
          </a:p>
          <a:p>
            <a:pPr marL="761993" indent="-457200">
              <a:buFont typeface="+mj-lt"/>
              <a:buAutoNum type="arabicPeriod"/>
            </a:pPr>
            <a:r>
              <a:rPr lang="en-US"/>
              <a:t>About School </a:t>
            </a:r>
            <a:r>
              <a:rPr lang="en-US" sz="2800"/>
              <a:t>Slow Zones</a:t>
            </a:r>
          </a:p>
          <a:p>
            <a:pPr marL="761993" indent="-457200">
              <a:buFont typeface="+mj-lt"/>
              <a:buAutoNum type="arabicPeriod"/>
            </a:pPr>
            <a:r>
              <a:rPr lang="en-US"/>
              <a:t>Your Involvement</a:t>
            </a:r>
          </a:p>
        </p:txBody>
      </p:sp>
      <p:sp>
        <p:nvSpPr>
          <p:cNvPr id="4" name="Text Placeholder 3">
            <a:extLst>
              <a:ext uri="{FF2B5EF4-FFF2-40B4-BE49-F238E27FC236}">
                <a16:creationId xmlns:a16="http://schemas.microsoft.com/office/drawing/2014/main" id="{5E0724C5-52D0-BF3D-DA90-2AF44311E010}"/>
              </a:ext>
            </a:extLst>
          </p:cNvPr>
          <p:cNvSpPr>
            <a:spLocks noGrp="1"/>
          </p:cNvSpPr>
          <p:nvPr>
            <p:ph type="body" sz="quarter" idx="15"/>
          </p:nvPr>
        </p:nvSpPr>
        <p:spPr/>
        <p:txBody>
          <a:bodyPr/>
          <a:lstStyle/>
          <a:p>
            <a:r>
              <a:rPr lang="en-US"/>
              <a:t>Agenda</a:t>
            </a:r>
          </a:p>
        </p:txBody>
      </p:sp>
      <p:sp>
        <p:nvSpPr>
          <p:cNvPr id="5" name="Text Placeholder 4">
            <a:extLst>
              <a:ext uri="{FF2B5EF4-FFF2-40B4-BE49-F238E27FC236}">
                <a16:creationId xmlns:a16="http://schemas.microsoft.com/office/drawing/2014/main" id="{FF7E4047-8562-B354-1F43-0D59B2C18378}"/>
              </a:ext>
            </a:extLst>
          </p:cNvPr>
          <p:cNvSpPr>
            <a:spLocks noGrp="1"/>
          </p:cNvSpPr>
          <p:nvPr>
            <p:ph type="body" sz="quarter" idx="17"/>
          </p:nvPr>
        </p:nvSpPr>
        <p:spPr/>
        <p:txBody>
          <a:bodyPr/>
          <a:lstStyle/>
          <a:p>
            <a:pPr algn="r"/>
            <a:r>
              <a:rPr lang="en-US"/>
              <a:t>Willard Neighborhood Slow Zone</a:t>
            </a:r>
          </a:p>
        </p:txBody>
      </p:sp>
    </p:spTree>
    <p:extLst>
      <p:ext uri="{BB962C8B-B14F-4D97-AF65-F5344CB8AC3E}">
        <p14:creationId xmlns:p14="http://schemas.microsoft.com/office/powerpoint/2010/main" val="341422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B94993-FFCC-803E-8DFE-0B183F10AF7D}"/>
              </a:ext>
            </a:extLst>
          </p:cNvPr>
          <p:cNvSpPr>
            <a:spLocks noGrp="1"/>
          </p:cNvSpPr>
          <p:nvPr>
            <p:ph type="body" sz="quarter" idx="15"/>
          </p:nvPr>
        </p:nvSpPr>
        <p:spPr/>
        <p:txBody>
          <a:bodyPr/>
          <a:lstStyle/>
          <a:p>
            <a:r>
              <a:rPr lang="en-US"/>
              <a:t>Summary</a:t>
            </a:r>
          </a:p>
        </p:txBody>
      </p:sp>
      <p:sp>
        <p:nvSpPr>
          <p:cNvPr id="3" name="Text Placeholder 2">
            <a:extLst>
              <a:ext uri="{FF2B5EF4-FFF2-40B4-BE49-F238E27FC236}">
                <a16:creationId xmlns:a16="http://schemas.microsoft.com/office/drawing/2014/main" id="{54809B05-3F98-94AF-F239-8D4D1B4F137B}"/>
              </a:ext>
            </a:extLst>
          </p:cNvPr>
          <p:cNvSpPr>
            <a:spLocks noGrp="1"/>
          </p:cNvSpPr>
          <p:nvPr>
            <p:ph type="body" sz="quarter" idx="16"/>
          </p:nvPr>
        </p:nvSpPr>
        <p:spPr>
          <a:xfrm>
            <a:off x="1828801" y="1741137"/>
            <a:ext cx="8534398" cy="3375732"/>
          </a:xfrm>
        </p:spPr>
        <p:txBody>
          <a:bodyPr/>
          <a:lstStyle/>
          <a:p>
            <a:pPr marL="457200" indent="-457200" algn="l">
              <a:buFont typeface="Arial" panose="020B0604020202020204" pitchFamily="34" charset="0"/>
              <a:buChar char="•"/>
            </a:pPr>
            <a:r>
              <a:rPr lang="en-US">
                <a:latin typeface="Aptos"/>
              </a:rPr>
              <a:t>Traffic Safety improvements are going to be constructed around KIPP</a:t>
            </a:r>
            <a:endParaRPr lang="en-US"/>
          </a:p>
          <a:p>
            <a:pPr marL="457200" indent="-457200" algn="l">
              <a:buFont typeface="Arial" panose="020B0604020202020204" pitchFamily="34" charset="0"/>
              <a:buChar char="•"/>
            </a:pPr>
            <a:r>
              <a:rPr lang="en-US">
                <a:latin typeface="Aptos"/>
              </a:rPr>
              <a:t>We need your help connect us with the community so we can gather community feedback</a:t>
            </a:r>
          </a:p>
        </p:txBody>
      </p:sp>
    </p:spTree>
    <p:extLst>
      <p:ext uri="{BB962C8B-B14F-4D97-AF65-F5344CB8AC3E}">
        <p14:creationId xmlns:p14="http://schemas.microsoft.com/office/powerpoint/2010/main" val="119474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62057A-E6C3-D253-6F21-6AD2742C5D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8E1A234D-FCB4-A5A2-573F-6CA42FE4A19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Introduction</a:t>
            </a:r>
          </a:p>
        </p:txBody>
      </p:sp>
      <p:pic>
        <p:nvPicPr>
          <p:cNvPr id="9" name="Picture 8" descr="Text&#10;&#10;Description automatically generated with low confidence">
            <a:extLst>
              <a:ext uri="{FF2B5EF4-FFF2-40B4-BE49-F238E27FC236}">
                <a16:creationId xmlns:a16="http://schemas.microsoft.com/office/drawing/2014/main" id="{E4C283A9-DFB8-AB97-2762-BED3177AB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17146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D0D4-57CF-29E8-A3AE-07312DF4AD1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AB3375-7195-597C-C55E-AB9E62FC052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078" b="2078"/>
          <a:stretch/>
        </p:blipFill>
        <p:spPr>
          <a:xfrm>
            <a:off x="0" y="0"/>
            <a:ext cx="6096000" cy="6170344"/>
          </a:xfrm>
        </p:spPr>
      </p:pic>
      <p:sp>
        <p:nvSpPr>
          <p:cNvPr id="10" name="Text Placeholder 2">
            <a:extLst>
              <a:ext uri="{FF2B5EF4-FFF2-40B4-BE49-F238E27FC236}">
                <a16:creationId xmlns:a16="http://schemas.microsoft.com/office/drawing/2014/main" id="{58599CD7-763E-3EC0-7FEF-7FEE6DB54F6C}"/>
              </a:ext>
            </a:extLst>
          </p:cNvPr>
          <p:cNvSpPr>
            <a:spLocks noGrp="1"/>
          </p:cNvSpPr>
          <p:nvPr>
            <p:ph type="body" sz="quarter" idx="16"/>
          </p:nvPr>
        </p:nvSpPr>
        <p:spPr>
          <a:xfrm>
            <a:off x="6096001" y="1102900"/>
            <a:ext cx="6095999" cy="4841200"/>
          </a:xfrm>
        </p:spPr>
        <p:txBody>
          <a:bodyPr/>
          <a:lstStyle/>
          <a:p>
            <a:pPr marL="0" indent="0">
              <a:buNone/>
            </a:pPr>
            <a:r>
              <a:rPr lang="en-US" sz="2200" b="1"/>
              <a:t>Office of Multimodal Planning</a:t>
            </a:r>
          </a:p>
          <a:p>
            <a:pPr marL="0" indent="0">
              <a:buNone/>
            </a:pPr>
            <a:r>
              <a:rPr lang="en-US" sz="2200"/>
              <a:t>A Division of the Office of Transportation and Infrastructure Systems (OTIS)</a:t>
            </a:r>
          </a:p>
          <a:p>
            <a:pPr marL="0" indent="0">
              <a:buNone/>
            </a:pPr>
            <a:r>
              <a:rPr lang="en-US" sz="2200" b="1"/>
              <a:t>Mission Statement</a:t>
            </a:r>
            <a:endParaRPr lang="en-US" sz="2200"/>
          </a:p>
          <a:p>
            <a:pPr marL="0" indent="0">
              <a:buNone/>
            </a:pPr>
            <a:r>
              <a:rPr lang="en-US" sz="2200"/>
              <a:t>Whether by bus, by bike, on foot, or by car, the Office of Multimodal Planning is leading innovation and engagement to ensure Philadelphians of all ages and abilities can travel safely. </a:t>
            </a:r>
          </a:p>
        </p:txBody>
      </p:sp>
      <p:sp>
        <p:nvSpPr>
          <p:cNvPr id="11" name="Text Placeholder 3">
            <a:extLst>
              <a:ext uri="{FF2B5EF4-FFF2-40B4-BE49-F238E27FC236}">
                <a16:creationId xmlns:a16="http://schemas.microsoft.com/office/drawing/2014/main" id="{FB98CB9D-EA2D-90D9-C25D-34B86FC2CED2}"/>
              </a:ext>
            </a:extLst>
          </p:cNvPr>
          <p:cNvSpPr>
            <a:spLocks noGrp="1"/>
          </p:cNvSpPr>
          <p:nvPr>
            <p:ph type="body" sz="quarter" idx="15"/>
          </p:nvPr>
        </p:nvSpPr>
        <p:spPr>
          <a:xfrm>
            <a:off x="6096001" y="1986"/>
            <a:ext cx="6095999" cy="1537024"/>
          </a:xfrm>
        </p:spPr>
        <p:txBody>
          <a:bodyPr/>
          <a:lstStyle/>
          <a:p>
            <a:r>
              <a:rPr lang="en-US"/>
              <a:t>Who are We?</a:t>
            </a:r>
          </a:p>
        </p:txBody>
      </p:sp>
    </p:spTree>
    <p:extLst>
      <p:ext uri="{BB962C8B-B14F-4D97-AF65-F5344CB8AC3E}">
        <p14:creationId xmlns:p14="http://schemas.microsoft.com/office/powerpoint/2010/main" val="235420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99C4-22EE-0BDD-FC67-4A64C3EBFB7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6FE6B23-8A65-D779-9955-FAEE7059A71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saturation sat="0"/>
                    </a14:imgEffect>
                    <a14:imgEffect>
                      <a14:brightnessContrast bright="-25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2982969A-0305-8083-849B-FAFB30B1F2F1}"/>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Vision Zero</a:t>
            </a:r>
          </a:p>
        </p:txBody>
      </p:sp>
      <p:pic>
        <p:nvPicPr>
          <p:cNvPr id="9" name="Picture 8" descr="Text&#10;&#10;Description automatically generated with low confidence">
            <a:extLst>
              <a:ext uri="{FF2B5EF4-FFF2-40B4-BE49-F238E27FC236}">
                <a16:creationId xmlns:a16="http://schemas.microsoft.com/office/drawing/2014/main" id="{DBD0D61F-F53C-3B2E-3C1C-476C8E2F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08422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76244E-CB8D-E3CE-526A-254F405C50B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77" r="17077"/>
          <a:stretch/>
        </p:blipFill>
        <p:spPr/>
      </p:pic>
      <p:sp>
        <p:nvSpPr>
          <p:cNvPr id="13" name="Text Placeholder 12">
            <a:extLst>
              <a:ext uri="{FF2B5EF4-FFF2-40B4-BE49-F238E27FC236}">
                <a16:creationId xmlns:a16="http://schemas.microsoft.com/office/drawing/2014/main" id="{F83C2CE9-1DFD-33D7-FA2E-690C805668D0}"/>
              </a:ext>
            </a:extLst>
          </p:cNvPr>
          <p:cNvSpPr>
            <a:spLocks noGrp="1"/>
          </p:cNvSpPr>
          <p:nvPr>
            <p:ph type="body" sz="quarter" idx="16"/>
          </p:nvPr>
        </p:nvSpPr>
        <p:spPr>
          <a:xfrm>
            <a:off x="1" y="1712412"/>
            <a:ext cx="6095999" cy="3433184"/>
          </a:xfrm>
        </p:spPr>
        <p:txBody>
          <a:bodyPr/>
          <a:lstStyle/>
          <a:p>
            <a:r>
              <a:rPr lang="en-US" sz="3200"/>
              <a:t>A policy that states clearly that traffic deaths are </a:t>
            </a:r>
            <a:r>
              <a:rPr lang="en-US" sz="3200" b="1"/>
              <a:t>preventable and unacceptable.​</a:t>
            </a:r>
          </a:p>
        </p:txBody>
      </p:sp>
      <p:sp>
        <p:nvSpPr>
          <p:cNvPr id="3" name="Text Placeholder 2">
            <a:extLst>
              <a:ext uri="{FF2B5EF4-FFF2-40B4-BE49-F238E27FC236}">
                <a16:creationId xmlns:a16="http://schemas.microsoft.com/office/drawing/2014/main" id="{422B84E3-221F-AA19-4CCD-10E1327AF1F9}"/>
              </a:ext>
            </a:extLst>
          </p:cNvPr>
          <p:cNvSpPr>
            <a:spLocks noGrp="1"/>
          </p:cNvSpPr>
          <p:nvPr>
            <p:ph type="body" sz="quarter" idx="15"/>
          </p:nvPr>
        </p:nvSpPr>
        <p:spPr>
          <a:xfrm>
            <a:off x="0" y="0"/>
            <a:ext cx="6095999" cy="2127955"/>
          </a:xfrm>
        </p:spPr>
        <p:txBody>
          <a:bodyPr/>
          <a:lstStyle/>
          <a:p>
            <a:r>
              <a:rPr lang="en-US"/>
              <a:t>What is</a:t>
            </a:r>
            <a:br>
              <a:rPr lang="en-US"/>
            </a:br>
            <a:r>
              <a:rPr lang="en-US"/>
              <a:t>Vision Zero?</a:t>
            </a:r>
          </a:p>
        </p:txBody>
      </p:sp>
      <p:sp>
        <p:nvSpPr>
          <p:cNvPr id="14" name="Text Placeholder 13">
            <a:extLst>
              <a:ext uri="{FF2B5EF4-FFF2-40B4-BE49-F238E27FC236}">
                <a16:creationId xmlns:a16="http://schemas.microsoft.com/office/drawing/2014/main" id="{060BA17A-6AB5-492A-333C-24AC69AEA78A}"/>
              </a:ext>
            </a:extLst>
          </p:cNvPr>
          <p:cNvSpPr>
            <a:spLocks noGrp="1"/>
          </p:cNvSpPr>
          <p:nvPr>
            <p:ph type="body" sz="quarter" idx="17"/>
          </p:nvPr>
        </p:nvSpPr>
        <p:spPr/>
        <p:txBody>
          <a:bodyPr/>
          <a:lstStyle/>
          <a:p>
            <a:pPr algn="r"/>
            <a:r>
              <a:rPr lang="en-US"/>
              <a:t>World Day of Remembrance, 2024</a:t>
            </a:r>
          </a:p>
        </p:txBody>
      </p:sp>
    </p:spTree>
    <p:extLst>
      <p:ext uri="{BB962C8B-B14F-4D97-AF65-F5344CB8AC3E}">
        <p14:creationId xmlns:p14="http://schemas.microsoft.com/office/powerpoint/2010/main" val="198376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100"/>
        </a:solidFill>
        <a:effectLst/>
      </p:bgPr>
    </p:bg>
    <p:spTree>
      <p:nvGrpSpPr>
        <p:cNvPr id="1" name="">
          <a:extLst>
            <a:ext uri="{FF2B5EF4-FFF2-40B4-BE49-F238E27FC236}">
              <a16:creationId xmlns:a16="http://schemas.microsoft.com/office/drawing/2014/main" id="{923938B3-AC64-47E4-CFC4-EB59F83FA246}"/>
            </a:ext>
          </a:extLst>
        </p:cNvPr>
        <p:cNvGrpSpPr/>
        <p:nvPr/>
      </p:nvGrpSpPr>
      <p:grpSpPr>
        <a:xfrm>
          <a:off x="0" y="0"/>
          <a:ext cx="0" cy="0"/>
          <a:chOff x="0" y="0"/>
          <a:chExt cx="0" cy="0"/>
        </a:xfrm>
      </p:grpSpPr>
      <p:pic>
        <p:nvPicPr>
          <p:cNvPr id="19" name="Graphic 18">
            <a:extLst>
              <a:ext uri="{FF2B5EF4-FFF2-40B4-BE49-F238E27FC236}">
                <a16:creationId xmlns:a16="http://schemas.microsoft.com/office/drawing/2014/main" id="{7387E91F-F73D-8FAD-F93B-174802975FCC}"/>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1054894" y="68263"/>
            <a:ext cx="10082212" cy="6721474"/>
          </a:xfrm>
          <a:prstGeom prst="rect">
            <a:avLst/>
          </a:prstGeom>
        </p:spPr>
      </p:pic>
    </p:spTree>
    <p:extLst>
      <p:ext uri="{BB962C8B-B14F-4D97-AF65-F5344CB8AC3E}">
        <p14:creationId xmlns:p14="http://schemas.microsoft.com/office/powerpoint/2010/main" val="3027362032"/>
      </p:ext>
    </p:extLst>
  </p:cSld>
  <p:clrMapOvr>
    <a:masterClrMapping/>
  </p:clrMapOvr>
</p:sld>
</file>

<file path=ppt/theme/theme1.xml><?xml version="1.0" encoding="utf-8"?>
<a:theme xmlns:a="http://schemas.openxmlformats.org/drawingml/2006/main" name="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16BB1EE2-294C-43BE-8742-9DB8E4D91972}"/>
    </a:ext>
  </a:extLst>
</a:theme>
</file>

<file path=ppt/theme/theme2.xml><?xml version="1.0" encoding="utf-8"?>
<a:theme xmlns:a="http://schemas.openxmlformats.org/drawingml/2006/main" name="1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352E69F-DD2C-4EAC-AA56-0684B1D5F264}"/>
    </a:ext>
  </a:extLst>
</a:theme>
</file>

<file path=ppt/theme/theme3.xml><?xml version="1.0" encoding="utf-8"?>
<a:theme xmlns:a="http://schemas.openxmlformats.org/drawingml/2006/main" name="2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70F6D00-AF98-4C77-8FED-FFFF521EDB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874c869c-513e-4340-bc0c-fb538dc457ce">
      <UserInfo>
        <DisplayName>Lily Reynolds</DisplayName>
        <AccountId>140</AccountId>
        <AccountType/>
      </UserInfo>
      <UserInfo>
        <DisplayName>Wynter Henry</DisplayName>
        <AccountId>6714</AccountId>
        <AccountType/>
      </UserInfo>
      <UserInfo>
        <DisplayName>Marco Gorini</DisplayName>
        <AccountId>7679</AccountId>
        <AccountType/>
      </UserInfo>
      <UserInfo>
        <DisplayName>Leslie Le</DisplayName>
        <AccountId>11477</AccountId>
        <AccountType/>
      </UserInfo>
      <UserInfo>
        <DisplayName>Kelley Yemen</DisplayName>
        <AccountId>12</AccountId>
        <AccountType/>
      </UserInfo>
    </SharedWithUsers>
    <SearchTerms xmlns="b0113f62-c0cd-453a-a529-5be351b8c946" xsi:nil="true"/>
    <TaxCatchAll xmlns="874c869c-513e-4340-bc0c-fb538dc457ce" xsi:nil="true"/>
    <lcf76f155ced4ddcb4097134ff3c332f xmlns="b0113f62-c0cd-453a-a529-5be351b8c946">
      <Terms xmlns="http://schemas.microsoft.com/office/infopath/2007/PartnerControls"/>
    </lcf76f155ced4ddcb4097134ff3c332f>
    <ImageCaptions xmlns="b0113f62-c0cd-453a-a529-5be351b8c946" xsi:nil="true"/>
    <Notes xmlns="b0113f62-c0cd-453a-a529-5be351b8c946" xsi:nil="true"/>
    <ReferenceText xmlns="b0113f62-c0cd-453a-a529-5be351b8c946" xsi:nil="true"/>
    <Before_x002f_After xmlns="b0113f62-c0cd-453a-a529-5be351b8c946" xsi:nil="true"/>
    <CheckRecordedbyFinance xmlns="b0113f62-c0cd-453a-a529-5be351b8c946">false</CheckRecordedbyFinance>
    <About xmlns="b0113f62-c0cd-453a-a529-5be351b8c946" xsi:nil="true"/>
    <SiteName xmlns="b0113f62-c0cd-453a-a529-5be351b8c946" xsi:nil="true"/>
    <StreetAddress xmlns="b0113f62-c0cd-453a-a529-5be351b8c946" xsi:nil="true"/>
    <PM xmlns="b0113f62-c0cd-453a-a529-5be351b8c946">
      <UserInfo>
        <DisplayName/>
        <AccountId xsi:nil="true"/>
        <AccountType/>
      </UserInfo>
    </PM>
    <ReadyforPMreview xmlns="b0113f62-c0cd-453a-a529-5be351b8c946">false</ReadyforPMreview>
    <Classification xmlns="b0113f62-c0cd-453a-a529-5be351b8c946" xsi:nil="true"/>
    <Document xmlns="b0113f62-c0cd-453a-a529-5be351b8c946">
      <Url xsi:nil="true"/>
      <Description xsi:nil="true"/>
    </Document>
    <Readyforsubmission xmlns="b0113f62-c0cd-453a-a529-5be351b8c946">false</Readyforsubmission>
    <Readyforsignature xmlns="b0113f62-c0cd-453a-a529-5be351b8c946">false</Readyforsignature>
    <Signatory xmlns="b0113f62-c0cd-453a-a529-5be351b8c946">
      <UserInfo>
        <DisplayName/>
        <AccountId xsi:nil="true"/>
        <AccountType/>
      </UserInfo>
    </Signatory>
    <InvoiceSubmitter xmlns="b0113f62-c0cd-453a-a529-5be351b8c946">
      <UserInfo>
        <DisplayName/>
        <AccountId xsi:nil="true"/>
        <AccountType/>
      </UserInfo>
    </InvoiceSubmitte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5C3E84F907EA439EE4245CDE924D97" ma:contentTypeVersion="41" ma:contentTypeDescription="Create a new document." ma:contentTypeScope="" ma:versionID="5bc7181d945127854339d5b13ac129ed">
  <xsd:schema xmlns:xsd="http://www.w3.org/2001/XMLSchema" xmlns:xs="http://www.w3.org/2001/XMLSchema" xmlns:p="http://schemas.microsoft.com/office/2006/metadata/properties" xmlns:ns1="http://schemas.microsoft.com/sharepoint/v3" xmlns:ns2="b0113f62-c0cd-453a-a529-5be351b8c946" xmlns:ns3="874c869c-513e-4340-bc0c-fb538dc457ce" targetNamespace="http://schemas.microsoft.com/office/2006/metadata/properties" ma:root="true" ma:fieldsID="44f38c8b8319f72416c66f346d369506" ns1:_="" ns2:_="" ns3:_="">
    <xsd:import namespace="http://schemas.microsoft.com/sharepoint/v3"/>
    <xsd:import namespace="b0113f62-c0cd-453a-a529-5be351b8c946"/>
    <xsd:import namespace="874c869c-513e-4340-bc0c-fb538dc457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SearchTerms" minOccurs="0"/>
                <xsd:element ref="ns2:Notes" minOccurs="0"/>
                <xsd:element ref="ns2:ImageCaptions" minOccurs="0"/>
                <xsd:element ref="ns2:ReferenceText" minOccurs="0"/>
                <xsd:element ref="ns2:Before_x002f_After" minOccurs="0"/>
                <xsd:element ref="ns2:lcf76f155ced4ddcb4097134ff3c332f" minOccurs="0"/>
                <xsd:element ref="ns3:TaxCatchAll" minOccurs="0"/>
                <xsd:element ref="ns2:CheckRecordedbyFinance" minOccurs="0"/>
                <xsd:element ref="ns2:StreetAddress" minOccurs="0"/>
                <xsd:element ref="ns2:SiteName" minOccurs="0"/>
                <xsd:element ref="ns2:About" minOccurs="0"/>
                <xsd:element ref="ns2:MediaServiceObjectDetectorVersions" minOccurs="0"/>
                <xsd:element ref="ns2:MediaServiceSearchProperties" minOccurs="0"/>
                <xsd:element ref="ns2:Classification" minOccurs="0"/>
                <xsd:element ref="ns2:PM" minOccurs="0"/>
                <xsd:element ref="ns2:ReadyforPMreview" minOccurs="0"/>
                <xsd:element ref="ns2:Document" minOccurs="0"/>
                <xsd:element ref="ns2:Readyforsignature" minOccurs="0"/>
                <xsd:element ref="ns2:Signatory" minOccurs="0"/>
                <xsd:element ref="ns2:Readyforsubmission" minOccurs="0"/>
                <xsd:element ref="ns2:InvoiceSubmitt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113f62-c0cd-453a-a529-5be351b8c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earchTerms" ma:index="21" nillable="true" ma:displayName="Search Terms" ma:description="Tags for searching the image library" ma:format="Dropdown" ma:internalName="SearchTerms">
      <xsd:simpleType>
        <xsd:restriction base="dms:Text">
          <xsd:maxLength value="255"/>
        </xsd:restriction>
      </xsd:simpleType>
    </xsd:element>
    <xsd:element name="Notes" ma:index="22" nillable="true" ma:displayName="Notes" ma:description="Include helpful notes here" ma:format="Dropdown" ma:internalName="Notes">
      <xsd:simpleType>
        <xsd:restriction base="dms:Note">
          <xsd:maxLength value="255"/>
        </xsd:restriction>
      </xsd:simpleType>
    </xsd:element>
    <xsd:element name="ImageCaptions" ma:index="23" nillable="true" ma:displayName="Image Captions" ma:format="Dropdown" ma:internalName="ImageCaptions">
      <xsd:simpleType>
        <xsd:restriction base="dms:Note">
          <xsd:maxLength value="255"/>
        </xsd:restriction>
      </xsd:simpleType>
    </xsd:element>
    <xsd:element name="ReferenceText" ma:index="24" nillable="true" ma:displayName="Reference Text" ma:format="Dropdown" ma:internalName="ReferenceText">
      <xsd:simpleType>
        <xsd:restriction base="dms:Note">
          <xsd:maxLength value="255"/>
        </xsd:restriction>
      </xsd:simpleType>
    </xsd:element>
    <xsd:element name="Before_x002f_After" ma:index="25" nillable="true" ma:displayName="Before/After" ma:format="Dropdown" ma:internalName="Before_x002f_After">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9eb18d0-8512-43c1-978b-efa5dabb071a" ma:termSetId="09814cd3-568e-fe90-9814-8d621ff8fb84" ma:anchorId="fba54fb3-c3e1-fe81-a776-ca4b69148c4d" ma:open="true" ma:isKeyword="false">
      <xsd:complexType>
        <xsd:sequence>
          <xsd:element ref="pc:Terms" minOccurs="0" maxOccurs="1"/>
        </xsd:sequence>
      </xsd:complexType>
    </xsd:element>
    <xsd:element name="CheckRecordedbyFinance" ma:index="29" nillable="true" ma:displayName="Check Recorded by Finance" ma:default="0" ma:format="Dropdown" ma:internalName="CheckRecordedbyFinance">
      <xsd:simpleType>
        <xsd:restriction base="dms:Boolean"/>
      </xsd:simpleType>
    </xsd:element>
    <xsd:element name="StreetAddress" ma:index="30" nillable="true" ma:displayName="Street Address" ma:description="Site location" ma:format="Dropdown" ma:internalName="StreetAddress">
      <xsd:simpleType>
        <xsd:restriction base="dms:Text">
          <xsd:maxLength value="255"/>
        </xsd:restriction>
      </xsd:simpleType>
    </xsd:element>
    <xsd:element name="SiteName" ma:index="31" nillable="true" ma:displayName="Site Name" ma:format="Dropdown" ma:internalName="SiteName">
      <xsd:simpleType>
        <xsd:restriction base="dms:Text">
          <xsd:maxLength value="255"/>
        </xsd:restriction>
      </xsd:simpleType>
    </xsd:element>
    <xsd:element name="About" ma:index="32" nillable="true" ma:displayName="About" ma:format="Dropdown" ma:internalName="About">
      <xsd:simpleType>
        <xsd:restriction base="dms:Text">
          <xsd:maxLength value="255"/>
        </xsd:restriction>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Classification" ma:index="35" nillable="true" ma:displayName="Contract Classification" ma:format="Dropdown" ma:internalName="Classification">
      <xsd:simpleType>
        <xsd:restriction base="dms:Choice">
          <xsd:enumeration value="Reimbursable"/>
          <xsd:enumeration value="Non-Reimbursable"/>
        </xsd:restriction>
      </xsd:simpleType>
    </xsd:element>
    <xsd:element name="PM" ma:index="36" nillable="true" ma:displayName="Work Order PM" ma:format="Dropdown" ma:list="UserInfo" ma:SharePointGroup="0" ma:internalName="P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PMreview" ma:index="37" nillable="true" ma:displayName="Invoice Ready For PM Review" ma:default="0" ma:format="Dropdown" ma:internalName="ReadyforPMreview">
      <xsd:simpleType>
        <xsd:restriction base="dms:Boolean"/>
      </xsd:simpleType>
    </xsd:element>
    <xsd:element name="Document" ma:index="38" nillable="true" ma:displayName="Invoice Hyperlink" ma:format="Hyperlink" ma:internalName="Document">
      <xsd:complexType>
        <xsd:complexContent>
          <xsd:extension base="dms:URL">
            <xsd:sequence>
              <xsd:element name="Url" type="dms:ValidUrl" minOccurs="0" nillable="true"/>
              <xsd:element name="Description" type="xsd:string" nillable="true"/>
            </xsd:sequence>
          </xsd:extension>
        </xsd:complexContent>
      </xsd:complexType>
    </xsd:element>
    <xsd:element name="Readyforsignature" ma:index="39" nillable="true" ma:displayName="Invoice Ready for Signature" ma:default="0" ma:format="Dropdown" ma:internalName="Readyforsignature">
      <xsd:simpleType>
        <xsd:restriction base="dms:Boolean"/>
      </xsd:simpleType>
    </xsd:element>
    <xsd:element name="Signatory" ma:index="40" nillable="true" ma:displayName="Invoice Signatory" ma:format="Dropdown" ma:list="UserInfo" ma:SharePointGroup="0" ma:internalName="Signator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submission" ma:index="41" nillable="true" ma:displayName="Invoice Ready For Submission" ma:default="0" ma:format="Dropdown" ma:internalName="Readyforsubmission">
      <xsd:simpleType>
        <xsd:restriction base="dms:Boolean"/>
      </xsd:simpleType>
    </xsd:element>
    <xsd:element name="InvoiceSubmitter" ma:index="42" nillable="true" ma:displayName="Invoice Submitter" ma:format="Dropdown" ma:list="UserInfo" ma:SharePointGroup="0" ma:internalName="InvoiceSubmit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4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4c869c-513e-4340-bc0c-fb538dc457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d953443-65b3-4383-aa02-4decb3736dd4}" ma:internalName="TaxCatchAll" ma:showField="CatchAllData" ma:web="874c869c-513e-4340-bc0c-fb538dc45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72E022-67FD-44E4-BD9A-8FB509E57478}">
  <ds:schemaRefs>
    <ds:schemaRef ds:uri="http://schemas.microsoft.com/sharepoint/v3/contenttype/forms"/>
  </ds:schemaRefs>
</ds:datastoreItem>
</file>

<file path=customXml/itemProps2.xml><?xml version="1.0" encoding="utf-8"?>
<ds:datastoreItem xmlns:ds="http://schemas.openxmlformats.org/officeDocument/2006/customXml" ds:itemID="{9A5065D4-0C1F-4A8D-A15C-ED601E3B0DF9}">
  <ds:schemaRefs>
    <ds:schemaRef ds:uri="874c869c-513e-4340-bc0c-fb538dc457ce"/>
    <ds:schemaRef ds:uri="b0113f62-c0cd-453a-a529-5be351b8c9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C05084-98FF-4488-817C-2015A3521B3F}"/>
</file>

<file path=docProps/app.xml><?xml version="1.0" encoding="utf-8"?>
<Properties xmlns="http://schemas.openxmlformats.org/officeDocument/2006/extended-properties" xmlns:vt="http://schemas.openxmlformats.org/officeDocument/2006/docPropsVTypes">
  <Template>VZ_PPT_TEMPLATE</Template>
  <TotalTime>0</TotalTime>
  <Words>806</Words>
  <Application>Microsoft Office PowerPoint</Application>
  <PresentationFormat>Widescreen</PresentationFormat>
  <Paragraphs>138</Paragraphs>
  <Slides>29</Slides>
  <Notes>1</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Aptos</vt:lpstr>
      <vt:lpstr>Aptos ExtraBold</vt:lpstr>
      <vt:lpstr>Arial</vt:lpstr>
      <vt:lpstr>BRUTALTYPE-EXTRABOLD</vt:lpstr>
      <vt:lpstr>Calibri</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Yihong Hu</dc:creator>
  <cp:lastModifiedBy>Corey Bell</cp:lastModifiedBy>
  <cp:revision>1</cp:revision>
  <dcterms:created xsi:type="dcterms:W3CDTF">2025-01-02T19:37:35Z</dcterms:created>
  <dcterms:modified xsi:type="dcterms:W3CDTF">2025-01-31T14:37:53Z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0x010100E25C3E84F907EA439EE4245CDE924D97</vt:lpwstr>
  </property>
  <property fmtid="{D5CDD505-2E9C-101B-9397-08002B2CF9AE}" pid="3" name="MediaServiceImageTags">
    <vt:lpwstr/>
  </property>
</Properties>
</file>