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F5DE7B-F6BE-9DC0-0B7C-D035B044AFCC}" name="Katie Everly-Turner" initials="KE" userId="S::katie.everly-turner@phila.gov::f5dc4754-2d93-4c4e-957d-28a9fc1ea731" providerId="AD"/>
  <p188:author id="{27FEE68B-E529-B82B-0EC0-EDFD2CBEA278}" name="Amanda Petaccio" initials="AP" userId="S::amanda.petaccio@phila.gov::bba5a2f6-7aea-4941-9e4f-3dcfc3f68f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D03661-B1FC-5606-0904-860400FDC802}" v="330" dt="2024-06-05T15:12:42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Everly-Turner" userId="S::katie.everly-turner@phila.gov::f5dc4754-2d93-4c4e-957d-28a9fc1ea731" providerId="AD" clId="Web-{E6D03661-B1FC-5606-0904-860400FDC802}"/>
    <pc:docChg chg="modSld">
      <pc:chgData name="Katie Everly-Turner" userId="S::katie.everly-turner@phila.gov::f5dc4754-2d93-4c4e-957d-28a9fc1ea731" providerId="AD" clId="Web-{E6D03661-B1FC-5606-0904-860400FDC802}" dt="2024-06-05T15:12:42.365" v="278" actId="14100"/>
      <pc:docMkLst>
        <pc:docMk/>
      </pc:docMkLst>
      <pc:sldChg chg="addSp delSp modSp">
        <pc:chgData name="Katie Everly-Turner" userId="S::katie.everly-turner@phila.gov::f5dc4754-2d93-4c4e-957d-28a9fc1ea731" providerId="AD" clId="Web-{E6D03661-B1FC-5606-0904-860400FDC802}" dt="2024-06-05T14:42:56.611" v="24" actId="20577"/>
        <pc:sldMkLst>
          <pc:docMk/>
          <pc:sldMk cId="412797393" sldId="258"/>
        </pc:sldMkLst>
        <pc:spChg chg="mod">
          <ac:chgData name="Katie Everly-Turner" userId="S::katie.everly-turner@phila.gov::f5dc4754-2d93-4c4e-957d-28a9fc1ea731" providerId="AD" clId="Web-{E6D03661-B1FC-5606-0904-860400FDC802}" dt="2024-06-05T14:42:56.611" v="24" actId="20577"/>
          <ac:spMkLst>
            <pc:docMk/>
            <pc:sldMk cId="412797393" sldId="258"/>
            <ac:spMk id="2" creationId="{79CCAFA0-1D5D-49F9-B230-2C7F7849B482}"/>
          </ac:spMkLst>
        </pc:spChg>
        <pc:picChg chg="del">
          <ac:chgData name="Katie Everly-Turner" userId="S::katie.everly-turner@phila.gov::f5dc4754-2d93-4c4e-957d-28a9fc1ea731" providerId="AD" clId="Web-{E6D03661-B1FC-5606-0904-860400FDC802}" dt="2024-06-05T14:27:11.107" v="4"/>
          <ac:picMkLst>
            <pc:docMk/>
            <pc:sldMk cId="412797393" sldId="258"/>
            <ac:picMk id="3" creationId="{DA4B4DA8-2CF5-14E2-39F9-1DE8609DC4D1}"/>
          </ac:picMkLst>
        </pc:picChg>
        <pc:picChg chg="add mod">
          <ac:chgData name="Katie Everly-Turner" userId="S::katie.everly-turner@phila.gov::f5dc4754-2d93-4c4e-957d-28a9fc1ea731" providerId="AD" clId="Web-{E6D03661-B1FC-5606-0904-860400FDC802}" dt="2024-06-05T14:27:26.811" v="7" actId="14100"/>
          <ac:picMkLst>
            <pc:docMk/>
            <pc:sldMk cId="412797393" sldId="258"/>
            <ac:picMk id="4" creationId="{92B18F02-C067-5F56-7410-70195C864E80}"/>
          </ac:picMkLst>
        </pc:picChg>
      </pc:sldChg>
      <pc:sldChg chg="addSp delSp modSp">
        <pc:chgData name="Katie Everly-Turner" userId="S::katie.everly-turner@phila.gov::f5dc4754-2d93-4c4e-957d-28a9fc1ea731" providerId="AD" clId="Web-{E6D03661-B1FC-5606-0904-860400FDC802}" dt="2024-06-05T14:42:49.674" v="23" actId="20577"/>
        <pc:sldMkLst>
          <pc:docMk/>
          <pc:sldMk cId="146265856" sldId="259"/>
        </pc:sldMkLst>
        <pc:spChg chg="mod">
          <ac:chgData name="Katie Everly-Turner" userId="S::katie.everly-turner@phila.gov::f5dc4754-2d93-4c4e-957d-28a9fc1ea731" providerId="AD" clId="Web-{E6D03661-B1FC-5606-0904-860400FDC802}" dt="2024-06-05T14:42:49.674" v="23" actId="20577"/>
          <ac:spMkLst>
            <pc:docMk/>
            <pc:sldMk cId="146265856" sldId="259"/>
            <ac:spMk id="3" creationId="{DD8C9CA6-5610-4DD9-88CD-888B925DD668}"/>
          </ac:spMkLst>
        </pc:spChg>
        <pc:picChg chg="del">
          <ac:chgData name="Katie Everly-Turner" userId="S::katie.everly-turner@phila.gov::f5dc4754-2d93-4c4e-957d-28a9fc1ea731" providerId="AD" clId="Web-{E6D03661-B1FC-5606-0904-860400FDC802}" dt="2024-06-05T14:42:28.360" v="19"/>
          <ac:picMkLst>
            <pc:docMk/>
            <pc:sldMk cId="146265856" sldId="259"/>
            <ac:picMk id="2" creationId="{385E7109-E852-6028-F814-C640CF405A89}"/>
          </ac:picMkLst>
        </pc:picChg>
        <pc:picChg chg="add mod">
          <ac:chgData name="Katie Everly-Turner" userId="S::katie.everly-turner@phila.gov::f5dc4754-2d93-4c4e-957d-28a9fc1ea731" providerId="AD" clId="Web-{E6D03661-B1FC-5606-0904-860400FDC802}" dt="2024-06-05T14:42:35.767" v="22" actId="14100"/>
          <ac:picMkLst>
            <pc:docMk/>
            <pc:sldMk cId="146265856" sldId="259"/>
            <ac:picMk id="4" creationId="{559EC17E-EAD3-3EA7-2658-56A3C64ACA58}"/>
          </ac:picMkLst>
        </pc:picChg>
      </pc:sldChg>
      <pc:sldChg chg="addSp delSp modSp">
        <pc:chgData name="Katie Everly-Turner" userId="S::katie.everly-turner@phila.gov::f5dc4754-2d93-4c4e-957d-28a9fc1ea731" providerId="AD" clId="Web-{E6D03661-B1FC-5606-0904-860400FDC802}" dt="2024-06-05T14:39:11.540" v="18" actId="14100"/>
        <pc:sldMkLst>
          <pc:docMk/>
          <pc:sldMk cId="2333456359" sldId="260"/>
        </pc:sldMkLst>
        <pc:spChg chg="mod">
          <ac:chgData name="Katie Everly-Turner" userId="S::katie.everly-turner@phila.gov::f5dc4754-2d93-4c4e-957d-28a9fc1ea731" providerId="AD" clId="Web-{E6D03661-B1FC-5606-0904-860400FDC802}" dt="2024-06-05T14:38:58.790" v="16" actId="20577"/>
          <ac:spMkLst>
            <pc:docMk/>
            <pc:sldMk cId="2333456359" sldId="260"/>
            <ac:spMk id="3" creationId="{D2F4C1B5-771F-40A8-A151-B211F43FC6E8}"/>
          </ac:spMkLst>
        </pc:spChg>
        <pc:picChg chg="del">
          <ac:chgData name="Katie Everly-Turner" userId="S::katie.everly-turner@phila.gov::f5dc4754-2d93-4c4e-957d-28a9fc1ea731" providerId="AD" clId="Web-{E6D03661-B1FC-5606-0904-860400FDC802}" dt="2024-06-05T14:38:03.600" v="11"/>
          <ac:picMkLst>
            <pc:docMk/>
            <pc:sldMk cId="2333456359" sldId="260"/>
            <ac:picMk id="2" creationId="{CF9DBA03-5FD5-FB79-5001-29D4977D9259}"/>
          </ac:picMkLst>
        </pc:picChg>
        <pc:picChg chg="add mod">
          <ac:chgData name="Katie Everly-Turner" userId="S::katie.everly-turner@phila.gov::f5dc4754-2d93-4c4e-957d-28a9fc1ea731" providerId="AD" clId="Web-{E6D03661-B1FC-5606-0904-860400FDC802}" dt="2024-06-05T14:39:11.540" v="18" actId="14100"/>
          <ac:picMkLst>
            <pc:docMk/>
            <pc:sldMk cId="2333456359" sldId="260"/>
            <ac:picMk id="4" creationId="{6A9A7758-5585-E3E6-3777-6313AA6BEFDE}"/>
          </ac:picMkLst>
        </pc:picChg>
      </pc:sldChg>
      <pc:sldChg chg="addSp delSp modSp">
        <pc:chgData name="Katie Everly-Turner" userId="S::katie.everly-turner@phila.gov::f5dc4754-2d93-4c4e-957d-28a9fc1ea731" providerId="AD" clId="Web-{E6D03661-B1FC-5606-0904-860400FDC802}" dt="2024-06-05T15:12:42.365" v="278" actId="14100"/>
        <pc:sldMkLst>
          <pc:docMk/>
          <pc:sldMk cId="1968782717" sldId="261"/>
        </pc:sldMkLst>
        <pc:graphicFrameChg chg="mod modGraphic">
          <ac:chgData name="Katie Everly-Turner" userId="S::katie.everly-turner@phila.gov::f5dc4754-2d93-4c4e-957d-28a9fc1ea731" providerId="AD" clId="Web-{E6D03661-B1FC-5606-0904-860400FDC802}" dt="2024-06-05T14:55:32.218" v="274"/>
          <ac:graphicFrameMkLst>
            <pc:docMk/>
            <pc:sldMk cId="1968782717" sldId="261"/>
            <ac:graphicFrameMk id="12" creationId="{7B42F5E2-C52E-45A2-B98D-8AD65409A155}"/>
          </ac:graphicFrameMkLst>
        </pc:graphicFrameChg>
        <pc:picChg chg="add mod">
          <ac:chgData name="Katie Everly-Turner" userId="S::katie.everly-turner@phila.gov::f5dc4754-2d93-4c4e-957d-28a9fc1ea731" providerId="AD" clId="Web-{E6D03661-B1FC-5606-0904-860400FDC802}" dt="2024-06-05T15:12:42.365" v="278" actId="14100"/>
          <ac:picMkLst>
            <pc:docMk/>
            <pc:sldMk cId="1968782717" sldId="261"/>
            <ac:picMk id="2" creationId="{6A38141E-2691-EA48-6E0C-1F37C1FBDE19}"/>
          </ac:picMkLst>
        </pc:picChg>
        <pc:picChg chg="del">
          <ac:chgData name="Katie Everly-Turner" userId="S::katie.everly-turner@phila.gov::f5dc4754-2d93-4c4e-957d-28a9fc1ea731" providerId="AD" clId="Web-{E6D03661-B1FC-5606-0904-860400FDC802}" dt="2024-06-05T15:12:34.333" v="275"/>
          <ac:picMkLst>
            <pc:docMk/>
            <pc:sldMk cId="1968782717" sldId="261"/>
            <ac:picMk id="3" creationId="{49799E12-DEEB-28C0-5F91-E53ABD917A41}"/>
          </ac:picMkLst>
        </pc:picChg>
      </pc:sldChg>
      <pc:sldChg chg="modSp">
        <pc:chgData name="Katie Everly-Turner" userId="S::katie.everly-turner@phila.gov::f5dc4754-2d93-4c4e-957d-28a9fc1ea731" providerId="AD" clId="Web-{E6D03661-B1FC-5606-0904-860400FDC802}" dt="2024-06-05T14:20:07.044" v="3" actId="20577"/>
        <pc:sldMkLst>
          <pc:docMk/>
          <pc:sldMk cId="424903981" sldId="262"/>
        </pc:sldMkLst>
        <pc:spChg chg="mod">
          <ac:chgData name="Katie Everly-Turner" userId="S::katie.everly-turner@phila.gov::f5dc4754-2d93-4c4e-957d-28a9fc1ea731" providerId="AD" clId="Web-{E6D03661-B1FC-5606-0904-860400FDC802}" dt="2024-06-05T14:20:07.044" v="3" actId="20577"/>
          <ac:spMkLst>
            <pc:docMk/>
            <pc:sldMk cId="424903981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3B77B-32B9-47E9-9468-D0E27E626061}" type="datetimeFigureOut">
              <a:rPr lang="en-US"/>
              <a:t>6/5/2024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16EB-BDB0-468C-A04D-A52F8FA2BB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07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54550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C4704-E495-426A-8455-7C8E335278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54550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C4704-E495-426A-8455-7C8E335278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4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8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1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1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0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9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5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9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6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1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5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en-US" b="1" dirty="0">
                <a:cs typeface="Arial"/>
              </a:rPr>
              <a:t>May 2024</a:t>
            </a:r>
          </a:p>
          <a:p>
            <a:pPr>
              <a:defRPr/>
            </a:pPr>
            <a:r>
              <a:rPr lang="en-US" b="1" i="1" dirty="0">
                <a:cs typeface="Arial"/>
              </a:rPr>
              <a:t>Public</a:t>
            </a:r>
            <a:endParaRPr lang="en-US" i="1" dirty="0">
              <a:cs typeface="Arial"/>
            </a:endParaRPr>
          </a:p>
          <a:p>
            <a:pPr>
              <a:defRPr/>
            </a:pPr>
            <a:endParaRPr lang="en-US" dirty="0">
              <a:latin typeface="Garamond" pitchFamily="18" charset="0"/>
            </a:endParaRPr>
          </a:p>
        </p:txBody>
      </p:sp>
      <p:pic>
        <p:nvPicPr>
          <p:cNvPr id="7" name="Picture 6" descr="C:\Users\christina.mcdonald\AppData\Local\Temp\Temp1_Logos-20190313T185428Z-001.zip\Logos\jpg\311-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7900" y="561975"/>
            <a:ext cx="4648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90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christina.mcdonald\AppData\Local\Temp\Temp1_Logos-20190313T185428Z-001.zip\Logos\jpg\311-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920" y="6096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CCAFA0-1D5D-49F9-B230-2C7F7849B482}"/>
              </a:ext>
            </a:extLst>
          </p:cNvPr>
          <p:cNvSpPr txBox="1"/>
          <p:nvPr/>
        </p:nvSpPr>
        <p:spPr>
          <a:xfrm>
            <a:off x="1532626" y="181155"/>
            <a:ext cx="607874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Top 20 Service Requests of the 27,752 Total Cases Submitted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18F02-C067-5F56-7410-70195C864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924"/>
            <a:ext cx="9144000" cy="536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christina.mcdonald\AppData\Local\Temp\Temp1_Logos-20190313T185428Z-001.zip\Logos\jpg\311-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096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F4C1B5-771F-40A8-A151-B211F43FC6E8}"/>
              </a:ext>
            </a:extLst>
          </p:cNvPr>
          <p:cNvSpPr txBox="1"/>
          <p:nvPr/>
        </p:nvSpPr>
        <p:spPr>
          <a:xfrm>
            <a:off x="1446362" y="166778"/>
            <a:ext cx="62512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Top 20 Information Requests of the 25,941 Total Cases Submitted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9A7758-5585-E3E6-3777-6313AA6BEF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7975"/>
            <a:ext cx="9144000" cy="539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5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christina.mcdonald\AppData\Local\Temp\Temp1_Logos-20190313T185428Z-001.zip\Logos\jpg\311-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96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8C9CA6-5610-4DD9-88CD-888B925DD668}"/>
              </a:ext>
            </a:extLst>
          </p:cNvPr>
          <p:cNvSpPr txBox="1"/>
          <p:nvPr/>
        </p:nvSpPr>
        <p:spPr>
          <a:xfrm>
            <a:off x="1043796" y="123646"/>
            <a:ext cx="7056407" cy="3847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Service Requests by Department of the </a:t>
            </a:r>
            <a:r>
              <a:rPr lang="en-US" sz="1900" dirty="0"/>
              <a:t>27,752 </a:t>
            </a:r>
            <a:r>
              <a:rPr lang="en-US" dirty="0"/>
              <a:t>Total Cases Submitted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9EC17E-EAD3-3EA7-2658-56A3C64AC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5796"/>
            <a:ext cx="9144000" cy="543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christina.mcdonald\AppData\Local\Temp\Temp1_Logos-20190313T185428Z-001.zip\Logos\jpg\311-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856056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52500" y="6019800"/>
            <a:ext cx="723900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000" b="1"/>
              <a:t>“Service Level” </a:t>
            </a:r>
            <a:r>
              <a:rPr lang="en-US" sz="1000"/>
              <a:t>is the percentage of calls answered in less than 30 seconds. Our goal is 50%.</a:t>
            </a:r>
          </a:p>
          <a:p>
            <a:pPr algn="ctr"/>
            <a:r>
              <a:rPr lang="en-US" sz="1000" b="1"/>
              <a:t>“Average Speed of Answer</a:t>
            </a:r>
            <a:r>
              <a:rPr lang="en-US" sz="1000"/>
              <a:t>” is the average wait time the call experiences in queue.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B42F5E2-C52E-45A2-B98D-8AD65409A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45767"/>
              </p:ext>
            </p:extLst>
          </p:nvPr>
        </p:nvGraphicFramePr>
        <p:xfrm>
          <a:off x="1925515" y="4615961"/>
          <a:ext cx="5307115" cy="1368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445">
                  <a:extLst>
                    <a:ext uri="{9D8B030D-6E8A-4147-A177-3AD203B41FA5}">
                      <a16:colId xmlns:a16="http://schemas.microsoft.com/office/drawing/2014/main" val="898223422"/>
                    </a:ext>
                  </a:extLst>
                </a:gridCol>
                <a:gridCol w="519896">
                  <a:extLst>
                    <a:ext uri="{9D8B030D-6E8A-4147-A177-3AD203B41FA5}">
                      <a16:colId xmlns:a16="http://schemas.microsoft.com/office/drawing/2014/main" val="244346789"/>
                    </a:ext>
                  </a:extLst>
                </a:gridCol>
                <a:gridCol w="640256">
                  <a:extLst>
                    <a:ext uri="{9D8B030D-6E8A-4147-A177-3AD203B41FA5}">
                      <a16:colId xmlns:a16="http://schemas.microsoft.com/office/drawing/2014/main" val="2236802940"/>
                    </a:ext>
                  </a:extLst>
                </a:gridCol>
                <a:gridCol w="658841">
                  <a:extLst>
                    <a:ext uri="{9D8B030D-6E8A-4147-A177-3AD203B41FA5}">
                      <a16:colId xmlns:a16="http://schemas.microsoft.com/office/drawing/2014/main" val="3383948506"/>
                    </a:ext>
                  </a:extLst>
                </a:gridCol>
                <a:gridCol w="669819">
                  <a:extLst>
                    <a:ext uri="{9D8B030D-6E8A-4147-A177-3AD203B41FA5}">
                      <a16:colId xmlns:a16="http://schemas.microsoft.com/office/drawing/2014/main" val="195257462"/>
                    </a:ext>
                  </a:extLst>
                </a:gridCol>
                <a:gridCol w="647858">
                  <a:extLst>
                    <a:ext uri="{9D8B030D-6E8A-4147-A177-3AD203B41FA5}">
                      <a16:colId xmlns:a16="http://schemas.microsoft.com/office/drawing/2014/main" val="2749464969"/>
                    </a:ext>
                  </a:extLst>
                </a:gridCol>
              </a:tblGrid>
              <a:tr h="5890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May 2024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Week 1</a:t>
                      </a: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(5/1-5/4)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Week 2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 (5/5-5/11)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Week 3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 (5/12-5/18)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Week 4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 (5/19-5/25)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Week 5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 (5/26-5/31)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8081272"/>
                  </a:ext>
                </a:extLst>
              </a:tr>
              <a:tr h="186069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Calls Handled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4,513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7,577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7,619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7,997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6,542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4537555"/>
                  </a:ext>
                </a:extLst>
              </a:tr>
              <a:tr h="182692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Service Level (Goal 50%)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30%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26%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786411"/>
                  </a:ext>
                </a:extLst>
              </a:tr>
              <a:tr h="237392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Average Speed of Answer (Goal &lt;30s)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5:04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5:02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4:59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5:01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4:52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6516706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Average Talk 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674404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A53ED4FB-0411-47CB-904B-DE1766C7E0F9}"/>
              </a:ext>
            </a:extLst>
          </p:cNvPr>
          <p:cNvSpPr txBox="1"/>
          <p:nvPr/>
        </p:nvSpPr>
        <p:spPr>
          <a:xfrm>
            <a:off x="1690777" y="123646"/>
            <a:ext cx="57768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Philly311 Call Volumes, Abandons and Service Level by Day</a:t>
            </a:r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38141E-2691-EA48-6E0C-1F37C1FBDE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4915"/>
            <a:ext cx="9144000" cy="412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8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3054</TotalTime>
  <Words>161</Words>
  <Application>Microsoft Office PowerPoint</Application>
  <PresentationFormat>On-screen Show (4:3)</PresentationFormat>
  <Paragraphs>50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Petaccio</dc:creator>
  <cp:lastModifiedBy>Katie Everly-Turner</cp:lastModifiedBy>
  <cp:revision>1829</cp:revision>
  <dcterms:created xsi:type="dcterms:W3CDTF">2020-07-14T15:06:05Z</dcterms:created>
  <dcterms:modified xsi:type="dcterms:W3CDTF">2024-06-05T15:12:45Z</dcterms:modified>
</cp:coreProperties>
</file>