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  <p:sldMasterId id="2147483726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</p:sldIdLst>
  <p:sldSz cy="6858000" cx="12192000"/>
  <p:notesSz cx="9309100" cy="7023100"/>
  <p:embeddedFontLst>
    <p:embeddedFont>
      <p:font typeface="Montserrat"/>
      <p:regular r:id="rId64"/>
      <p:bold r:id="rId65"/>
      <p:italic r:id="rId66"/>
      <p:boldItalic r:id="rId67"/>
    </p:embeddedFont>
    <p:embeddedFont>
      <p:font typeface="Open Sans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72" roundtripDataSignature="AMtx7mhB0g+U3WFnbQWZWlbrHdYz0L+p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2" Type="http://customschemas.google.com/relationships/presentationmetadata" Target="metadata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71" Type="http://schemas.openxmlformats.org/officeDocument/2006/relationships/font" Target="fonts/OpenSans-boldItalic.fntdata"/><Relationship Id="rId70" Type="http://schemas.openxmlformats.org/officeDocument/2006/relationships/font" Target="fonts/OpenSans-italic.fntdata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20" Type="http://schemas.openxmlformats.org/officeDocument/2006/relationships/slide" Target="slides/slide8.xml"/><Relationship Id="rId64" Type="http://schemas.openxmlformats.org/officeDocument/2006/relationships/font" Target="fonts/Montserrat-regular.fntdata"/><Relationship Id="rId63" Type="http://schemas.openxmlformats.org/officeDocument/2006/relationships/slide" Target="slides/slide51.xml"/><Relationship Id="rId22" Type="http://schemas.openxmlformats.org/officeDocument/2006/relationships/slide" Target="slides/slide10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9.xml"/><Relationship Id="rId65" Type="http://schemas.openxmlformats.org/officeDocument/2006/relationships/font" Target="fonts/Montserrat-bold.fntdata"/><Relationship Id="rId24" Type="http://schemas.openxmlformats.org/officeDocument/2006/relationships/slide" Target="slides/slide12.xml"/><Relationship Id="rId68" Type="http://schemas.openxmlformats.org/officeDocument/2006/relationships/font" Target="fonts/OpenSans-regular.fntdata"/><Relationship Id="rId23" Type="http://schemas.openxmlformats.org/officeDocument/2006/relationships/slide" Target="slides/slide11.xml"/><Relationship Id="rId67" Type="http://schemas.openxmlformats.org/officeDocument/2006/relationships/font" Target="fonts/Montserrat-boldItalic.fntdata"/><Relationship Id="rId60" Type="http://schemas.openxmlformats.org/officeDocument/2006/relationships/slide" Target="slides/slide48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69" Type="http://schemas.openxmlformats.org/officeDocument/2006/relationships/font" Target="fonts/OpenSans-bold.fntdata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42.xml"/><Relationship Id="rId13" Type="http://schemas.openxmlformats.org/officeDocument/2006/relationships/slide" Target="slides/slide1.xml"/><Relationship Id="rId57" Type="http://schemas.openxmlformats.org/officeDocument/2006/relationships/slide" Target="slides/slide45.xml"/><Relationship Id="rId12" Type="http://schemas.openxmlformats.org/officeDocument/2006/relationships/notesMaster" Target="notesMasters/notesMaster1.xml"/><Relationship Id="rId56" Type="http://schemas.openxmlformats.org/officeDocument/2006/relationships/slide" Target="slides/slide44.xml"/><Relationship Id="rId15" Type="http://schemas.openxmlformats.org/officeDocument/2006/relationships/slide" Target="slides/slide3.xml"/><Relationship Id="rId59" Type="http://schemas.openxmlformats.org/officeDocument/2006/relationships/slide" Target="slides/slide47.xml"/><Relationship Id="rId14" Type="http://schemas.openxmlformats.org/officeDocument/2006/relationships/slide" Target="slides/slide2.xml"/><Relationship Id="rId58" Type="http://schemas.openxmlformats.org/officeDocument/2006/relationships/slide" Target="slides/slide4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0338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273675" y="0"/>
            <a:ext cx="40338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670675"/>
            <a:ext cx="40338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273675" y="6670675"/>
            <a:ext cx="40338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209600a8c_0_120:notes"/>
          <p:cNvSpPr txBox="1"/>
          <p:nvPr>
            <p:ph idx="1" type="body"/>
          </p:nvPr>
        </p:nvSpPr>
        <p:spPr>
          <a:xfrm>
            <a:off x="930910" y="3379867"/>
            <a:ext cx="7447200" cy="2765400"/>
          </a:xfrm>
          <a:prstGeom prst="rect">
            <a:avLst/>
          </a:prstGeom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7209600a8c_0_120:notes"/>
          <p:cNvSpPr/>
          <p:nvPr>
            <p:ph idx="2" type="sldImg"/>
          </p:nvPr>
        </p:nvSpPr>
        <p:spPr>
          <a:xfrm>
            <a:off x="870573" y="877888"/>
            <a:ext cx="7567800" cy="236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9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9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9:notes"/>
          <p:cNvSpPr txBox="1"/>
          <p:nvPr/>
        </p:nvSpPr>
        <p:spPr>
          <a:xfrm>
            <a:off x="5273675" y="6670675"/>
            <a:ext cx="40338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0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1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1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2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2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13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4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14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14:notes"/>
          <p:cNvSpPr txBox="1"/>
          <p:nvPr/>
        </p:nvSpPr>
        <p:spPr>
          <a:xfrm>
            <a:off x="5273675" y="6670675"/>
            <a:ext cx="40338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5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5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6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16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7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17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8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8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7209600a8c_0_44:notes"/>
          <p:cNvSpPr txBox="1"/>
          <p:nvPr>
            <p:ph idx="1" type="body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g7209600a8c_0_44:notes"/>
          <p:cNvSpPr/>
          <p:nvPr>
            <p:ph idx="2" type="sldImg"/>
          </p:nvPr>
        </p:nvSpPr>
        <p:spPr>
          <a:xfrm>
            <a:off x="2547938" y="877888"/>
            <a:ext cx="4213200" cy="23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9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19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0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0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1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21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2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2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3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23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4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24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5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5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6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26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7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27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8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28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9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9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0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0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1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1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32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3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33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4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4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5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5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6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6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8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8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39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7209600a8c_0_196:notes"/>
          <p:cNvSpPr txBox="1"/>
          <p:nvPr>
            <p:ph idx="1" type="body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g7209600a8c_0_196:notes"/>
          <p:cNvSpPr/>
          <p:nvPr>
            <p:ph idx="2" type="sldImg"/>
          </p:nvPr>
        </p:nvSpPr>
        <p:spPr>
          <a:xfrm>
            <a:off x="2547938" y="877888"/>
            <a:ext cx="4213200" cy="23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0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40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1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41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7209600a8c_0_376:notes"/>
          <p:cNvSpPr txBox="1"/>
          <p:nvPr>
            <p:ph idx="1" type="body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5" name="Google Shape;785;g7209600a8c_0_376:notes"/>
          <p:cNvSpPr/>
          <p:nvPr>
            <p:ph idx="2" type="sldImg"/>
          </p:nvPr>
        </p:nvSpPr>
        <p:spPr>
          <a:xfrm>
            <a:off x="2547938" y="877888"/>
            <a:ext cx="4213200" cy="23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3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3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4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44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5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45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6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46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7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47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8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48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9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49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4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:notes"/>
          <p:cNvSpPr txBox="1"/>
          <p:nvPr/>
        </p:nvSpPr>
        <p:spPr>
          <a:xfrm>
            <a:off x="5273675" y="6670675"/>
            <a:ext cx="40338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1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51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2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52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7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/>
          <p:nvPr>
            <p:ph idx="1" type="body"/>
          </p:nvPr>
        </p:nvSpPr>
        <p:spPr>
          <a:xfrm>
            <a:off x="930275" y="3379787"/>
            <a:ext cx="7448550" cy="276542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8:notes"/>
          <p:cNvSpPr/>
          <p:nvPr>
            <p:ph idx="2" type="sldImg"/>
          </p:nvPr>
        </p:nvSpPr>
        <p:spPr>
          <a:xfrm>
            <a:off x="2547937" y="877887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jp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7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4" name="Google Shape;64;p7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6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7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75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6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76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7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77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9" name="Google Shape;89;p7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78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9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79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8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" name="Google Shape;97;p8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8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" name="Google Shape;99;p8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80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8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8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81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65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8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9" name="Google Shape;109;p82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8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8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8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7" name="Google Shape;117;p8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8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8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85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86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86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8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8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8" name="Google Shape;138;p87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8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2" name="Google Shape;142;p8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3" name="Google Shape;143;p88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9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89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9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0" name="Google Shape;150;p9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9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p9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90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6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6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9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9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91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9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2" name="Google Shape;162;p92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9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9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9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0" name="Google Shape;170;p9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0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9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95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96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96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9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9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3" name="Google Shape;193;p97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9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7" name="Google Shape;197;p9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8" name="Google Shape;198;p98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9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99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6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" name="Google Shape;32;p67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0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5" name="Google Shape;205;p10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10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7" name="Google Shape;207;p10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100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0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10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101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10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7" name="Google Shape;217;p102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0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10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0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5" name="Google Shape;225;p10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2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0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105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06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106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0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5" name="Google Shape;245;p10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6" name="Google Shape;246;p107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0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0" name="Google Shape;250;p10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1" name="Google Shape;251;p108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6" name="Google Shape;36;p6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" name="Google Shape;37;p68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9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109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8" name="Google Shape;258;p1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1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0" name="Google Shape;260;p1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110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1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111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0" name="Google Shape;270;p112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11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11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1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8" name="Google Shape;278;p11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1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115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16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116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p1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7" name="Google Shape;297;p117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9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01" name="Google Shape;301;p1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02" name="Google Shape;302;p118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9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19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9" name="Google Shape;309;p1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1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1" name="Google Shape;311;p1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120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1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121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1" name="Google Shape;321;p122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2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5" name="Google Shape;325;p12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1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9" name="Google Shape;329;p124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bg>
      <p:bgPr>
        <a:solidFill>
          <a:srgbClr val="FBF9EF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209600a8c_0_132"/>
          <p:cNvSpPr/>
          <p:nvPr/>
        </p:nvSpPr>
        <p:spPr>
          <a:xfrm rot="-5400000">
            <a:off x="-2950347" y="2950352"/>
            <a:ext cx="6858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38" name="Google Shape;338;g7209600a8c_0_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896937" y="4960069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7209600a8c_0_1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bg>
      <p:bgPr>
        <a:solidFill>
          <a:srgbClr val="FBF9EF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209600a8c_0_136"/>
          <p:cNvSpPr/>
          <p:nvPr/>
        </p:nvSpPr>
        <p:spPr>
          <a:xfrm>
            <a:off x="0" y="5900738"/>
            <a:ext cx="12192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42" name="Google Shape;342;g7209600a8c_0_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4719" y="6064969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7209600a8c_0_13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bg>
      <p:bgPr>
        <a:solidFill>
          <a:srgbClr val="FBF9EF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209600a8c_0_140"/>
          <p:cNvSpPr/>
          <p:nvPr/>
        </p:nvSpPr>
        <p:spPr>
          <a:xfrm>
            <a:off x="0" y="6157913"/>
            <a:ext cx="12192000" cy="7002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7209600a8c_0_140"/>
          <p:cNvSpPr/>
          <p:nvPr/>
        </p:nvSpPr>
        <p:spPr>
          <a:xfrm>
            <a:off x="0" y="0"/>
            <a:ext cx="12192000" cy="7002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7209600a8c_0_140"/>
          <p:cNvSpPr/>
          <p:nvPr/>
        </p:nvSpPr>
        <p:spPr>
          <a:xfrm>
            <a:off x="0" y="0"/>
            <a:ext cx="74280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7209600a8c_0_140"/>
          <p:cNvSpPr/>
          <p:nvPr/>
        </p:nvSpPr>
        <p:spPr>
          <a:xfrm>
            <a:off x="11449050" y="-1"/>
            <a:ext cx="74280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7209600a8c_0_1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7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7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0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bg>
      <p:bgPr>
        <a:solidFill>
          <a:srgbClr val="FBF9EF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209600a8c_0_146"/>
          <p:cNvSpPr/>
          <p:nvPr/>
        </p:nvSpPr>
        <p:spPr>
          <a:xfrm rot="-5400000">
            <a:off x="8284388" y="2950351"/>
            <a:ext cx="6858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52" name="Google Shape;352;g7209600a8c_0_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0352087" y="4890224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7209600a8c_0_14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bg>
      <p:bgPr>
        <a:solidFill>
          <a:srgbClr val="FBF9EF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209600a8c_0_15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bg>
      <p:bgPr>
        <a:solidFill>
          <a:srgbClr val="FBF9EF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7209600a8c_0_388"/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ity street&#10;&#10;Description automatically generated" id="364" name="Google Shape;364;g7209600a8c_0_388"/>
          <p:cNvPicPr preferRelativeResize="0"/>
          <p:nvPr/>
        </p:nvPicPr>
        <p:blipFill rotWithShape="1">
          <a:blip r:embed="rId2">
            <a:alphaModFix amt="20000"/>
          </a:blip>
          <a:srcRect b="27449" l="1234" r="0" t="5843"/>
          <a:stretch/>
        </p:blipFill>
        <p:spPr>
          <a:xfrm>
            <a:off x="0" y="-3364"/>
            <a:ext cx="12192000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65" name="Google Shape;365;g7209600a8c_0_3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583332"/>
            <a:ext cx="6381749" cy="530903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7209600a8c_0_388"/>
          <p:cNvSpPr txBox="1"/>
          <p:nvPr/>
        </p:nvSpPr>
        <p:spPr>
          <a:xfrm>
            <a:off x="619125" y="868743"/>
            <a:ext cx="79011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Census Champion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367" name="Google Shape;367;g7209600a8c_0_3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387" y="5892366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7209600a8c_0_38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bg>
      <p:bgPr>
        <a:solidFill>
          <a:srgbClr val="FBF9EF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209600a8c_0_395"/>
          <p:cNvSpPr/>
          <p:nvPr/>
        </p:nvSpPr>
        <p:spPr>
          <a:xfrm rot="-5400000">
            <a:off x="-2950347" y="2950352"/>
            <a:ext cx="6858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71" name="Google Shape;371;g7209600a8c_0_3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896937" y="4960069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7209600a8c_0_39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bg>
      <p:bgPr>
        <a:solidFill>
          <a:srgbClr val="FBF9EF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209600a8c_0_399"/>
          <p:cNvSpPr/>
          <p:nvPr/>
        </p:nvSpPr>
        <p:spPr>
          <a:xfrm>
            <a:off x="0" y="5900738"/>
            <a:ext cx="12192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75" name="Google Shape;375;g7209600a8c_0_3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4719" y="6064969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7209600a8c_0_39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bg>
      <p:bgPr>
        <a:solidFill>
          <a:srgbClr val="FBF9EF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209600a8c_0_403"/>
          <p:cNvSpPr/>
          <p:nvPr/>
        </p:nvSpPr>
        <p:spPr>
          <a:xfrm>
            <a:off x="0" y="6157913"/>
            <a:ext cx="12192000" cy="7002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7209600a8c_0_403"/>
          <p:cNvSpPr/>
          <p:nvPr/>
        </p:nvSpPr>
        <p:spPr>
          <a:xfrm>
            <a:off x="0" y="0"/>
            <a:ext cx="12192000" cy="7002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7209600a8c_0_403"/>
          <p:cNvSpPr/>
          <p:nvPr/>
        </p:nvSpPr>
        <p:spPr>
          <a:xfrm>
            <a:off x="0" y="0"/>
            <a:ext cx="74280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7209600a8c_0_403"/>
          <p:cNvSpPr/>
          <p:nvPr/>
        </p:nvSpPr>
        <p:spPr>
          <a:xfrm>
            <a:off x="11449050" y="-1"/>
            <a:ext cx="74280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7209600a8c_0_40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bg>
      <p:bgPr>
        <a:solidFill>
          <a:srgbClr val="FBF9EF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09600a8c_0_409"/>
          <p:cNvSpPr/>
          <p:nvPr/>
        </p:nvSpPr>
        <p:spPr>
          <a:xfrm rot="-5400000">
            <a:off x="8284388" y="2950351"/>
            <a:ext cx="6858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85" name="Google Shape;385;g7209600a8c_0_4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0352087" y="4890224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7209600a8c_0_40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bg>
      <p:bgPr>
        <a:solidFill>
          <a:srgbClr val="FBF9EF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209600a8c_0_4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71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6" name="Google Shape;56;p72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4.jp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55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theme" Target="../theme/theme1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F9E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ity streetDescription automatically generated" id="11" name="Google Shape;11;p53"/>
          <p:cNvPicPr preferRelativeResize="0"/>
          <p:nvPr/>
        </p:nvPicPr>
        <p:blipFill rotWithShape="1">
          <a:blip r:embed="rId1">
            <a:alphaModFix/>
          </a:blip>
          <a:srcRect b="27450" l="1232" r="0" t="5842"/>
          <a:stretch/>
        </p:blipFill>
        <p:spPr>
          <a:xfrm>
            <a:off x="0" y="-3175"/>
            <a:ext cx="12192000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Description automatically generated" id="12" name="Google Shape;1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582612"/>
            <a:ext cx="6381750" cy="531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3"/>
          <p:cNvSpPr txBox="1"/>
          <p:nvPr/>
        </p:nvSpPr>
        <p:spPr>
          <a:xfrm>
            <a:off x="619125" y="868362"/>
            <a:ext cx="7900987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D90"/>
              </a:buClr>
              <a:buSzPts val="8800"/>
              <a:buFont typeface="Montserrat"/>
              <a:buNone/>
            </a:pPr>
            <a:r>
              <a:rPr b="1" i="0" lang="en-US" sz="8800" u="non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Census Champion Training</a:t>
            </a:r>
            <a:endParaRPr/>
          </a:p>
        </p:txBody>
      </p:sp>
      <p:pic>
        <p:nvPicPr>
          <p:cNvPr descr="A picture containing clipartDescription automatically generated" id="14" name="Google Shape;1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387" y="5892800"/>
            <a:ext cx="2722562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5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5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F9E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5"/>
          <p:cNvSpPr txBox="1"/>
          <p:nvPr/>
        </p:nvSpPr>
        <p:spPr>
          <a:xfrm rot="-5400000">
            <a:off x="-2950368" y="2950368"/>
            <a:ext cx="6858000" cy="957262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Description automatically generated" id="67" name="Google Shape;67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49225" y="3913187"/>
            <a:ext cx="630237" cy="272256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5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55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55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F9E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7"/>
          <p:cNvSpPr txBox="1"/>
          <p:nvPr/>
        </p:nvSpPr>
        <p:spPr>
          <a:xfrm>
            <a:off x="0" y="5900737"/>
            <a:ext cx="12192000" cy="957262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Description automatically generated" id="120" name="Google Shape;120;p5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735512" y="6064250"/>
            <a:ext cx="2720975" cy="63023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7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57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57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F9E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9"/>
          <p:cNvSpPr txBox="1"/>
          <p:nvPr/>
        </p:nvSpPr>
        <p:spPr>
          <a:xfrm>
            <a:off x="0" y="6157912"/>
            <a:ext cx="12192000" cy="700087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59"/>
          <p:cNvSpPr txBox="1"/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9"/>
          <p:cNvSpPr txBox="1"/>
          <p:nvPr/>
        </p:nvSpPr>
        <p:spPr>
          <a:xfrm>
            <a:off x="0" y="0"/>
            <a:ext cx="74295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59"/>
          <p:cNvSpPr txBox="1"/>
          <p:nvPr/>
        </p:nvSpPr>
        <p:spPr>
          <a:xfrm>
            <a:off x="11449050" y="0"/>
            <a:ext cx="74295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59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59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59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F9E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1"/>
          <p:cNvSpPr txBox="1"/>
          <p:nvPr/>
        </p:nvSpPr>
        <p:spPr>
          <a:xfrm rot="-5400000">
            <a:off x="8284368" y="2950368"/>
            <a:ext cx="6858000" cy="957262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Description automatically generated" id="228" name="Google Shape;228;p6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398250" y="3843337"/>
            <a:ext cx="630237" cy="272256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6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61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Google Shape;231;p61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BF9EF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1" name="Google Shape;281;p6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p63"/>
          <p:cNvSpPr txBox="1"/>
          <p:nvPr>
            <p:ph idx="12" type="sldNum"/>
          </p:nvPr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b="0" i="0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209600a8c_0_1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2" name="Google Shape;332;g7209600a8c_0_1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g7209600a8c_0_1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g7209600a8c_0_1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g7209600a8c_0_1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209600a8c_0_38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8" name="Google Shape;358;g7209600a8c_0_38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g7209600a8c_0_38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0" name="Google Shape;360;g7209600a8c_0_38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g7209600a8c_0_38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9" Type="http://schemas.openxmlformats.org/officeDocument/2006/relationships/image" Target="../media/image24.jp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Relationship Id="rId4" Type="http://schemas.openxmlformats.org/officeDocument/2006/relationships/hyperlink" Target="https://www.census.gov/cgi-bin/main/email.cgi" TargetMode="External"/><Relationship Id="rId5" Type="http://schemas.openxmlformats.org/officeDocument/2006/relationships/hyperlink" Target="https://www.census.gov/cgi-bin/main/email.cgi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hyperlink" Target="mailto:Philadelphia.Regional.Office@census.gov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jpg"/><Relationship Id="rId4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Relationship Id="rId4" Type="http://schemas.openxmlformats.org/officeDocument/2006/relationships/hyperlink" Target="https://www.phila.gov/census" TargetMode="External"/><Relationship Id="rId5" Type="http://schemas.openxmlformats.org/officeDocument/2006/relationships/hyperlink" Target="https://2020census.gov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7209600a8c_0_12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4" name="Google Shape;394;g7209600a8c_0_120"/>
          <p:cNvSpPr/>
          <p:nvPr/>
        </p:nvSpPr>
        <p:spPr>
          <a:xfrm>
            <a:off x="5978820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395" name="Google Shape;395;g7209600a8c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510"/>
            <a:ext cx="12191999" cy="6871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9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476" name="Google Shape;476;p9"/>
          <p:cNvSpPr txBox="1"/>
          <p:nvPr/>
        </p:nvSpPr>
        <p:spPr>
          <a:xfrm>
            <a:off x="495300" y="495300"/>
            <a:ext cx="10791825" cy="1265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Что такое неполный учет населения?</a:t>
            </a:r>
            <a:endParaRPr/>
          </a:p>
        </p:txBody>
      </p:sp>
      <p:sp>
        <p:nvSpPr>
          <p:cNvPr id="477" name="Google Shape;477;p9"/>
          <p:cNvSpPr txBox="1"/>
          <p:nvPr/>
        </p:nvSpPr>
        <p:spPr>
          <a:xfrm>
            <a:off x="474662" y="1760537"/>
            <a:ext cx="11666537" cy="11096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Open Sans"/>
              <a:buNone/>
            </a:pP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Неполный учет населения — это ситуация, когда при итоговом подсчете участников переписи регистрируется меньше людей, чем на самом деле.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r>
              <a:rPr b="0" i="0" lang="en-US" sz="2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Неполный учет приведет к тому</a:t>
            </a:r>
            <a:r>
              <a:rPr b="1" i="0" lang="en-US" sz="2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что федеральные программы и представительство в Конгрессе будут распределяться исходя из меньшего количества людей</a:t>
            </a:r>
            <a:r>
              <a:rPr b="0" i="0" lang="en-US" sz="2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чем фактически проживает в нашем городе</a:t>
            </a: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b="1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0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483" name="Google Shape;483;p10"/>
          <p:cNvSpPr txBox="1"/>
          <p:nvPr/>
        </p:nvSpPr>
        <p:spPr>
          <a:xfrm>
            <a:off x="10164762" y="6246812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0"/>
          <p:cNvSpPr txBox="1"/>
          <p:nvPr/>
        </p:nvSpPr>
        <p:spPr>
          <a:xfrm>
            <a:off x="476250" y="228600"/>
            <a:ext cx="9415462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600"/>
              <a:buFont typeface="Montserrat"/>
              <a:buNone/>
            </a:pPr>
            <a:r>
              <a:rPr b="1" i="0" lang="en-US" sz="36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Что это значит для Филадельфии? </a:t>
            </a:r>
            <a:endParaRPr/>
          </a:p>
        </p:txBody>
      </p:sp>
      <p:sp>
        <p:nvSpPr>
          <p:cNvPr id="485" name="Google Shape;485;p10"/>
          <p:cNvSpPr txBox="1"/>
          <p:nvPr/>
        </p:nvSpPr>
        <p:spPr>
          <a:xfrm>
            <a:off x="476250" y="1012825"/>
            <a:ext cx="11239500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Неполный учет населения влияет на следующие программы:</a:t>
            </a:r>
            <a:endParaRPr/>
          </a:p>
        </p:txBody>
      </p:sp>
      <p:pic>
        <p:nvPicPr>
          <p:cNvPr descr="Medicaid" id="486" name="Google Shape;486;p10"/>
          <p:cNvPicPr preferRelativeResize="0"/>
          <p:nvPr/>
        </p:nvPicPr>
        <p:blipFill rotWithShape="1">
          <a:blip r:embed="rId3">
            <a:alphaModFix/>
          </a:blip>
          <a:srcRect b="7844" l="0" r="0" t="7843"/>
          <a:stretch/>
        </p:blipFill>
        <p:spPr>
          <a:xfrm>
            <a:off x="261937" y="1839912"/>
            <a:ext cx="27432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iece of paperDescription automatically generated" id="487" name="Google Shape;48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937" y="3656012"/>
            <a:ext cx="2743200" cy="1541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ap program" id="488" name="Google Shape;48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2462" y="1709737"/>
            <a:ext cx="2743200" cy="1719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ool lunch program" id="489" name="Google Shape;48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7612" y="3656012"/>
            <a:ext cx="2743200" cy="1536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Description automatically generated" id="490" name="Google Shape;490;p10"/>
          <p:cNvPicPr preferRelativeResize="0"/>
          <p:nvPr/>
        </p:nvPicPr>
        <p:blipFill rotWithShape="1">
          <a:blip r:embed="rId7">
            <a:alphaModFix/>
          </a:blip>
          <a:srcRect b="8447" l="0" r="0" t="7238"/>
          <a:stretch/>
        </p:blipFill>
        <p:spPr>
          <a:xfrm>
            <a:off x="6256337" y="1887537"/>
            <a:ext cx="2743200" cy="1541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gn on a highwayDescription automatically generated" id="491" name="Google Shape;491;p10"/>
          <p:cNvPicPr preferRelativeResize="0"/>
          <p:nvPr/>
        </p:nvPicPr>
        <p:blipFill rotWithShape="1">
          <a:blip r:embed="rId8">
            <a:alphaModFix/>
          </a:blip>
          <a:srcRect b="8189" l="0" r="0" t="7879"/>
          <a:stretch/>
        </p:blipFill>
        <p:spPr>
          <a:xfrm>
            <a:off x="3211512" y="3662362"/>
            <a:ext cx="2743200" cy="1535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treet in front of a buildingDescription automatically generated" id="492" name="Google Shape;492;p10"/>
          <p:cNvPicPr preferRelativeResize="0"/>
          <p:nvPr/>
        </p:nvPicPr>
        <p:blipFill rotWithShape="1">
          <a:blip r:embed="rId9">
            <a:alphaModFix/>
          </a:blip>
          <a:srcRect b="-1044" l="5404" r="9610" t="1046"/>
          <a:stretch/>
        </p:blipFill>
        <p:spPr>
          <a:xfrm>
            <a:off x="9278937" y="1838325"/>
            <a:ext cx="2743200" cy="15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0"/>
          <p:cNvPicPr preferRelativeResize="0"/>
          <p:nvPr/>
        </p:nvPicPr>
        <p:blipFill rotWithShape="1">
          <a:blip r:embed="rId10">
            <a:alphaModFix/>
          </a:blip>
          <a:srcRect b="7164" l="0" r="0" t="7093"/>
          <a:stretch/>
        </p:blipFill>
        <p:spPr>
          <a:xfrm>
            <a:off x="9237662" y="3649662"/>
            <a:ext cx="274320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0"/>
          <p:cNvSpPr txBox="1"/>
          <p:nvPr/>
        </p:nvSpPr>
        <p:spPr>
          <a:xfrm>
            <a:off x="-98425" y="5229225"/>
            <a:ext cx="3290887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Medicaid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 Medicare, часть B</a:t>
            </a:r>
            <a:endParaRPr/>
          </a:p>
        </p:txBody>
      </p:sp>
      <p:sp>
        <p:nvSpPr>
          <p:cNvPr id="495" name="Google Shape;495;p10"/>
          <p:cNvSpPr txBox="1"/>
          <p:nvPr/>
        </p:nvSpPr>
        <p:spPr>
          <a:xfrm>
            <a:off x="2933700" y="5260975"/>
            <a:ext cx="32908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en-US" sz="1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Финансирование планирования и строительства дорог</a:t>
            </a:r>
            <a:endParaRPr/>
          </a:p>
        </p:txBody>
      </p:sp>
      <p:sp>
        <p:nvSpPr>
          <p:cNvPr id="496" name="Google Shape;496;p10"/>
          <p:cNvSpPr txBox="1"/>
          <p:nvPr/>
        </p:nvSpPr>
        <p:spPr>
          <a:xfrm>
            <a:off x="6022975" y="5254625"/>
            <a:ext cx="32908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b="0" i="0" lang="en-US" sz="1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Специальные гранты на обучение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b="0" i="0" lang="en-US" sz="1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Программы для предоставления школьных обедов</a:t>
            </a:r>
            <a:endParaRPr/>
          </a:p>
        </p:txBody>
      </p:sp>
      <p:sp>
        <p:nvSpPr>
          <p:cNvPr id="497" name="Google Shape;497;p10"/>
          <p:cNvSpPr txBox="1"/>
          <p:nvPr/>
        </p:nvSpPr>
        <p:spPr>
          <a:xfrm>
            <a:off x="8853487" y="5238750"/>
            <a:ext cx="32908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Жилье по Разделу 8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Федеральные стипендии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1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03" name="Google Shape;503;p11"/>
          <p:cNvSpPr/>
          <p:nvPr/>
        </p:nvSpPr>
        <p:spPr>
          <a:xfrm>
            <a:off x="757237" y="-25400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SA MAP WITH FLAG" id="504" name="Google Shape;50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587" y="2832100"/>
            <a:ext cx="4759325" cy="31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1"/>
          <p:cNvSpPr txBox="1"/>
          <p:nvPr/>
        </p:nvSpPr>
        <p:spPr>
          <a:xfrm>
            <a:off x="930275" y="130175"/>
            <a:ext cx="3425825" cy="22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1" i="0" lang="en-US" sz="28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Какую пользу принесет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1" i="0" lang="en-US" sz="28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перепись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1" i="0" lang="en-US" sz="28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мне и окружающим?</a:t>
            </a:r>
            <a:endParaRPr/>
          </a:p>
        </p:txBody>
      </p:sp>
      <p:sp>
        <p:nvSpPr>
          <p:cNvPr id="506" name="Google Shape;506;p11"/>
          <p:cNvSpPr txBox="1"/>
          <p:nvPr/>
        </p:nvSpPr>
        <p:spPr>
          <a:xfrm>
            <a:off x="4914900" y="250825"/>
            <a:ext cx="7131050" cy="5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1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Данные переписи помогают понять, как меняется страна.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рамках </a:t>
            </a: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федеральных программ</a:t>
            </a: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распределяются средства для обеспечения благополучия населения. Суммы грантов рассчитываются в соответствии с общей численностью населения, с разбивкой по полу, возрасту и расовой принадлежности.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Компании</a:t>
            </a: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используют данные Бюро переписи населения, принимая решения об открытии новых магазинов, заводов и офисов, создающих новые рабочие места.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Местные органы власти</a:t>
            </a: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используют данные переписи для обеспечения общественной безопасности и планирования новых школ и больниц, а также для определения округов городского совета.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Некоммерческие организации</a:t>
            </a: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используют данные переписи для определения групп населения, которым требуется помощь, и разработки эффективных методов помощи.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2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12" name="Google Shape;512;p12"/>
          <p:cNvSpPr txBox="1"/>
          <p:nvPr/>
        </p:nvSpPr>
        <p:spPr>
          <a:xfrm>
            <a:off x="1325562" y="160337"/>
            <a:ext cx="11126787" cy="1477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Когда официально начнется перепись 2020 года?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close up of a signDescription automatically generated" id="513" name="Google Shape;513;p12"/>
          <p:cNvPicPr preferRelativeResize="0"/>
          <p:nvPr/>
        </p:nvPicPr>
        <p:blipFill rotWithShape="1">
          <a:blip r:embed="rId3">
            <a:alphaModFix/>
          </a:blip>
          <a:srcRect b="30021" l="0" r="0" t="0"/>
          <a:stretch/>
        </p:blipFill>
        <p:spPr>
          <a:xfrm>
            <a:off x="1676562" y="2828475"/>
            <a:ext cx="385286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2"/>
          <p:cNvSpPr txBox="1"/>
          <p:nvPr/>
        </p:nvSpPr>
        <p:spPr>
          <a:xfrm>
            <a:off x="6226250" y="2094264"/>
            <a:ext cx="5183100" cy="42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Перепись 2020 года начнется 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 апреля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когда можно будет принимать анкеты.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Уже начали поступать приглашения к участию. Каждое домохозяйство должно было получить как минимум одно приглашение к участию. Если вы не получили приглашение, посетите сайт https://bit.ly/didnotgetmy2020census.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3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20" name="Google Shape;520;p13"/>
          <p:cNvSpPr txBox="1"/>
          <p:nvPr/>
        </p:nvSpPr>
        <p:spPr>
          <a:xfrm>
            <a:off x="317500" y="94437"/>
            <a:ext cx="117696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Как можно ответить на вопросы переписи 2020 года?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close up of a logoDescription automatically generated" id="521" name="Google Shape;5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7874" y="3296113"/>
            <a:ext cx="1820250" cy="1299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Description automatically generated" id="522" name="Google Shape;52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300" y="3051128"/>
            <a:ext cx="1630900" cy="1789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Description automatically generated" id="523" name="Google Shape;52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8500" y="3131274"/>
            <a:ext cx="1630899" cy="1634301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3"/>
          <p:cNvSpPr txBox="1"/>
          <p:nvPr/>
        </p:nvSpPr>
        <p:spPr>
          <a:xfrm>
            <a:off x="1532050" y="4952875"/>
            <a:ext cx="2263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my2020census.gov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5" name="Google Shape;525;p13"/>
          <p:cNvSpPr txBox="1"/>
          <p:nvPr/>
        </p:nvSpPr>
        <p:spPr>
          <a:xfrm>
            <a:off x="4699950" y="4594269"/>
            <a:ext cx="3290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1-844-330-2020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rgbClr val="0000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13"/>
          <p:cNvSpPr txBox="1"/>
          <p:nvPr/>
        </p:nvSpPr>
        <p:spPr>
          <a:xfrm>
            <a:off x="8894750" y="4822075"/>
            <a:ext cx="25065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U.S Mail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Google Shape;527;p13"/>
          <p:cNvSpPr txBox="1"/>
          <p:nvPr/>
        </p:nvSpPr>
        <p:spPr>
          <a:xfrm>
            <a:off x="302250" y="1395465"/>
            <a:ext cx="115875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К сегодняшнему дню ВСЕ домохозяйства должны были получить приглашения к участию в переписи, доставляемые Почтовой службой США. В свете сложившейся ситуации с коронавирусом мы призываем горожан ответить на вопросы переписи через Интернет, по телефону или на бумажном бланке. Цель состоит в том, чтобы сократить потребность в прямых контактах.</a:t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4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34" name="Google Shape;534;p14"/>
          <p:cNvSpPr txBox="1"/>
          <p:nvPr/>
        </p:nvSpPr>
        <p:spPr>
          <a:xfrm>
            <a:off x="317500" y="293687"/>
            <a:ext cx="11769725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600"/>
              <a:buFont typeface="Montserrat"/>
              <a:buNone/>
            </a:pPr>
            <a:r>
              <a:rPr b="1" i="0" lang="en-US" sz="36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На скольких языках будет проводиться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600"/>
              <a:buFont typeface="Montserrat"/>
              <a:buNone/>
            </a:pPr>
            <a:r>
              <a:rPr b="1" i="0" lang="en-US" sz="36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перепись?</a:t>
            </a:r>
            <a:endParaRPr/>
          </a:p>
        </p:txBody>
      </p:sp>
      <p:sp>
        <p:nvSpPr>
          <p:cNvPr id="535" name="Google Shape;535;p14"/>
          <p:cNvSpPr txBox="1"/>
          <p:nvPr/>
        </p:nvSpPr>
        <p:spPr>
          <a:xfrm>
            <a:off x="317500" y="1560512"/>
            <a:ext cx="7767637" cy="76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Помимо английского языка, люди смогут отвечать на вопросы переписи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b="1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Интернете или по телефону на 12 языках:</a:t>
            </a:r>
            <a:endParaRPr/>
          </a:p>
        </p:txBody>
      </p:sp>
      <p:sp>
        <p:nvSpPr>
          <p:cNvPr id="536" name="Google Shape;536;p14"/>
          <p:cNvSpPr txBox="1"/>
          <p:nvPr/>
        </p:nvSpPr>
        <p:spPr>
          <a:xfrm>
            <a:off x="561975" y="2538412"/>
            <a:ext cx="2517775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Русский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Китайский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Вьетнамский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Корейский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Русский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Арабский</a:t>
            </a:r>
            <a:endParaRPr/>
          </a:p>
        </p:txBody>
      </p:sp>
      <p:pic>
        <p:nvPicPr>
          <p:cNvPr descr="Language" id="537" name="Google Shape;5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3650" y="1036637"/>
            <a:ext cx="4210050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4"/>
          <p:cNvSpPr txBox="1"/>
          <p:nvPr/>
        </p:nvSpPr>
        <p:spPr>
          <a:xfrm>
            <a:off x="407987" y="4972050"/>
            <a:ext cx="115871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Печатная анкета будет доступна на английском языке и в двуязычном формате (английский-испанский). </a:t>
            </a:r>
            <a:endParaRPr/>
          </a:p>
        </p:txBody>
      </p:sp>
      <p:sp>
        <p:nvSpPr>
          <p:cNvPr id="539" name="Google Shape;539;p14"/>
          <p:cNvSpPr txBox="1"/>
          <p:nvPr/>
        </p:nvSpPr>
        <p:spPr>
          <a:xfrm>
            <a:off x="3354387" y="2508250"/>
            <a:ext cx="3525837" cy="2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Тагальский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Польский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Французский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Креольский (Гаити)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Португальский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Японский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5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45" name="Google Shape;545;p15"/>
          <p:cNvSpPr txBox="1"/>
          <p:nvPr/>
        </p:nvSpPr>
        <p:spPr>
          <a:xfrm>
            <a:off x="1303337" y="293687"/>
            <a:ext cx="11769725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Что будет приходить по почте?</a:t>
            </a:r>
            <a:endParaRPr/>
          </a:p>
        </p:txBody>
      </p:sp>
      <p:pic>
        <p:nvPicPr>
          <p:cNvPr descr="A close up of a signDescription automatically generated" id="546" name="Google Shape;5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6250" y="5465762"/>
            <a:ext cx="23114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0575" y="1296025"/>
            <a:ext cx="6476274" cy="503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53" name="Google Shape;553;p16"/>
          <p:cNvSpPr txBox="1"/>
          <p:nvPr/>
        </p:nvSpPr>
        <p:spPr>
          <a:xfrm>
            <a:off x="3679825" y="177800"/>
            <a:ext cx="11769725" cy="1416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300"/>
              <a:buFont typeface="Montserrat"/>
              <a:buNone/>
            </a:pPr>
            <a:r>
              <a:rPr b="1" i="0" lang="en-US" sz="43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Сколько вопросов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300"/>
              <a:buFont typeface="Montserrat"/>
              <a:buNone/>
            </a:pPr>
            <a:r>
              <a:rPr b="1" i="0" lang="en-US" sz="43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будет в анкете переписи?</a:t>
            </a:r>
            <a:endParaRPr/>
          </a:p>
        </p:txBody>
      </p:sp>
      <p:sp>
        <p:nvSpPr>
          <p:cNvPr id="554" name="Google Shape;554;p16"/>
          <p:cNvSpPr txBox="1"/>
          <p:nvPr/>
        </p:nvSpPr>
        <p:spPr>
          <a:xfrm>
            <a:off x="3740150" y="1563687"/>
            <a:ext cx="103155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Анкета переписи 2020 года содержит девять вопросов.</a:t>
            </a:r>
            <a:endParaRPr/>
          </a:p>
        </p:txBody>
      </p:sp>
      <p:pic>
        <p:nvPicPr>
          <p:cNvPr descr="A screenshot of a cell phoneDescription automatically generated" id="555" name="Google Shape;55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362" y="685800"/>
            <a:ext cx="3200400" cy="644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textDescription automatically generated" id="556" name="Google Shape;55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725" y="1263650"/>
            <a:ext cx="3200400" cy="3516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Description automatically generated" id="557" name="Google Shape;557;p16"/>
          <p:cNvPicPr preferRelativeResize="0"/>
          <p:nvPr/>
        </p:nvPicPr>
        <p:blipFill rotWithShape="1">
          <a:blip r:embed="rId5">
            <a:alphaModFix/>
          </a:blip>
          <a:srcRect b="68792" l="0" r="0" t="0"/>
          <a:stretch/>
        </p:blipFill>
        <p:spPr>
          <a:xfrm>
            <a:off x="360362" y="4716462"/>
            <a:ext cx="320040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Description automatically generated" id="558" name="Google Shape;558;p16"/>
          <p:cNvPicPr preferRelativeResize="0"/>
          <p:nvPr/>
        </p:nvPicPr>
        <p:blipFill rotWithShape="1">
          <a:blip r:embed="rId5">
            <a:alphaModFix/>
          </a:blip>
          <a:srcRect b="0" l="0" r="0" t="32681"/>
          <a:stretch/>
        </p:blipFill>
        <p:spPr>
          <a:xfrm>
            <a:off x="3722687" y="2433637"/>
            <a:ext cx="3200400" cy="4129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Description automatically generated" id="559" name="Google Shape;559;p16"/>
          <p:cNvPicPr preferRelativeResize="0"/>
          <p:nvPr/>
        </p:nvPicPr>
        <p:blipFill rotWithShape="1">
          <a:blip r:embed="rId6">
            <a:alphaModFix/>
          </a:blip>
          <a:srcRect b="3352" l="0" r="0" t="0"/>
          <a:stretch/>
        </p:blipFill>
        <p:spPr>
          <a:xfrm>
            <a:off x="7124700" y="2005012"/>
            <a:ext cx="320040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65" name="Google Shape;565;p17"/>
          <p:cNvSpPr txBox="1"/>
          <p:nvPr/>
        </p:nvSpPr>
        <p:spPr>
          <a:xfrm>
            <a:off x="708025" y="136525"/>
            <a:ext cx="11769725" cy="1477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Обязательно ли отвечать</a:t>
            </a:r>
            <a:r>
              <a:rPr b="1" i="0" lang="en-US" sz="45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 на все вопросы переписи</a:t>
            </a: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/>
          </a:p>
        </p:txBody>
      </p:sp>
      <p:pic>
        <p:nvPicPr>
          <p:cNvPr descr="A picture containing vector graphicsDescription automatically generated" id="566" name="Google Shape;56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2887" y="1614487"/>
            <a:ext cx="5249862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7"/>
          <p:cNvSpPr txBox="1"/>
          <p:nvPr/>
        </p:nvSpPr>
        <p:spPr>
          <a:xfrm>
            <a:off x="454025" y="1754187"/>
            <a:ext cx="6718300" cy="3798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Рекомендуется ответить на все вопросы.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Анкету можно отправить, даже если вы ответили не на все вопросы. 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 вам может прийти переписчик для сбора недостающей информации (если вы заполнили анкету не полностью)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8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73" name="Google Shape;573;p18"/>
          <p:cNvSpPr txBox="1"/>
          <p:nvPr/>
        </p:nvSpPr>
        <p:spPr>
          <a:xfrm>
            <a:off x="322262" y="379412"/>
            <a:ext cx="11769725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Будет ли в переписи 2020 года вопрос о гражданстве?</a:t>
            </a:r>
            <a:endParaRPr/>
          </a:p>
        </p:txBody>
      </p:sp>
      <p:sp>
        <p:nvSpPr>
          <p:cNvPr id="574" name="Google Shape;574;p18"/>
          <p:cNvSpPr txBox="1"/>
          <p:nvPr/>
        </p:nvSpPr>
        <p:spPr>
          <a:xfrm>
            <a:off x="211137" y="4186237"/>
            <a:ext cx="11769725" cy="1322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</a:pPr>
            <a:r>
              <a:rPr b="0" i="0" lang="en-US" sz="4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Вопрос о гражданстве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</a:pPr>
            <a:r>
              <a:rPr b="0" i="0" lang="en-US" sz="4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 будет включен в перепись 2020 года.</a:t>
            </a:r>
            <a:endParaRPr/>
          </a:p>
        </p:txBody>
      </p:sp>
      <p:sp>
        <p:nvSpPr>
          <p:cNvPr id="575" name="Google Shape;575;p18"/>
          <p:cNvSpPr txBox="1"/>
          <p:nvPr/>
        </p:nvSpPr>
        <p:spPr>
          <a:xfrm>
            <a:off x="322262" y="2490787"/>
            <a:ext cx="11769725" cy="163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Open Sans"/>
              <a:buNone/>
            </a:pPr>
            <a:r>
              <a:rPr b="1" i="0" lang="en-US" sz="10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НЕТ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209600a8c_0_44"/>
          <p:cNvSpPr txBox="1"/>
          <p:nvPr/>
        </p:nvSpPr>
        <p:spPr>
          <a:xfrm>
            <a:off x="1357300" y="428275"/>
            <a:ext cx="104253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Сплочение общества в период кризиса и изоляции</a:t>
            </a:r>
            <a:endParaRPr i="0" sz="4500" u="none" cap="none" strike="noStrike"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g7209600a8c_0_44"/>
          <p:cNvSpPr txBox="1"/>
          <p:nvPr/>
        </p:nvSpPr>
        <p:spPr>
          <a:xfrm>
            <a:off x="1159000" y="1988100"/>
            <a:ext cx="113175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>
                <a:latin typeface="Open Sans"/>
                <a:ea typeface="Open Sans"/>
                <a:cs typeface="Open Sans"/>
                <a:sym typeface="Open Sans"/>
              </a:rPr>
              <a:t>Philly Counts говорит слова благодарности тем, кто находится сегодня на передовой и не может переждать пандемию дома — медицинским работникам, сотрудникам экстренных служб, продавцам продовольственных магазинов.</a:t>
            </a:r>
            <a:endParaRPr i="0" sz="33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" name="Google Shape;402;g7209600a8c_0_44"/>
          <p:cNvSpPr txBox="1"/>
          <p:nvPr/>
        </p:nvSpPr>
        <p:spPr>
          <a:xfrm>
            <a:off x="1158988" y="4757784"/>
            <a:ext cx="103155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Для тех, кто хочет помочь согражданам, Philly Counts предлагает социальную программу под названием COVID Community Response Captain. Если вы хотите в ней участвовать, напишите нам на census@phila.gov.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g7209600a8c_0_4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9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81" name="Google Shape;581;p19"/>
          <p:cNvSpPr txBox="1"/>
          <p:nvPr/>
        </p:nvSpPr>
        <p:spPr>
          <a:xfrm>
            <a:off x="1798637" y="1412875"/>
            <a:ext cx="8786812" cy="2430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600"/>
              <a:buFont typeface="Montserrat"/>
              <a:buNone/>
            </a:pPr>
            <a:r>
              <a:rPr b="1" i="0" lang="en-US" sz="46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Защита данных, конфиденциальность и неприкосновенность частной жизни</a:t>
            </a:r>
            <a:endParaRPr/>
          </a:p>
        </p:txBody>
      </p:sp>
      <p:pic>
        <p:nvPicPr>
          <p:cNvPr descr="A picture containing clipartDescription automatically generated" id="582" name="Google Shape;58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7" y="6248400"/>
            <a:ext cx="2297112" cy="53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0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88" name="Google Shape;588;p20"/>
          <p:cNvSpPr txBox="1"/>
          <p:nvPr/>
        </p:nvSpPr>
        <p:spPr>
          <a:xfrm>
            <a:off x="1233487" y="385762"/>
            <a:ext cx="9413875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Защищены ли мои данные?</a:t>
            </a:r>
            <a:endParaRPr/>
          </a:p>
        </p:txBody>
      </p:sp>
      <p:pic>
        <p:nvPicPr>
          <p:cNvPr descr="A close up of a logoDescription automatically generated" id="589" name="Google Shape;5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4875" y="1268412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20"/>
          <p:cNvSpPr txBox="1"/>
          <p:nvPr/>
        </p:nvSpPr>
        <p:spPr>
          <a:xfrm>
            <a:off x="1157287" y="1673225"/>
            <a:ext cx="6619875" cy="4652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Open Sans"/>
              <a:buNone/>
            </a:pPr>
            <a:r>
              <a:rPr b="1" i="0" lang="en-US" sz="7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b="1" i="0" lang="en-US" sz="10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ДА!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Ваши данные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защищены. 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Ответы на вопросы переписи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конфиденциальны.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Защита ваших данных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обеспечивается в соответствии с законодательством и Конституцией США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1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96" name="Google Shape;596;p21"/>
          <p:cNvSpPr txBox="1"/>
          <p:nvPr/>
        </p:nvSpPr>
        <p:spPr>
          <a:xfrm>
            <a:off x="1203325" y="393700"/>
            <a:ext cx="11128375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Как Бюро переписи населения США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использует собранные данные?</a:t>
            </a:r>
            <a:endParaRPr/>
          </a:p>
        </p:txBody>
      </p:sp>
      <p:sp>
        <p:nvSpPr>
          <p:cNvPr id="597" name="Google Shape;597;p21"/>
          <p:cNvSpPr txBox="1"/>
          <p:nvPr/>
        </p:nvSpPr>
        <p:spPr>
          <a:xfrm>
            <a:off x="1014412" y="2208212"/>
            <a:ext cx="6478587" cy="4057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Данные переписи используются только</a:t>
            </a: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для статистических 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целей</a:t>
            </a: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 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Данные переписи защищены</a:t>
            </a: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федеральным законодательством. 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Государственным учреждениям и судам</a:t>
            </a: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запрещается использовать эти данные против каких-либо лиц</a:t>
            </a: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 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Ни у кого нет доступа к отдельным ответам.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1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Правоохранительные органы (Департамент социального обеспечения (DHS), иммиграционная служба (ICE), ФБР или ЦРУ) не имеют доступа к информации, собранной в любое время.</a:t>
            </a:r>
            <a:endParaRPr/>
          </a:p>
        </p:txBody>
      </p:sp>
      <p:pic>
        <p:nvPicPr>
          <p:cNvPr id="598" name="Google Shape;5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6650" y="2574925"/>
            <a:ext cx="4308475" cy="319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2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04" name="Google Shape;604;p22"/>
          <p:cNvSpPr txBox="1"/>
          <p:nvPr/>
        </p:nvSpPr>
        <p:spPr>
          <a:xfrm>
            <a:off x="1389062" y="425450"/>
            <a:ext cx="10179050" cy="1477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200"/>
              <a:buFont typeface="Montserrat"/>
              <a:buNone/>
            </a:pPr>
            <a:r>
              <a:rPr b="1" i="0" lang="en-US" sz="32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Может ли Бюро переписи населения США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200"/>
              <a:buFont typeface="Montserrat"/>
              <a:buNone/>
            </a:pPr>
            <a:r>
              <a:rPr b="1" i="0" lang="en-US" sz="32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раскрыть мою информацию?</a:t>
            </a:r>
            <a:endParaRPr/>
          </a:p>
        </p:txBody>
      </p:sp>
      <p:sp>
        <p:nvSpPr>
          <p:cNvPr id="605" name="Google Shape;605;p22"/>
          <p:cNvSpPr txBox="1"/>
          <p:nvPr/>
        </p:nvSpPr>
        <p:spPr>
          <a:xfrm>
            <a:off x="1527175" y="1903412"/>
            <a:ext cx="9902825" cy="3798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Бюро переписи населения США обязано хранить вашу информацию в тайне в течение 72 лет.</a:t>
            </a:r>
            <a:r>
              <a:rPr b="1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b="1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Правило 72 лет:</a:t>
            </a: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правительство США не раскрывает идентифицируемую информацию другим лицам и учреждениям в течение 72 лет после ее сбора во время переписи.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Данные переписи 1940 года были раскрыты 2 апреля 2012 года.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11" name="Google Shape;611;p23"/>
          <p:cNvSpPr txBox="1"/>
          <p:nvPr/>
        </p:nvSpPr>
        <p:spPr>
          <a:xfrm>
            <a:off x="1389062" y="268287"/>
            <a:ext cx="9413875" cy="1477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Знаете ли вы, у кого есть доступ к данным переписи?</a:t>
            </a:r>
            <a:endParaRPr/>
          </a:p>
        </p:txBody>
      </p:sp>
      <p:pic>
        <p:nvPicPr>
          <p:cNvPr id="612" name="Google Shape;612;p23"/>
          <p:cNvPicPr preferRelativeResize="0"/>
          <p:nvPr/>
        </p:nvPicPr>
        <p:blipFill rotWithShape="1">
          <a:blip r:embed="rId3">
            <a:alphaModFix/>
          </a:blip>
          <a:srcRect b="6665" l="4921" r="4232" t="6666"/>
          <a:stretch/>
        </p:blipFill>
        <p:spPr>
          <a:xfrm>
            <a:off x="3786187" y="2100262"/>
            <a:ext cx="531495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3"/>
          <p:cNvSpPr txBox="1"/>
          <p:nvPr/>
        </p:nvSpPr>
        <p:spPr>
          <a:xfrm>
            <a:off x="558800" y="4951412"/>
            <a:ext cx="11769725" cy="1246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Все работники Бюро переписи населения США дают пожизненную клятву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 неразглашении в целях защиты вашей информации,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потому что она </a:t>
            </a:r>
            <a:r>
              <a:rPr b="1" i="0" lang="en-US" sz="20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конфиденциальна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 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19" name="Google Shape;619;p24"/>
          <p:cNvSpPr txBox="1"/>
          <p:nvPr/>
        </p:nvSpPr>
        <p:spPr>
          <a:xfrm>
            <a:off x="1427162" y="215900"/>
            <a:ext cx="11061700" cy="785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Как узнать переписчика?</a:t>
            </a:r>
            <a:endParaRPr/>
          </a:p>
        </p:txBody>
      </p:sp>
      <p:sp>
        <p:nvSpPr>
          <p:cNvPr id="620" name="Google Shape;620;p24"/>
          <p:cNvSpPr txBox="1"/>
          <p:nvPr/>
        </p:nvSpPr>
        <p:spPr>
          <a:xfrm>
            <a:off x="6091237" y="1184275"/>
            <a:ext cx="5524500" cy="545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 сотрудников Бюро переписи населения США есть бейджи и портфели, указывающие на их принадлежность к Бюро переписи населения США. 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Они представляются сотрудниками Бюро переписи населения и предъявляют официальные бейджи с удостоверением личности государственного образца.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Сотрудники Бюро переписи населения США</a:t>
            </a:r>
            <a:r>
              <a:rPr b="1" i="0" lang="en-US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никогда не попросят вас выйти</a:t>
            </a: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из дома.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Переписчикам будут выданы телефоны iPhone 8s. Эти телефоны будут использоваться для регистрации ответов на вопросы переписи. 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person standing in front of a computerDescription automatically generated" id="621" name="Google Shape;621;p24"/>
          <p:cNvPicPr preferRelativeResize="0"/>
          <p:nvPr/>
        </p:nvPicPr>
        <p:blipFill rotWithShape="1">
          <a:blip r:embed="rId3">
            <a:alphaModFix/>
          </a:blip>
          <a:srcRect b="0" l="8332" r="22133" t="0"/>
          <a:stretch/>
        </p:blipFill>
        <p:spPr>
          <a:xfrm>
            <a:off x="1604962" y="1785937"/>
            <a:ext cx="4440237" cy="42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4"/>
          <p:cNvSpPr txBox="1"/>
          <p:nvPr/>
        </p:nvSpPr>
        <p:spPr>
          <a:xfrm>
            <a:off x="1604962" y="6175375"/>
            <a:ext cx="479583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Фото: адресный опрос 2019 года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5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pic>
        <p:nvPicPr>
          <p:cNvPr id="628" name="Google Shape;628;p25"/>
          <p:cNvPicPr preferRelativeResize="0"/>
          <p:nvPr/>
        </p:nvPicPr>
        <p:blipFill rotWithShape="1">
          <a:blip r:embed="rId3">
            <a:alphaModFix/>
          </a:blip>
          <a:srcRect b="32835" l="68370" r="10325" t="26602"/>
          <a:stretch/>
        </p:blipFill>
        <p:spPr>
          <a:xfrm>
            <a:off x="3106462" y="1817675"/>
            <a:ext cx="6589713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25"/>
          <p:cNvSpPr txBox="1"/>
          <p:nvPr/>
        </p:nvSpPr>
        <p:spPr>
          <a:xfrm>
            <a:off x="1571625" y="571500"/>
            <a:ext cx="10202862" cy="1246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"/>
              <a:buNone/>
            </a:pP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Проверить личность сотрудника Бюро переписи населения США можно по этой ссылке: </a:t>
            </a:r>
            <a:r>
              <a:rPr b="0" i="0" lang="en-US" sz="25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https://www.census.gov/cgi-bin/main/email.cgi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  <a:hlinkClick r:id="rId5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35" name="Google Shape;635;p26"/>
          <p:cNvSpPr txBox="1"/>
          <p:nvPr/>
        </p:nvSpPr>
        <p:spPr>
          <a:xfrm>
            <a:off x="1130300" y="144462"/>
            <a:ext cx="11061700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Остерегайтесь</a:t>
            </a:r>
            <a:r>
              <a:rPr b="1" i="0" lang="en-US" sz="4500" u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МОШЕННИКОВ!  </a:t>
            </a:r>
            <a:endParaRPr/>
          </a:p>
        </p:txBody>
      </p:sp>
      <p:pic>
        <p:nvPicPr>
          <p:cNvPr descr="A yellow sign with black textDescription automatically generated" id="636" name="Google Shape;6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1500" y="1331912"/>
            <a:ext cx="4995862" cy="32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26"/>
          <p:cNvSpPr txBox="1"/>
          <p:nvPr/>
        </p:nvSpPr>
        <p:spPr>
          <a:xfrm>
            <a:off x="1130300" y="1557337"/>
            <a:ext cx="5786437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Сотрудники Бюро переписи населения США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никогда не делают следующее: 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 просят</a:t>
            </a:r>
            <a:r>
              <a:rPr b="1" i="0" lang="en-US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номер социального страхования, деньги, пожертвования, номера банковских и кредитных карт</a:t>
            </a: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 отправляют приглашения к участию в переписи </a:t>
            </a:r>
            <a:r>
              <a:rPr b="1" i="0" lang="en-US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 электронной почте</a:t>
            </a: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Помните: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не следует предоставлять персональную финансовую информацию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людям, которые представляются переписчиками, — ни в Интернете, ни лично, ни по телефону. </a:t>
            </a:r>
            <a:endParaRPr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8" name="Google Shape;638;p26"/>
          <p:cNvSpPr txBox="1"/>
          <p:nvPr/>
        </p:nvSpPr>
        <p:spPr>
          <a:xfrm>
            <a:off x="6635750" y="4548187"/>
            <a:ext cx="5505450" cy="163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Как сообщить о мошенничестве: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Позвоните по номеру 215-717-1800 или 1-800-262-4236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Отправьте письмо на адрес электронной почты </a:t>
            </a:r>
            <a:r>
              <a:rPr b="0" i="0" lang="en-US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Philadelphia.Regional.Office@census.gov</a:t>
            </a:r>
            <a:r>
              <a:rPr b="0" i="0" lang="en-US" sz="2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Позвоните по номеру 311.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7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44" name="Google Shape;644;p27"/>
          <p:cNvSpPr txBox="1"/>
          <p:nvPr/>
        </p:nvSpPr>
        <p:spPr>
          <a:xfrm>
            <a:off x="1171575" y="2422525"/>
            <a:ext cx="10040937" cy="178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III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5000"/>
              <a:buFont typeface="Montserrat"/>
              <a:buNone/>
            </a:pPr>
            <a:r>
              <a:rPr b="1" i="0" lang="en-US" sz="5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Как проводится подсчет</a:t>
            </a:r>
            <a:endParaRPr/>
          </a:p>
        </p:txBody>
      </p:sp>
      <p:pic>
        <p:nvPicPr>
          <p:cNvPr descr="A picture containing clipartDescription automatically generated" id="645" name="Google Shape;64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7" y="6248400"/>
            <a:ext cx="2297112" cy="53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8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51" name="Google Shape;651;p28"/>
          <p:cNvSpPr txBox="1"/>
          <p:nvPr/>
        </p:nvSpPr>
        <p:spPr>
          <a:xfrm>
            <a:off x="446087" y="414337"/>
            <a:ext cx="9413875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Места группового проживания</a:t>
            </a:r>
            <a:endParaRPr/>
          </a:p>
        </p:txBody>
      </p:sp>
      <p:grpSp>
        <p:nvGrpSpPr>
          <p:cNvPr id="652" name="Google Shape;652;p28"/>
          <p:cNvGrpSpPr/>
          <p:nvPr/>
        </p:nvGrpSpPr>
        <p:grpSpPr>
          <a:xfrm>
            <a:off x="6935787" y="241300"/>
            <a:ext cx="4421187" cy="5429250"/>
            <a:chOff x="1853073" y="661"/>
            <a:chExt cx="4421853" cy="5430565"/>
          </a:xfrm>
        </p:grpSpPr>
        <p:sp>
          <p:nvSpPr>
            <p:cNvPr id="653" name="Google Shape;653;p28"/>
            <p:cNvSpPr/>
            <p:nvPr/>
          </p:nvSpPr>
          <p:spPr>
            <a:xfrm>
              <a:off x="1853073" y="661"/>
              <a:ext cx="1805781" cy="902890"/>
            </a:xfrm>
            <a:prstGeom prst="roundRect">
              <a:avLst>
                <a:gd fmla="val 2160" name="adj"/>
              </a:avLst>
            </a:prstGeom>
            <a:solidFill>
              <a:srgbClr val="2176D2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8"/>
            <p:cNvSpPr txBox="1"/>
            <p:nvPr/>
          </p:nvSpPr>
          <p:spPr>
            <a:xfrm>
              <a:off x="1879518" y="27106"/>
              <a:ext cx="1752891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"/>
                <a:buNone/>
              </a:pPr>
              <a:r>
                <a:rPr b="0" i="0" lang="en-US" sz="1600" u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Ведомственные</a:t>
              </a: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2033651" y="903552"/>
              <a:ext cx="180578" cy="6771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2214229" y="1129274"/>
              <a:ext cx="1444624" cy="902890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2240674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None/>
              </a:pPr>
              <a:r>
                <a:rPr b="0" i="0" lang="en-US" sz="1200" u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Исправительные учреждения</a:t>
              </a:r>
              <a:endParaRPr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2033651" y="903552"/>
              <a:ext cx="180578" cy="18057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2214229" y="2257888"/>
              <a:ext cx="1444624" cy="902890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8"/>
            <p:cNvSpPr txBox="1"/>
            <p:nvPr/>
          </p:nvSpPr>
          <p:spPr>
            <a:xfrm>
              <a:off x="2240674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Дома престарелых</a:t>
              </a:r>
              <a:endParaRPr/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2033651" y="903552"/>
              <a:ext cx="180578" cy="2934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2214229" y="3386501"/>
              <a:ext cx="1444624" cy="902890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8"/>
            <p:cNvSpPr txBox="1"/>
            <p:nvPr/>
          </p:nvSpPr>
          <p:spPr>
            <a:xfrm>
              <a:off x="2240674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US" sz="12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Психиатрические больницы</a:t>
              </a: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4110300" y="661"/>
              <a:ext cx="2164626" cy="902890"/>
            </a:xfrm>
            <a:prstGeom prst="roundRect">
              <a:avLst>
                <a:gd fmla="val 2160" name="adj"/>
              </a:avLst>
            </a:prstGeom>
            <a:solidFill>
              <a:srgbClr val="2176D2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8"/>
            <p:cNvSpPr txBox="1"/>
            <p:nvPr/>
          </p:nvSpPr>
          <p:spPr>
            <a:xfrm>
              <a:off x="4136745" y="27106"/>
              <a:ext cx="2111736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"/>
                <a:buNone/>
              </a:pPr>
              <a:r>
                <a:rPr b="0" i="0" lang="en-US" sz="1600" u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Вневедомственные</a:t>
              </a: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4326762" y="903552"/>
              <a:ext cx="216462" cy="6771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4543225" y="1129274"/>
              <a:ext cx="1444624" cy="902890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8"/>
            <p:cNvSpPr txBox="1"/>
            <p:nvPr/>
          </p:nvSpPr>
          <p:spPr>
            <a:xfrm>
              <a:off x="4569670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Общежития колледжей</a:t>
              </a: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4326762" y="903552"/>
              <a:ext cx="216462" cy="18057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543225" y="2257888"/>
              <a:ext cx="1444624" cy="902890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569670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Военные казармы</a:t>
              </a: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326762" y="903552"/>
              <a:ext cx="216462" cy="2934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4543225" y="3386501"/>
              <a:ext cx="1444624" cy="902890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8"/>
            <p:cNvSpPr txBox="1"/>
            <p:nvPr/>
          </p:nvSpPr>
          <p:spPr>
            <a:xfrm>
              <a:off x="4569670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US" sz="18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Интернаты</a:t>
              </a: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4326762" y="903552"/>
              <a:ext cx="216462" cy="406300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4543225" y="4515114"/>
              <a:ext cx="1444624" cy="902890"/>
            </a:xfrm>
            <a:prstGeom prst="roundRect">
              <a:avLst>
                <a:gd fmla="val 2160" name="adj"/>
              </a:avLst>
            </a:prstGeom>
            <a:solidFill>
              <a:srgbClr val="FFFFFF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8"/>
            <p:cNvSpPr txBox="1"/>
            <p:nvPr/>
          </p:nvSpPr>
          <p:spPr>
            <a:xfrm>
              <a:off x="4448216" y="4554781"/>
              <a:ext cx="1634642" cy="876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Миссионерские общества или приюты</a:t>
              </a:r>
              <a:endParaRPr/>
            </a:p>
          </p:txBody>
        </p:sp>
      </p:grpSp>
      <p:sp>
        <p:nvSpPr>
          <p:cNvPr id="678" name="Google Shape;678;p28"/>
          <p:cNvSpPr txBox="1"/>
          <p:nvPr/>
        </p:nvSpPr>
        <p:spPr>
          <a:xfrm>
            <a:off x="446087" y="1847850"/>
            <a:ext cx="6132512" cy="3889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Бюро переписи населения классифицирует всех людей, не проживающих в жилых домах (дом, квартира, мобильный дом, арендованное жилье) как </a:t>
            </a:r>
            <a:r>
              <a:rPr b="1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находящихся в местах группового проживания</a:t>
            </a: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Подсчет людей в местах группового проживания начнется</a:t>
            </a:r>
            <a:r>
              <a:rPr b="1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в феврале 2020 года.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"/>
              <a:buNone/>
            </a:pPr>
            <a:b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pic>
        <p:nvPicPr>
          <p:cNvPr descr="A picture containing toy, dollDescription automatically generated" id="409" name="Google Shape;409;p2"/>
          <p:cNvPicPr preferRelativeResize="0"/>
          <p:nvPr/>
        </p:nvPicPr>
        <p:blipFill rotWithShape="1">
          <a:blip r:embed="rId3">
            <a:alphaModFix/>
          </a:blip>
          <a:srcRect b="47788" l="5152" r="3318" t="7153"/>
          <a:stretch/>
        </p:blipFill>
        <p:spPr>
          <a:xfrm>
            <a:off x="1357312" y="4769887"/>
            <a:ext cx="5021261" cy="189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"/>
          <p:cNvSpPr txBox="1"/>
          <p:nvPr/>
        </p:nvSpPr>
        <p:spPr>
          <a:xfrm>
            <a:off x="1357312" y="428625"/>
            <a:ext cx="991870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Кто такой консультант по переписи и почему это важно?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2"/>
          <p:cNvSpPr txBox="1"/>
          <p:nvPr/>
        </p:nvSpPr>
        <p:spPr>
          <a:xfrm>
            <a:off x="1196987" y="1970887"/>
            <a:ext cx="10944300" cy="1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В период неопределенности особую важность приобретает доверенный источник информации. Люди хотят получать ответы на вопросы. Пройдя это обучение, вы приобретете необходимые знания, чтобы рассказать окружающим о переписи, ответить на самые распространенные вопросы и рассеять опасения.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2"/>
          <p:cNvSpPr txBox="1"/>
          <p:nvPr/>
        </p:nvSpPr>
        <p:spPr>
          <a:xfrm>
            <a:off x="6653862" y="4394187"/>
            <a:ext cx="5021400" cy="19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Став консультантом по переписи, вы поможете людям сориентироваться в ситуации, предоставите актуальные данные и новейшие* рекомендации по борьбе с COVID-19.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9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84" name="Google Shape;684;p29"/>
          <p:cNvSpPr txBox="1"/>
          <p:nvPr/>
        </p:nvSpPr>
        <p:spPr>
          <a:xfrm>
            <a:off x="422275" y="249237"/>
            <a:ext cx="10144125" cy="163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400"/>
              <a:buFont typeface="Montserrat"/>
              <a:buNone/>
            </a:pPr>
            <a:r>
              <a:rPr b="1" i="0" lang="en-US" sz="44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Где подсчитываются учащиеся — дома или в образовательном учреждении?</a:t>
            </a:r>
            <a:endParaRPr/>
          </a:p>
        </p:txBody>
      </p:sp>
      <p:pic>
        <p:nvPicPr>
          <p:cNvPr descr="A close up of a signDescription automatically generated" id="685" name="Google Shape;6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4500" y="2195512"/>
            <a:ext cx="2381250" cy="217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9500" y="2181225"/>
            <a:ext cx="19050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5212" y="4002087"/>
            <a:ext cx="3838575" cy="1792287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29"/>
          <p:cNvSpPr txBox="1"/>
          <p:nvPr/>
        </p:nvSpPr>
        <p:spPr>
          <a:xfrm>
            <a:off x="315912" y="2544762"/>
            <a:ext cx="6884987" cy="271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Учащиеся подсчитываются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</a:pPr>
            <a:r>
              <a:rPr b="0" i="0" lang="en-US" sz="4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по адресу образовательного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</a:pPr>
            <a:r>
              <a:rPr b="0" i="0" lang="en-US" sz="4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учреждения.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</a:pPr>
            <a:br>
              <a:rPr b="0" i="0" lang="en-US" sz="2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0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694" name="Google Shape;694;p30"/>
          <p:cNvSpPr txBox="1"/>
          <p:nvPr/>
        </p:nvSpPr>
        <p:spPr>
          <a:xfrm>
            <a:off x="368300" y="357187"/>
            <a:ext cx="11455400" cy="29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Как подсчитываются люди,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находящиеся в местах лишения свободы?</a:t>
            </a:r>
            <a:r>
              <a:rPr b="0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br>
              <a:rPr b="0" i="0" lang="en-US" sz="4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695" name="Google Shape;695;p30"/>
          <p:cNvSpPr txBox="1"/>
          <p:nvPr/>
        </p:nvSpPr>
        <p:spPr>
          <a:xfrm>
            <a:off x="5722937" y="2281237"/>
            <a:ext cx="6178550" cy="352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учитывайте людей, находящихся в местах лишения свободы, </a:t>
            </a:r>
            <a:r>
              <a:rPr b="0" i="0" lang="en-US" sz="28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апреля 2020 года. Они будут подсчитаны в день переписи в учреждении, где они находятся. </a:t>
            </a:r>
            <a:b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  <p:pic>
        <p:nvPicPr>
          <p:cNvPr id="696" name="Google Shape;6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00" y="2491525"/>
            <a:ext cx="5402449" cy="274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1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02" name="Google Shape;702;p31"/>
          <p:cNvSpPr txBox="1"/>
          <p:nvPr/>
        </p:nvSpPr>
        <p:spPr>
          <a:xfrm>
            <a:off x="1254125" y="349250"/>
            <a:ext cx="11455400" cy="785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Подсчитываются ли дети младше пяти лет?</a:t>
            </a:r>
            <a:endParaRPr/>
          </a:p>
        </p:txBody>
      </p:sp>
      <p:pic>
        <p:nvPicPr>
          <p:cNvPr descr="A picture containing toy, dollDescription automatically generated" id="703" name="Google Shape;70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137" y="1246187"/>
            <a:ext cx="4416425" cy="6183312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31"/>
          <p:cNvSpPr txBox="1"/>
          <p:nvPr/>
        </p:nvSpPr>
        <p:spPr>
          <a:xfrm>
            <a:off x="1416050" y="1774825"/>
            <a:ext cx="7121525" cy="5126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 забудьте про малышей! 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Включите новорожденного ребенка в свою анкету переписи, даже если 1 апреля он еще находится в роддоме.</a:t>
            </a:r>
            <a:endParaRPr/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Младенцы и дети младше пяти лет должны быть учтены. </a:t>
            </a:r>
            <a:endParaRPr/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Необходимо учитывать детей, 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проживающих и ночующих в вашем доме большую часть времени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0" i="0" lang="en-US" sz="20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даже если это временное место проживания или родители ребенка там не живут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Если ребенок родился после 1 апреля 2020 года, он не учитывается как член вашего домохозяйства.</a:t>
            </a:r>
            <a:endParaRPr/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b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2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10" name="Google Shape;710;p32"/>
          <p:cNvSpPr txBox="1"/>
          <p:nvPr/>
        </p:nvSpPr>
        <p:spPr>
          <a:xfrm>
            <a:off x="322262" y="355600"/>
            <a:ext cx="11769725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Обязательно ли отвечать на вопросы переписи 2020 года, если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у меня нет американского гражданства? </a:t>
            </a:r>
            <a:endParaRPr/>
          </a:p>
        </p:txBody>
      </p:sp>
      <p:sp>
        <p:nvSpPr>
          <p:cNvPr id="711" name="Google Shape;711;p32"/>
          <p:cNvSpPr txBox="1"/>
          <p:nvPr/>
        </p:nvSpPr>
        <p:spPr>
          <a:xfrm>
            <a:off x="331787" y="4471987"/>
            <a:ext cx="117697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В процессе переписи подсчитываются 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следующие категории населения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  граждане; лица, законно проживающие на территории США, но не имеющие гражданства;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лица, прибывшие в США на длительный срок и не имеющие гражданства; незадокументированные иммигранты.</a:t>
            </a:r>
            <a:endParaRPr/>
          </a:p>
        </p:txBody>
      </p:sp>
      <p:pic>
        <p:nvPicPr>
          <p:cNvPr descr="A close up of a toyDescription automatically generated" id="712" name="Google Shape;71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2887" y="2225675"/>
            <a:ext cx="6084887" cy="224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3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18" name="Google Shape;718;p33"/>
          <p:cNvSpPr txBox="1"/>
          <p:nvPr/>
        </p:nvSpPr>
        <p:spPr>
          <a:xfrm>
            <a:off x="1253725" y="19025"/>
            <a:ext cx="11455500" cy="14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Подсчет людей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без определенного места жительства</a:t>
            </a:r>
            <a:endParaRPr/>
          </a:p>
        </p:txBody>
      </p:sp>
      <p:pic>
        <p:nvPicPr>
          <p:cNvPr id="719" name="Google Shape;7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4125" y="4227650"/>
            <a:ext cx="3389476" cy="22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3"/>
          <p:cNvSpPr txBox="1"/>
          <p:nvPr/>
        </p:nvSpPr>
        <p:spPr>
          <a:xfrm>
            <a:off x="5007175" y="1587425"/>
            <a:ext cx="6836100" cy="4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b="1" i="0" lang="en-US" sz="19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Перепись в пунктах социальных служб</a:t>
            </a:r>
            <a:r>
              <a:rPr b="0" i="0" lang="en-US" sz="19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люди без определенного места жительства подсчитываются в местах, где они получают какие-либо услуги, например в приютах и социальных столовых.</a:t>
            </a:r>
            <a:endParaRPr sz="19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9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b="1" i="0" lang="en-US" sz="19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Перепись во временных местах проживания</a:t>
            </a:r>
            <a:r>
              <a:rPr b="0" i="0" lang="en-US" sz="19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люди, не имеющие постоянного жилья или определенного места жительства, могут подсчитываться во временных местах проживания (отели, мотели, кемпинги) с использованием бумажных анкет.</a:t>
            </a:r>
            <a:endParaRPr b="0" i="0" sz="19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●"/>
            </a:pPr>
            <a:r>
              <a:rPr b="1" lang="en-US" sz="1900">
                <a:latin typeface="Open Sans"/>
                <a:ea typeface="Open Sans"/>
                <a:cs typeface="Open Sans"/>
                <a:sym typeface="Open Sans"/>
              </a:rPr>
              <a:t>Целевые пункты регистрации под открытым небом: </a:t>
            </a:r>
            <a:r>
              <a:rPr lang="en-US" sz="1900">
                <a:latin typeface="Open Sans"/>
                <a:ea typeface="Open Sans"/>
                <a:cs typeface="Open Sans"/>
                <a:sym typeface="Open Sans"/>
              </a:rPr>
              <a:t>Сотрудники Бюро переписи посетят ранее выявленные места, в которых собираются люди, чтобы подсчитать тех, кто спит под открытым небом.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1" name="Google Shape;7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3725" y="1731700"/>
            <a:ext cx="3389475" cy="2259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4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27" name="Google Shape;727;p34"/>
          <p:cNvSpPr txBox="1"/>
          <p:nvPr/>
        </p:nvSpPr>
        <p:spPr>
          <a:xfrm>
            <a:off x="1254125" y="200025"/>
            <a:ext cx="1145540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Какие группы населения, скорее всего,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не будут учтены в переписи? </a:t>
            </a:r>
            <a:endParaRPr/>
          </a:p>
        </p:txBody>
      </p:sp>
      <p:sp>
        <p:nvSpPr>
          <p:cNvPr id="728" name="Google Shape;728;p34"/>
          <p:cNvSpPr txBox="1"/>
          <p:nvPr/>
        </p:nvSpPr>
        <p:spPr>
          <a:xfrm>
            <a:off x="1428750" y="1901825"/>
            <a:ext cx="10196512" cy="4551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Иммигранты, небелокожее население, дети младше 5 лет, домохозяйства с низким уровнем дохода, сельские домохозяйства, люди без определенного места жительства. 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Филадельфии около</a:t>
            </a:r>
            <a:r>
              <a:rPr b="1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трети городского населения</a:t>
            </a: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относится к категориям, в которых сложно проводить демографический учет.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Каждый человек, не учтенный в переписи, ежегодно теряет 2100 долларов в течение десяти лет. </a:t>
            </a:r>
            <a:r>
              <a:rPr b="1" i="0" lang="en-US" sz="2400" u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21 000 долларов</a:t>
            </a:r>
            <a:r>
              <a:rPr b="1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 — сумма недополученного финансирования на каждого человека в Филадельфии. </a:t>
            </a:r>
            <a:br>
              <a:rPr b="1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5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34" name="Google Shape;734;p35"/>
          <p:cNvSpPr txBox="1"/>
          <p:nvPr/>
        </p:nvSpPr>
        <p:spPr>
          <a:xfrm>
            <a:off x="1182687" y="1700212"/>
            <a:ext cx="9826625" cy="1939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IV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Цифровая грамотность</a:t>
            </a:r>
            <a:endParaRPr/>
          </a:p>
        </p:txBody>
      </p:sp>
      <p:pic>
        <p:nvPicPr>
          <p:cNvPr descr="A picture containing clipartDescription automatically generated" id="735" name="Google Shape;73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7" y="6248400"/>
            <a:ext cx="2297112" cy="53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6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41" name="Google Shape;741;p36"/>
          <p:cNvSpPr txBox="1"/>
          <p:nvPr/>
        </p:nvSpPr>
        <p:spPr>
          <a:xfrm>
            <a:off x="1336675" y="290512"/>
            <a:ext cx="10293350" cy="216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200"/>
              <a:buFont typeface="Montserrat"/>
              <a:buNone/>
            </a:pPr>
            <a:r>
              <a:rPr b="1" i="0" lang="en-US" sz="32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Мой сосед сказал, что в 2020 году перепись будет проводиться через Интернет. Это единственная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200"/>
              <a:buFont typeface="Montserrat"/>
              <a:buNone/>
            </a:pPr>
            <a:r>
              <a:rPr b="1" i="0" lang="en-US" sz="32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поучаствовать</a:t>
            </a: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/>
          </a:p>
        </p:txBody>
      </p:sp>
      <p:pic>
        <p:nvPicPr>
          <p:cNvPr descr="Online cellphone" id="742" name="Google Shape;74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9462" y="2555875"/>
            <a:ext cx="3792537" cy="3792537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36"/>
          <p:cNvSpPr txBox="1"/>
          <p:nvPr/>
        </p:nvSpPr>
        <p:spPr>
          <a:xfrm>
            <a:off x="1627187" y="2324100"/>
            <a:ext cx="6643687" cy="521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Нет. Вы можете ответить на вопросы переписи по телефону или заполнить бумажную анкету.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2020 году Бюро переписи населения США впервые предложит онлайн-анкету в качестве предпочтительного варианта участия. 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br>
              <a:rPr b="0" i="0" lang="en-US" sz="2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8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pic>
        <p:nvPicPr>
          <p:cNvPr descr="A close up of a deviceDescription automatically generated" id="749" name="Google Shape;74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7975" y="514350"/>
            <a:ext cx="4916487" cy="4916487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38"/>
          <p:cNvSpPr/>
          <p:nvPr/>
        </p:nvSpPr>
        <p:spPr>
          <a:xfrm>
            <a:off x="757237" y="-25400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8"/>
          <p:cNvSpPr txBox="1"/>
          <p:nvPr/>
        </p:nvSpPr>
        <p:spPr>
          <a:xfrm>
            <a:off x="930275" y="130175"/>
            <a:ext cx="3425825" cy="240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b="1" i="0" lang="en-US" sz="24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Можно ли ответить на вопросы переписи со смартфона или планшета</a:t>
            </a:r>
            <a:r>
              <a:rPr b="1" i="0" lang="en-US" sz="30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/>
          </a:p>
        </p:txBody>
      </p:sp>
      <p:sp>
        <p:nvSpPr>
          <p:cNvPr id="752" name="Google Shape;752;p38"/>
          <p:cNvSpPr txBox="1"/>
          <p:nvPr/>
        </p:nvSpPr>
        <p:spPr>
          <a:xfrm>
            <a:off x="617537" y="3113087"/>
            <a:ext cx="6184900" cy="2379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1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</a:t>
            </a: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вы можете отправить ответы со смартфона или планшета.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Анкета переписи 2020 года адаптирована для мобильных устройств. </a:t>
            </a:r>
            <a:br>
              <a:rPr b="0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9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58" name="Google Shape;758;p39"/>
          <p:cNvSpPr txBox="1"/>
          <p:nvPr/>
        </p:nvSpPr>
        <p:spPr>
          <a:xfrm>
            <a:off x="368300" y="287337"/>
            <a:ext cx="1145540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Что делать, если возникли сложности с заполнением анкеты</a:t>
            </a:r>
            <a:endParaRPr/>
          </a:p>
        </p:txBody>
      </p:sp>
      <p:pic>
        <p:nvPicPr>
          <p:cNvPr descr="A close up of a logoDescription automatically generated" id="759" name="Google Shape;75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175" y="2101850"/>
            <a:ext cx="5157787" cy="34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39"/>
          <p:cNvSpPr txBox="1"/>
          <p:nvPr/>
        </p:nvSpPr>
        <p:spPr>
          <a:xfrm>
            <a:off x="5386387" y="1857375"/>
            <a:ext cx="6556375" cy="408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Обратитесь в Бюро переписи населения США. 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Бюро переписи населения США предоставляет руководства на 59 языках, помимо английского. Внимание! Эти руководства не являются анкетами переписи. 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Переводные руководства также будут доступны на американском языке жестов (шрифт Брайля) и в формате с крупным шрифтом.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Для получения поддержки позвоните по номеру 311.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209600a8c_0_196"/>
          <p:cNvSpPr/>
          <p:nvPr/>
        </p:nvSpPr>
        <p:spPr>
          <a:xfrm>
            <a:off x="464725" y="798375"/>
            <a:ext cx="11312700" cy="4974900"/>
          </a:xfrm>
          <a:prstGeom prst="rect">
            <a:avLst/>
          </a:prstGeom>
          <a:solidFill>
            <a:srgbClr val="0F4D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7209600a8c_0_196"/>
          <p:cNvSpPr txBox="1"/>
          <p:nvPr/>
        </p:nvSpPr>
        <p:spPr>
          <a:xfrm>
            <a:off x="2133525" y="106375"/>
            <a:ext cx="84327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Message from Mayor Kenney </a:t>
            </a:r>
            <a:endParaRPr b="1" i="0" sz="40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g7209600a8c_0_19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0" name="Google Shape;420;g7209600a8c_0_196"/>
          <p:cNvSpPr txBox="1"/>
          <p:nvPr/>
        </p:nvSpPr>
        <p:spPr>
          <a:xfrm>
            <a:off x="682500" y="649650"/>
            <a:ext cx="108270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Привет! Меня зовут Джим Кинни, я мэр Филадельфии. Рад приветствовать вас на нашем учебном курсе для консультантов по переписи. Предстоящая перепись исключительно важна для нашего города. Сегодня вы узнаете, почему она необходима, и какую важную роль вы в ней сыграете.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Сначала скажу о нашей цели: полностью и точно подсчитать жителей города. На первом этапе мы привлекаем людей, таких как вы, которые станут консультантами по переписи, расскажут о ней своим друзьям и соседям.  Учитывая колоссальные объемы недостоверных сведений, нам необходимы доверенные источники информации на каждом перекрестке.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ближайшие 10 лет каждый неучтенный человек в нашем городе будет источником ежегодных убытков в размере нескольких тысяч долларов. Чтобы полностью подготовить перепись до 1 апреля 2020 года, нам нужны вы, ваши родные и друзья.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Пройдя это обучение, вы сможете рассказать о переписи другим людям. Вы как консультант по переписи станете доверенными источником информации для жителей Филадельфии. Разрешите мне еще раз сказать слова благодарности за вашу готовность участвовать в городской переписи. Совместными усилиями мы воплотим Philly Counts в жизнь!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0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66" name="Google Shape;766;p40"/>
          <p:cNvSpPr txBox="1"/>
          <p:nvPr/>
        </p:nvSpPr>
        <p:spPr>
          <a:xfrm>
            <a:off x="1182687" y="2459037"/>
            <a:ext cx="9826625" cy="1939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Раздел V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Активное участие</a:t>
            </a:r>
            <a:endParaRPr/>
          </a:p>
        </p:txBody>
      </p:sp>
      <p:pic>
        <p:nvPicPr>
          <p:cNvPr descr="A picture containing clipartDescription automatically generated" id="767" name="Google Shape;76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7" y="6248400"/>
            <a:ext cx="2297112" cy="53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1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773" name="Google Shape;773;p41"/>
          <p:cNvSpPr txBox="1"/>
          <p:nvPr/>
        </p:nvSpPr>
        <p:spPr>
          <a:xfrm>
            <a:off x="1182687" y="236537"/>
            <a:ext cx="11455400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Как принять активное участие?</a:t>
            </a:r>
            <a:endParaRPr/>
          </a:p>
        </p:txBody>
      </p:sp>
      <p:sp>
        <p:nvSpPr>
          <p:cNvPr id="774" name="Google Shape;774;p41"/>
          <p:cNvSpPr txBox="1"/>
          <p:nvPr/>
        </p:nvSpPr>
        <p:spPr>
          <a:xfrm>
            <a:off x="2579687" y="1525587"/>
            <a:ext cx="3633787" cy="2143125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1"/>
          <p:cNvSpPr txBox="1"/>
          <p:nvPr/>
        </p:nvSpPr>
        <p:spPr>
          <a:xfrm>
            <a:off x="6334125" y="1525587"/>
            <a:ext cx="3633787" cy="2143125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41"/>
          <p:cNvSpPr txBox="1"/>
          <p:nvPr/>
        </p:nvSpPr>
        <p:spPr>
          <a:xfrm>
            <a:off x="2579687" y="3808412"/>
            <a:ext cx="3633787" cy="2141537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1"/>
          <p:cNvSpPr txBox="1"/>
          <p:nvPr/>
        </p:nvSpPr>
        <p:spPr>
          <a:xfrm>
            <a:off x="6353175" y="3808412"/>
            <a:ext cx="3633787" cy="2141537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1"/>
          <p:cNvSpPr txBox="1"/>
          <p:nvPr/>
        </p:nvSpPr>
        <p:spPr>
          <a:xfrm>
            <a:off x="2852737" y="1660525"/>
            <a:ext cx="3252787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Следите за новостями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@PhiladelphiaGov и #PhillyCounts в социальных сетях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9" name="Google Shape;779;p41"/>
          <p:cNvSpPr txBox="1"/>
          <p:nvPr/>
        </p:nvSpPr>
        <p:spPr>
          <a:xfrm>
            <a:off x="6524625" y="1525587"/>
            <a:ext cx="3252787" cy="200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1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1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Пригласите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трех и более друзей, лично или в Интернете, и предложите им стать консультантами по переписи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780" name="Google Shape;780;p41"/>
          <p:cNvSpPr txBox="1"/>
          <p:nvPr/>
        </p:nvSpPr>
        <p:spPr>
          <a:xfrm>
            <a:off x="2519337" y="3668700"/>
            <a:ext cx="37545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b="1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День переписи</a:t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Примите участие в нашем виртуальном Дне переписи. 1 апреля нас ждут игры и развлечения в праздничной атмосфере!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t/>
            </a:r>
            <a:endParaRPr/>
          </a:p>
        </p:txBody>
      </p:sp>
      <p:sp>
        <p:nvSpPr>
          <p:cNvPr id="781" name="Google Shape;781;p41"/>
          <p:cNvSpPr txBox="1"/>
          <p:nvPr/>
        </p:nvSpPr>
        <p:spPr>
          <a:xfrm>
            <a:off x="6273761" y="3956075"/>
            <a:ext cx="3754500" cy="18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1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Волонтеры</a:t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предлагает много вариантов для волонтерской работы по телефону.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2" name="Google Shape;78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60000">
            <a:off x="8318500" y="1738312"/>
            <a:ext cx="3335337" cy="7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7209600a8c_0_376"/>
          <p:cNvSpPr txBox="1"/>
          <p:nvPr/>
        </p:nvSpPr>
        <p:spPr>
          <a:xfrm>
            <a:off x="1078217" y="1377777"/>
            <a:ext cx="114561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4500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Бюро переписи продолжает нанимать сотрудников?</a:t>
            </a:r>
            <a:r>
              <a:rPr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g7209600a8c_0_376"/>
          <p:cNvSpPr txBox="1"/>
          <p:nvPr/>
        </p:nvSpPr>
        <p:spPr>
          <a:xfrm>
            <a:off x="1221950" y="3221153"/>
            <a:ext cx="101871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Набор персонала приостановлен до 1 апреля. Мы будем периодически сообщать обновленную информацию.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9" name="Google Shape;789;g7209600a8c_0_37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3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pic>
        <p:nvPicPr>
          <p:cNvPr descr="A close up of a logoDescription automatically generated" id="795" name="Google Shape;79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80000">
            <a:off x="3797300" y="973137"/>
            <a:ext cx="8494712" cy="560705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43"/>
          <p:cNvSpPr txBox="1"/>
          <p:nvPr/>
        </p:nvSpPr>
        <p:spPr>
          <a:xfrm>
            <a:off x="911225" y="311150"/>
            <a:ext cx="11455400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Где можно найти дополнительную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информацию о переписи?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b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797" name="Google Shape;797;p43"/>
          <p:cNvSpPr txBox="1"/>
          <p:nvPr/>
        </p:nvSpPr>
        <p:spPr>
          <a:xfrm>
            <a:off x="1827212" y="1844675"/>
            <a:ext cx="9702800" cy="4316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</a:pP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Свяжитесь с нами через портал </a:t>
            </a:r>
            <a:r>
              <a:rPr b="1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Philly311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</a:pP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Посетите</a:t>
            </a:r>
            <a:r>
              <a:rPr b="1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веб-сайт Philly Counts</a:t>
            </a: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0" i="0" lang="en-US" sz="3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https://www.phila.gov/census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</a:pP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Посетите</a:t>
            </a:r>
            <a:r>
              <a:rPr b="1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веб-сайт Бюро переписи населения США</a:t>
            </a: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0" i="0" lang="en-US" sz="3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https://2020census.gov</a:t>
            </a:r>
            <a:r>
              <a:rPr b="0" i="0" lang="en-US" sz="3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4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03" name="Google Shape;803;p44"/>
          <p:cNvSpPr txBox="1"/>
          <p:nvPr/>
        </p:nvSpPr>
        <p:spPr>
          <a:xfrm>
            <a:off x="1182687" y="2074862"/>
            <a:ext cx="9826625" cy="270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sng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Раздел VI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5500"/>
              <a:buFont typeface="Montserrat"/>
              <a:buNone/>
            </a:pPr>
            <a:r>
              <a:rPr b="1" i="0" lang="en-US" sz="5500" u="non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Ключи к успешному вовлечению населения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picture containing clipartDescription automatically generated" id="804" name="Google Shape;80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7" y="6248400"/>
            <a:ext cx="2297112" cy="53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5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10" name="Google Shape;810;p45"/>
          <p:cNvSpPr txBox="1"/>
          <p:nvPr/>
        </p:nvSpPr>
        <p:spPr>
          <a:xfrm>
            <a:off x="368300" y="274637"/>
            <a:ext cx="11455400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Как люди предпочитают получать информацию о переписи?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b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811" name="Google Shape;811;p45"/>
          <p:cNvSpPr txBox="1"/>
          <p:nvPr/>
        </p:nvSpPr>
        <p:spPr>
          <a:xfrm>
            <a:off x="1527200" y="2455862"/>
            <a:ext cx="2517900" cy="1063500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45"/>
          <p:cNvSpPr txBox="1"/>
          <p:nvPr/>
        </p:nvSpPr>
        <p:spPr>
          <a:xfrm>
            <a:off x="4688600" y="2455850"/>
            <a:ext cx="2682300" cy="1063500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45"/>
          <p:cNvSpPr txBox="1"/>
          <p:nvPr/>
        </p:nvSpPr>
        <p:spPr>
          <a:xfrm>
            <a:off x="7850000" y="2455862"/>
            <a:ext cx="2517900" cy="1063500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45"/>
          <p:cNvSpPr txBox="1"/>
          <p:nvPr/>
        </p:nvSpPr>
        <p:spPr>
          <a:xfrm>
            <a:off x="1159712" y="2694650"/>
            <a:ext cx="32529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Печатный формат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5" name="Google Shape;815;p45"/>
          <p:cNvSpPr txBox="1"/>
          <p:nvPr/>
        </p:nvSpPr>
        <p:spPr>
          <a:xfrm>
            <a:off x="4469550" y="2695550"/>
            <a:ext cx="32529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Цифровой формат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6" name="Google Shape;816;p45"/>
          <p:cNvSpPr txBox="1"/>
          <p:nvPr/>
        </p:nvSpPr>
        <p:spPr>
          <a:xfrm>
            <a:off x="7370762" y="2695562"/>
            <a:ext cx="32529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Open Sans"/>
              <a:buNone/>
            </a:pPr>
            <a:r>
              <a:rPr b="1" i="0" lang="en-US" sz="23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Телефон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3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7" name="Google Shape;817;p45"/>
          <p:cNvSpPr txBox="1"/>
          <p:nvPr/>
        </p:nvSpPr>
        <p:spPr>
          <a:xfrm>
            <a:off x="1222072" y="3819918"/>
            <a:ext cx="101871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700">
                <a:latin typeface="Open Sans"/>
                <a:ea typeface="Open Sans"/>
                <a:cs typeface="Open Sans"/>
                <a:sym typeface="Open Sans"/>
              </a:rPr>
              <a:t>Личное общение необходимо для просвещения и вовлечения сограждан. Мы призываем вас по телефону или в формате видео-чата рассказать своим друзьям о Переписи-2020 и о том, почему они должны принять в ней участие.</a:t>
            </a:r>
            <a:br>
              <a:rPr i="0" lang="en-US" sz="2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i="0" sz="2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6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23" name="Google Shape;823;p46"/>
          <p:cNvSpPr txBox="1"/>
          <p:nvPr/>
        </p:nvSpPr>
        <p:spPr>
          <a:xfrm>
            <a:off x="441325" y="290512"/>
            <a:ext cx="11456987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Какие варианты участия в переписи более предпочтительны?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i="0" lang="en-US" sz="18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br>
              <a:rPr b="0" i="0" lang="en-US" sz="18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/>
          </a:p>
        </p:txBody>
      </p:sp>
      <p:sp>
        <p:nvSpPr>
          <p:cNvPr id="824" name="Google Shape;824;p46"/>
          <p:cNvSpPr txBox="1"/>
          <p:nvPr/>
        </p:nvSpPr>
        <p:spPr>
          <a:xfrm>
            <a:off x="1681162" y="2393950"/>
            <a:ext cx="2517775" cy="1065212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46"/>
          <p:cNvSpPr txBox="1"/>
          <p:nvPr/>
        </p:nvSpPr>
        <p:spPr>
          <a:xfrm>
            <a:off x="4598987" y="2363787"/>
            <a:ext cx="2517775" cy="1065212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46"/>
          <p:cNvSpPr txBox="1"/>
          <p:nvPr/>
        </p:nvSpPr>
        <p:spPr>
          <a:xfrm>
            <a:off x="7512050" y="2497137"/>
            <a:ext cx="2517775" cy="1063625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6"/>
          <p:cNvSpPr txBox="1"/>
          <p:nvPr/>
        </p:nvSpPr>
        <p:spPr>
          <a:xfrm>
            <a:off x="1301750" y="2763837"/>
            <a:ext cx="32527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None/>
            </a:pPr>
            <a:r>
              <a:rPr b="1" i="0" lang="en-US" sz="23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Онлайн-анкета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300" u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8" name="Google Shape;828;p46"/>
          <p:cNvSpPr txBox="1"/>
          <p:nvPr/>
        </p:nvSpPr>
        <p:spPr>
          <a:xfrm>
            <a:off x="4167187" y="2854325"/>
            <a:ext cx="32512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1" i="0" lang="en-US" sz="18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Бумажная анкета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9" name="Google Shape;829;p46"/>
          <p:cNvSpPr txBox="1"/>
          <p:nvPr/>
        </p:nvSpPr>
        <p:spPr>
          <a:xfrm>
            <a:off x="7200900" y="2827337"/>
            <a:ext cx="32527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None/>
            </a:pPr>
            <a:r>
              <a:rPr b="1" i="0" lang="en-US" sz="23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Телефон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300" u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0" name="Google Shape;830;p46"/>
          <p:cNvSpPr txBox="1"/>
          <p:nvPr/>
        </p:nvSpPr>
        <p:spPr>
          <a:xfrm>
            <a:off x="2790825" y="2363787"/>
            <a:ext cx="476250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000"/>
              <a:buFont typeface="Montserrat"/>
              <a:buNone/>
            </a:pPr>
            <a:r>
              <a:rPr b="1" i="0" lang="en-US" sz="3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831" name="Google Shape;831;p46"/>
          <p:cNvSpPr txBox="1"/>
          <p:nvPr/>
        </p:nvSpPr>
        <p:spPr>
          <a:xfrm>
            <a:off x="5716587" y="2349500"/>
            <a:ext cx="476250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000"/>
              <a:buFont typeface="Montserrat"/>
              <a:buNone/>
            </a:pPr>
            <a:r>
              <a:rPr b="1" i="0" lang="en-US" sz="3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/>
          </a:p>
        </p:txBody>
      </p:sp>
      <p:sp>
        <p:nvSpPr>
          <p:cNvPr id="832" name="Google Shape;832;p46"/>
          <p:cNvSpPr txBox="1"/>
          <p:nvPr/>
        </p:nvSpPr>
        <p:spPr>
          <a:xfrm>
            <a:off x="8570912" y="2463800"/>
            <a:ext cx="474662" cy="5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3000"/>
              <a:buFont typeface="Montserrat"/>
              <a:buNone/>
            </a:pPr>
            <a:r>
              <a:rPr b="1" i="0" lang="en-US" sz="3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/>
          </a:p>
        </p:txBody>
      </p:sp>
      <p:sp>
        <p:nvSpPr>
          <p:cNvPr id="833" name="Google Shape;833;p46"/>
          <p:cNvSpPr txBox="1"/>
          <p:nvPr/>
        </p:nvSpPr>
        <p:spPr>
          <a:xfrm>
            <a:off x="1001712" y="3449637"/>
            <a:ext cx="10647362" cy="242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Пожилые люди предпочитают дождаться бумажной анкеты и отправить ее по почте США.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Печатная анкета считается надежным способом отправки ответов.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Молодежь предпочитает отвечать на вопросы переписи через Интернет.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Заполнять онлайн-анкету переписи удобно. 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br>
              <a:rPr b="0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0" i="0" lang="en-US" sz="3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7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39" name="Google Shape;839;p47"/>
          <p:cNvSpPr txBox="1"/>
          <p:nvPr/>
        </p:nvSpPr>
        <p:spPr>
          <a:xfrm>
            <a:off x="1106487" y="211137"/>
            <a:ext cx="11456987" cy="1616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Беседы о переписи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b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descr="A group of people sitting at a tableDescription automatically generated" id="840" name="Google Shape;84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5887" y="1039812"/>
            <a:ext cx="3687762" cy="5418137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7"/>
          <p:cNvSpPr txBox="1"/>
          <p:nvPr/>
        </p:nvSpPr>
        <p:spPr>
          <a:xfrm>
            <a:off x="1420812" y="1219200"/>
            <a:ext cx="6194425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"/>
              <a:buNone/>
            </a:pPr>
            <a:r>
              <a:rPr b="1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Необходимо учесть каждого человека в Филадельфии: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2" name="Google Shape;842;p47"/>
          <p:cNvSpPr txBox="1"/>
          <p:nvPr/>
        </p:nvSpPr>
        <p:spPr>
          <a:xfrm>
            <a:off x="1541462" y="2228850"/>
            <a:ext cx="5724525" cy="3875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Чтобы получить финансирование для нужд населения.</a:t>
            </a:r>
            <a:endParaRPr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Чтобы о нас знали люди, ответственные за принятие решений. Это показатель равенства. </a:t>
            </a:r>
            <a:endParaRPr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Чтобы наши голоса услышали.</a:t>
            </a:r>
            <a:endParaRPr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Потому что участие в переписи — наша гражданская ответственность.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48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48" name="Google Shape;848;p48"/>
          <p:cNvSpPr txBox="1"/>
          <p:nvPr/>
        </p:nvSpPr>
        <p:spPr>
          <a:xfrm>
            <a:off x="1243012" y="300037"/>
            <a:ext cx="1145540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Беседы о переписи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</a:pPr>
            <a:r>
              <a:rPr b="1" i="0" lang="en-US" sz="2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Необходимо учесть каждого человека в Филадельфии, потому что:</a:t>
            </a:r>
            <a:b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</p:txBody>
      </p:sp>
      <p:pic>
        <p:nvPicPr>
          <p:cNvPr descr="A group of people sitting at a tableDescription automatically generated" id="849" name="Google Shape;84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2" y="1916112"/>
            <a:ext cx="4465637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48"/>
          <p:cNvSpPr txBox="1"/>
          <p:nvPr/>
        </p:nvSpPr>
        <p:spPr>
          <a:xfrm>
            <a:off x="6429375" y="1916112"/>
            <a:ext cx="5146675" cy="4576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Каждый человек, не учтенный в переписи, теряет </a:t>
            </a: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21 000 долларов в течение десяти лет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Нуждающиеся группы населения должны получать ресурсы, которых они заслуживают.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Участие в переписи позволяет нам формировать политическое представительство.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Мы должны сохранить представительство, которое у нас есть сейчас.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49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56" name="Google Shape;856;p49"/>
          <p:cNvSpPr txBox="1"/>
          <p:nvPr/>
        </p:nvSpPr>
        <p:spPr>
          <a:xfrm>
            <a:off x="1173162" y="220662"/>
            <a:ext cx="11456987" cy="2554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Беседы о переписи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Open Sans"/>
              <a:buNone/>
            </a:pPr>
            <a:r>
              <a:rPr b="1" i="0" lang="en-US" sz="25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Необходимо учесть каждого человека в Филадельфии, потому что:</a:t>
            </a:r>
            <a:b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b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descr="A group of people playing frisbee in a parkDescription automatically generated" id="857" name="Google Shape;85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5137" y="1836737"/>
            <a:ext cx="415925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49"/>
          <p:cNvSpPr txBox="1"/>
          <p:nvPr/>
        </p:nvSpPr>
        <p:spPr>
          <a:xfrm>
            <a:off x="692150" y="5021262"/>
            <a:ext cx="11272837" cy="1446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Ответы на вопросы переписи помогут обеспечить благополучное будущее для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наших детей и общества.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КАЖДЫЙ из нас может внести свой вклад в светлое будущее Филадельфии!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427" name="Google Shape;427;p4"/>
          <p:cNvSpPr txBox="1"/>
          <p:nvPr/>
        </p:nvSpPr>
        <p:spPr>
          <a:xfrm>
            <a:off x="3013075" y="1444625"/>
            <a:ext cx="7853362" cy="917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"/>
          <p:cNvSpPr txBox="1"/>
          <p:nvPr/>
        </p:nvSpPr>
        <p:spPr>
          <a:xfrm>
            <a:off x="-149225" y="784225"/>
            <a:ext cx="5862637" cy="3000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sng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@USCensusBureau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@PhiladelphiaGov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#PhillyCounts</a:t>
            </a:r>
            <a:r>
              <a:rPr b="1" i="0" lang="en-US" sz="5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5000" u="sng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n-US" sz="5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#Census2020</a:t>
            </a:r>
            <a:endParaRPr sz="5000" u="sng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9" name="Google Shape;4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0001">
            <a:off x="1730375" y="3726487"/>
            <a:ext cx="2270125" cy="226853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"/>
          <p:cNvSpPr txBox="1"/>
          <p:nvPr/>
        </p:nvSpPr>
        <p:spPr>
          <a:xfrm>
            <a:off x="5713412" y="593725"/>
            <a:ext cx="6094412" cy="4627562"/>
          </a:xfrm>
          <a:prstGeom prst="rect">
            <a:avLst/>
          </a:prstGeom>
          <a:solidFill>
            <a:srgbClr val="0F4D9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"/>
          <p:cNvPicPr preferRelativeResize="0"/>
          <p:nvPr/>
        </p:nvPicPr>
        <p:blipFill rotWithShape="1">
          <a:blip r:embed="rId4">
            <a:alphaModFix/>
          </a:blip>
          <a:srcRect b="0" l="0" r="0" t="10378"/>
          <a:stretch/>
        </p:blipFill>
        <p:spPr>
          <a:xfrm>
            <a:off x="6516975" y="702925"/>
            <a:ext cx="4487275" cy="44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1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64" name="Google Shape;864;p51"/>
          <p:cNvSpPr txBox="1"/>
          <p:nvPr/>
        </p:nvSpPr>
        <p:spPr>
          <a:xfrm>
            <a:off x="1182687" y="1066800"/>
            <a:ext cx="982662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Следующий шаг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Montserrat"/>
              <a:buNone/>
            </a:pPr>
            <a:r>
              <a:rPr b="1" i="0" lang="en-US" sz="2400" u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Какие действия вы предпримете</a:t>
            </a:r>
            <a:r>
              <a:rPr b="1" i="1" lang="en-US" sz="2400" u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на этой неделе</a:t>
            </a:r>
            <a:r>
              <a:rPr b="1" i="0" lang="en-US" sz="2400" u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для повышения интереса к переписи в Филадельфии?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5" name="Google Shape;865;p51"/>
          <p:cNvSpPr txBox="1"/>
          <p:nvPr/>
        </p:nvSpPr>
        <p:spPr>
          <a:xfrm>
            <a:off x="2611437" y="3016250"/>
            <a:ext cx="3171825" cy="1428750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51"/>
          <p:cNvSpPr txBox="1"/>
          <p:nvPr/>
        </p:nvSpPr>
        <p:spPr>
          <a:xfrm>
            <a:off x="5889625" y="3016250"/>
            <a:ext cx="3170237" cy="1428750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51"/>
          <p:cNvSpPr txBox="1"/>
          <p:nvPr/>
        </p:nvSpPr>
        <p:spPr>
          <a:xfrm>
            <a:off x="2611437" y="4538662"/>
            <a:ext cx="3171825" cy="1428750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51"/>
          <p:cNvSpPr txBox="1"/>
          <p:nvPr/>
        </p:nvSpPr>
        <p:spPr>
          <a:xfrm>
            <a:off x="5905500" y="4538662"/>
            <a:ext cx="3171825" cy="1428750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51"/>
          <p:cNvSpPr txBox="1"/>
          <p:nvPr/>
        </p:nvSpPr>
        <p:spPr>
          <a:xfrm>
            <a:off x="2849562" y="3163887"/>
            <a:ext cx="2840037" cy="1093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1" i="0" lang="en-US" sz="17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Подпишитесь</a:t>
            </a:r>
            <a:r>
              <a:rPr b="0" i="0" lang="en-US" sz="17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на наши каналы @uscensuberau и #PhillyCounts в социальных сетях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0" name="Google Shape;870;p51"/>
          <p:cNvSpPr txBox="1"/>
          <p:nvPr/>
        </p:nvSpPr>
        <p:spPr>
          <a:xfrm>
            <a:off x="6054725" y="3016250"/>
            <a:ext cx="28401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1" i="0" lang="en-US" sz="17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Пригласите</a:t>
            </a:r>
            <a:endParaRPr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7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трех и более друзей и предложите им стать консультантами по переписи</a:t>
            </a:r>
            <a:endParaRPr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1" i="0" lang="en-US" sz="17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/>
          </a:p>
        </p:txBody>
      </p:sp>
      <p:sp>
        <p:nvSpPr>
          <p:cNvPr id="871" name="Google Shape;871;p51"/>
          <p:cNvSpPr txBox="1"/>
          <p:nvPr/>
        </p:nvSpPr>
        <p:spPr>
          <a:xfrm>
            <a:off x="2558438" y="4606439"/>
            <a:ext cx="3277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700">
                <a:latin typeface="Montserrat"/>
                <a:ea typeface="Montserrat"/>
                <a:cs typeface="Montserrat"/>
                <a:sym typeface="Montserrat"/>
              </a:rPr>
              <a:t>Расскажите друзьям</a:t>
            </a:r>
            <a:endParaRPr b="1"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>
                <a:latin typeface="Montserrat"/>
                <a:ea typeface="Montserrat"/>
                <a:cs typeface="Montserrat"/>
                <a:sym typeface="Montserrat"/>
              </a:rPr>
              <a:t>Расскажите троим друзьям о том, почему они должны принять участие в Переписи-2020.</a:t>
            </a:r>
            <a:endParaRPr sz="17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2" name="Google Shape;872;p51"/>
          <p:cNvSpPr txBox="1"/>
          <p:nvPr/>
        </p:nvSpPr>
        <p:spPr>
          <a:xfrm>
            <a:off x="5848579" y="4538653"/>
            <a:ext cx="32523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700">
                <a:latin typeface="Open Sans"/>
                <a:ea typeface="Open Sans"/>
                <a:cs typeface="Open Sans"/>
                <a:sym typeface="Open Sans"/>
              </a:rPr>
              <a:t>Отпразднуйте</a:t>
            </a:r>
            <a:r>
              <a:rPr b="1" lang="en-US" sz="1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>
                <a:latin typeface="Open Sans"/>
                <a:ea typeface="Open Sans"/>
                <a:cs typeface="Open Sans"/>
                <a:sym typeface="Open Sans"/>
              </a:rPr>
              <a:t>1 апреля мы отметим День переписи Мы предлагаем вам интересные праздничные идеи</a:t>
            </a:r>
            <a:endParaRPr sz="1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2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878" name="Google Shape;878;p52"/>
          <p:cNvSpPr txBox="1"/>
          <p:nvPr/>
        </p:nvSpPr>
        <p:spPr>
          <a:xfrm>
            <a:off x="763587" y="5424487"/>
            <a:ext cx="10685462" cy="976312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outdoor, road, sky, personDescription automatically generated" id="879" name="Google Shape;879;p52"/>
          <p:cNvPicPr preferRelativeResize="0"/>
          <p:nvPr/>
        </p:nvPicPr>
        <p:blipFill rotWithShape="1">
          <a:blip r:embed="rId3">
            <a:alphaModFix/>
          </a:blip>
          <a:srcRect b="7501" l="0" r="0" t="17497"/>
          <a:stretch/>
        </p:blipFill>
        <p:spPr>
          <a:xfrm>
            <a:off x="-1746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52"/>
          <p:cNvSpPr txBox="1"/>
          <p:nvPr/>
        </p:nvSpPr>
        <p:spPr>
          <a:xfrm>
            <a:off x="1043850" y="5424475"/>
            <a:ext cx="106839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Поздравляем, вы стали консультантом по переписи!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pic>
        <p:nvPicPr>
          <p:cNvPr descr="A group of people sitting at a deskDescription automatically generated" id="437" name="Google Shape;437;p5"/>
          <p:cNvPicPr preferRelativeResize="0"/>
          <p:nvPr/>
        </p:nvPicPr>
        <p:blipFill rotWithShape="1">
          <a:blip r:embed="rId3">
            <a:alphaModFix/>
          </a:blip>
          <a:srcRect b="6869" l="32324" r="33232" t="12724"/>
          <a:stretch/>
        </p:blipFill>
        <p:spPr>
          <a:xfrm>
            <a:off x="1385887" y="214312"/>
            <a:ext cx="4130675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"/>
          <p:cNvSpPr txBox="1"/>
          <p:nvPr/>
        </p:nvSpPr>
        <p:spPr>
          <a:xfrm>
            <a:off x="5741987" y="214312"/>
            <a:ext cx="6716712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2800"/>
              <a:buFont typeface="Montserrat"/>
              <a:buNone/>
            </a:pPr>
            <a:r>
              <a:rPr b="1" i="0" lang="en-US" sz="28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Добро пожаловать на 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2800"/>
              <a:buFont typeface="Montserrat"/>
              <a:buNone/>
            </a:pPr>
            <a:r>
              <a:rPr b="1" i="0" lang="en-US" sz="28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учебный курс для консультантов 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2800"/>
              <a:buFont typeface="Montserrat"/>
              <a:buNone/>
            </a:pPr>
            <a:r>
              <a:rPr b="1" i="0" lang="en-US" sz="28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по переписи! 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500" u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5"/>
          <p:cNvSpPr txBox="1"/>
          <p:nvPr/>
        </p:nvSpPr>
        <p:spPr>
          <a:xfrm>
            <a:off x="5861050" y="3524250"/>
            <a:ext cx="6584950" cy="341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Раздел I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— Основные факты о переписи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Раздел II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— Защита данных,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конфиденциальность и неприкосновенность частной жизни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Раздел III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— Как проводится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подсчет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Раздел IV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— Цифровая грамотность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Раздел V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— Активное участие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Раздел VI</a:t>
            </a:r>
            <a:r>
              <a:rPr b="0" i="0" lang="en-US" sz="20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— Ключи к успеху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5"/>
          <p:cNvSpPr txBox="1"/>
          <p:nvPr/>
        </p:nvSpPr>
        <p:spPr>
          <a:xfrm>
            <a:off x="5232400" y="2154237"/>
            <a:ext cx="6710362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r>
              <a:rPr b="0" i="0" lang="en-US" sz="2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Этот курс включает в себя следующие темы: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446" name="Google Shape;446;p6"/>
          <p:cNvSpPr txBox="1"/>
          <p:nvPr/>
        </p:nvSpPr>
        <p:spPr>
          <a:xfrm>
            <a:off x="1452562" y="1412875"/>
            <a:ext cx="9480550" cy="278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Раздел 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6000"/>
              <a:buFont typeface="Montserrat"/>
              <a:buNone/>
            </a:pPr>
            <a:r>
              <a:rPr b="1" i="0" lang="en-US" sz="6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факты о переписи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5500"/>
              <a:buFont typeface="Montserrat"/>
              <a:buNone/>
            </a:pPr>
            <a:r>
              <a:rPr b="1" i="0" lang="en-US" sz="5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Что нужно знать </a:t>
            </a:r>
            <a:endParaRPr/>
          </a:p>
        </p:txBody>
      </p:sp>
      <p:pic>
        <p:nvPicPr>
          <p:cNvPr descr="A picture containing clipartDescription automatically generated" id="447" name="Google Shape;4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7" y="6248400"/>
            <a:ext cx="2297112" cy="53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pic>
        <p:nvPicPr>
          <p:cNvPr descr="A close up of a logoDescription automatically generated" id="453" name="Google Shape;4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0237" y="3922712"/>
            <a:ext cx="5211762" cy="293528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7"/>
          <p:cNvSpPr txBox="1"/>
          <p:nvPr/>
        </p:nvSpPr>
        <p:spPr>
          <a:xfrm>
            <a:off x="1276350" y="228600"/>
            <a:ext cx="9415462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500"/>
              <a:buFont typeface="Montserrat"/>
              <a:buNone/>
            </a:pPr>
            <a:r>
              <a:rPr b="1" i="0" lang="en-US" sz="45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Что такое перепись?</a:t>
            </a:r>
            <a:endParaRPr/>
          </a:p>
        </p:txBody>
      </p:sp>
      <p:sp>
        <p:nvSpPr>
          <p:cNvPr id="455" name="Google Shape;455;p7"/>
          <p:cNvSpPr txBox="1"/>
          <p:nvPr/>
        </p:nvSpPr>
        <p:spPr>
          <a:xfrm>
            <a:off x="1093787" y="1143000"/>
            <a:ext cx="10325100" cy="2532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Каждые десять лет Бюро переписи населения США проводит национальное исследование для подсчета населения. 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период с 1970 по 2000 гг. Бюро переписи населения США использовало две анкеты: короткую и длинную. 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Забудьте о прошлом!  Во время переписи населения 2020 года будет использоваться только краткая анкета, состоящая из девяти вопросов</a:t>
            </a: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456" name="Google Shape;456;p7"/>
          <p:cNvSpPr txBox="1"/>
          <p:nvPr/>
        </p:nvSpPr>
        <p:spPr>
          <a:xfrm>
            <a:off x="1093787" y="3727450"/>
            <a:ext cx="5892800" cy="2532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Ответственность за проведение переписи каждые десять лет несет Бюро переписи населения США.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Philly Counts не несет ответственности ни за проведение переписи, ни за наем специалистов.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Проведение переписи предписывается законом.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"/>
          <p:cNvSpPr txBox="1"/>
          <p:nvPr/>
        </p:nvSpPr>
        <p:spPr>
          <a:xfrm>
            <a:off x="11409362" y="6332537"/>
            <a:ext cx="731837" cy="525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462" name="Google Shape;462;p8"/>
          <p:cNvSpPr txBox="1"/>
          <p:nvPr/>
        </p:nvSpPr>
        <p:spPr>
          <a:xfrm>
            <a:off x="1276350" y="228600"/>
            <a:ext cx="9415462" cy="78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6D2"/>
              </a:buClr>
              <a:buSzPts val="4000"/>
              <a:buFont typeface="Montserrat"/>
              <a:buNone/>
            </a:pPr>
            <a:r>
              <a:rPr b="1" i="0" lang="en-US" sz="4000" u="non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В чем важность переписи населения? </a:t>
            </a:r>
            <a:endParaRPr/>
          </a:p>
        </p:txBody>
      </p:sp>
      <p:sp>
        <p:nvSpPr>
          <p:cNvPr id="463" name="Google Shape;463;p8"/>
          <p:cNvSpPr txBox="1"/>
          <p:nvPr/>
        </p:nvSpPr>
        <p:spPr>
          <a:xfrm>
            <a:off x="1268412" y="1593850"/>
            <a:ext cx="10475912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0" i="0" lang="en-US" sz="24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Перепись — это не просто поголовный подсчет людей. Ее результаты будут влиять на жизнь в Филадельфии в течение последующих</a:t>
            </a:r>
            <a:r>
              <a:rPr b="1" i="0" lang="en-US" sz="2400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десяти лет.</a:t>
            </a:r>
            <a:endParaRPr/>
          </a:p>
        </p:txBody>
      </p:sp>
      <p:pic>
        <p:nvPicPr>
          <p:cNvPr descr="US Congress" id="464" name="Google Shape;46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6350" y="2782887"/>
            <a:ext cx="3289300" cy="2193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newspaperDescription automatically generated" id="465" name="Google Shape;465;p8"/>
          <p:cNvPicPr preferRelativeResize="0"/>
          <p:nvPr/>
        </p:nvPicPr>
        <p:blipFill rotWithShape="1">
          <a:blip r:embed="rId4">
            <a:alphaModFix/>
          </a:blip>
          <a:srcRect b="6202" l="0" r="0" t="0"/>
          <a:stretch/>
        </p:blipFill>
        <p:spPr>
          <a:xfrm>
            <a:off x="4787900" y="2779712"/>
            <a:ext cx="3290887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Description automatically generated" id="466" name="Google Shape;466;p8"/>
          <p:cNvPicPr preferRelativeResize="0"/>
          <p:nvPr/>
        </p:nvPicPr>
        <p:blipFill rotWithShape="1">
          <a:blip r:embed="rId5">
            <a:alphaModFix/>
          </a:blip>
          <a:srcRect b="0" l="7038" r="8986" t="0"/>
          <a:stretch/>
        </p:blipFill>
        <p:spPr>
          <a:xfrm>
            <a:off x="8301037" y="2779712"/>
            <a:ext cx="3290887" cy="219551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8"/>
          <p:cNvSpPr txBox="1"/>
          <p:nvPr/>
        </p:nvSpPr>
        <p:spPr>
          <a:xfrm>
            <a:off x="1047750" y="5172075"/>
            <a:ext cx="3289300" cy="87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Данные переписи используются для определения представительства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Конгрессе.</a:t>
            </a:r>
            <a:endParaRPr/>
          </a:p>
        </p:txBody>
      </p:sp>
      <p:sp>
        <p:nvSpPr>
          <p:cNvPr id="468" name="Google Shape;468;p8"/>
          <p:cNvSpPr txBox="1"/>
          <p:nvPr/>
        </p:nvSpPr>
        <p:spPr>
          <a:xfrm>
            <a:off x="4673600" y="5172075"/>
            <a:ext cx="3290887" cy="1138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en-US" sz="14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Филадельфия ежегодно получает федеральное финансирование на сумму более 3 млрд долларов, предназначенное для развития здравоохранения, жилищной сферы, образования и инфраструктуры. </a:t>
            </a:r>
            <a:endParaRPr/>
          </a:p>
        </p:txBody>
      </p:sp>
      <p:sp>
        <p:nvSpPr>
          <p:cNvPr id="469" name="Google Shape;469;p8"/>
          <p:cNvSpPr txBox="1"/>
          <p:nvPr/>
        </p:nvSpPr>
        <p:spPr>
          <a:xfrm>
            <a:off x="8299450" y="5172075"/>
            <a:ext cx="3290887" cy="87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Данные переписи также используются для исследования, анализа и прогнозирования тенденций.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5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2019-08-28T11:42:45Z</dcterms:created>
  <dc:creator>Irene Contreras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