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Lst>
  <p:sldSz cy="5143500" cx="9144000"/>
  <p:notesSz cx="6858000" cy="9144000"/>
  <p:embeddedFontLst>
    <p:embeddedFont>
      <p:font typeface="Roboto"/>
      <p:regular r:id="rId74"/>
      <p:bold r:id="rId75"/>
      <p:italic r:id="rId76"/>
      <p:boldItalic r:id="rId77"/>
    </p:embeddedFont>
    <p:embeddedFont>
      <p:font typeface="Montserrat"/>
      <p:regular r:id="rId78"/>
      <p:bold r:id="rId79"/>
      <p:italic r:id="rId80"/>
      <p:boldItalic r:id="rId81"/>
    </p:embeddedFont>
    <p:embeddedFont>
      <p:font typeface="Open Sans"/>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86" roundtripDataSignature="AMtx7mhT2wYivBkIuFWbSUlxqqeBXMus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OpenSans-italic.fntdata"/><Relationship Id="rId83" Type="http://schemas.openxmlformats.org/officeDocument/2006/relationships/font" Target="fonts/OpenSans-bold.fntdata"/><Relationship Id="rId42" Type="http://schemas.openxmlformats.org/officeDocument/2006/relationships/slide" Target="slides/slide37.xml"/><Relationship Id="rId86" Type="http://customschemas.google.com/relationships/presentationmetadata" Target="metadata"/><Relationship Id="rId41" Type="http://schemas.openxmlformats.org/officeDocument/2006/relationships/slide" Target="slides/slide36.xml"/><Relationship Id="rId85" Type="http://schemas.openxmlformats.org/officeDocument/2006/relationships/font" Target="fonts/OpenSans-boldItalic.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Montserrat-italic.fntdata"/><Relationship Id="rId82" Type="http://schemas.openxmlformats.org/officeDocument/2006/relationships/font" Target="fonts/OpenSans-regular.fntdata"/><Relationship Id="rId81"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Roboto-bold.fntdata"/><Relationship Id="rId30" Type="http://schemas.openxmlformats.org/officeDocument/2006/relationships/slide" Target="slides/slide25.xml"/><Relationship Id="rId74" Type="http://schemas.openxmlformats.org/officeDocument/2006/relationships/font" Target="fonts/Roboto-regular.fntdata"/><Relationship Id="rId33" Type="http://schemas.openxmlformats.org/officeDocument/2006/relationships/slide" Target="slides/slide28.xml"/><Relationship Id="rId77" Type="http://schemas.openxmlformats.org/officeDocument/2006/relationships/font" Target="fonts/Roboto-boldItalic.fntdata"/><Relationship Id="rId32" Type="http://schemas.openxmlformats.org/officeDocument/2006/relationships/slide" Target="slides/slide27.xml"/><Relationship Id="rId76" Type="http://schemas.openxmlformats.org/officeDocument/2006/relationships/font" Target="fonts/Roboto-italic.fntdata"/><Relationship Id="rId35" Type="http://schemas.openxmlformats.org/officeDocument/2006/relationships/slide" Target="slides/slide30.xml"/><Relationship Id="rId79" Type="http://schemas.openxmlformats.org/officeDocument/2006/relationships/font" Target="fonts/Montserrat-bold.fntdata"/><Relationship Id="rId34" Type="http://schemas.openxmlformats.org/officeDocument/2006/relationships/slide" Target="slides/slide29.xml"/><Relationship Id="rId78" Type="http://schemas.openxmlformats.org/officeDocument/2006/relationships/font" Target="fonts/Montserrat-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ko-KR" sz="1300">
                <a:solidFill>
                  <a:schemeClr val="dk1"/>
                </a:solidFill>
                <a:latin typeface="Montserrat"/>
                <a:ea typeface="Montserrat"/>
                <a:cs typeface="Montserrat"/>
                <a:sym typeface="Montserrat"/>
              </a:rPr>
              <a:t>바이러스는 빠르게 확산될 수 있습니다.</a:t>
            </a:r>
            <a:endParaRPr sz="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ko-KR" sz="1100" u="none" cap="none" strike="noStrike">
                <a:solidFill>
                  <a:srgbClr val="000000"/>
                </a:solidFill>
                <a:latin typeface="Arial"/>
                <a:ea typeface="Arial"/>
                <a:cs typeface="Arial"/>
                <a:sym typeface="Arial"/>
              </a:rPr>
              <a:t>COVID-19로부터본인및</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ko-KR" sz="1100" u="none" cap="none" strike="noStrike">
                <a:solidFill>
                  <a:srgbClr val="000000"/>
                </a:solidFill>
                <a:latin typeface="Arial"/>
                <a:ea typeface="Arial"/>
                <a:cs typeface="Arial"/>
                <a:sym typeface="Arial"/>
              </a:rPr>
              <a:t>타인의안전을지키는팁:</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ko-KR" sz="1100" u="none" cap="none" strike="noStrike">
                <a:solidFill>
                  <a:srgbClr val="000000"/>
                </a:solidFill>
                <a:latin typeface="Arial"/>
                <a:ea typeface="Arial"/>
                <a:cs typeface="Arial"/>
                <a:sym typeface="Arial"/>
              </a:rPr>
              <a:t>모든사람이 COVID-19에감염되었다고가정하고그에따라적절히대처하십시오. 미소를짓거나손을흔들어인사하고적절한거리를유지하시기바랍니다.</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ko-KR" sz="1100" u="none" cap="none" strike="noStrike">
                <a:solidFill>
                  <a:srgbClr val="000000"/>
                </a:solidFill>
                <a:latin typeface="Arial"/>
                <a:ea typeface="Arial"/>
                <a:cs typeface="Arial"/>
                <a:sym typeface="Arial"/>
              </a:rPr>
              <a:t>가능한한집에머무르기(증상이있는경우특히주의)</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ko-KR" sz="1100" u="none" cap="none" strike="noStrike">
                <a:solidFill>
                  <a:srgbClr val="000000"/>
                </a:solidFill>
                <a:latin typeface="Arial"/>
                <a:ea typeface="Arial"/>
                <a:cs typeface="Arial"/>
                <a:sym typeface="Arial"/>
              </a:rPr>
              <a:t>타인과 1.8m(6피트) 거리유지</a:t>
            </a:r>
            <a:endParaRPr/>
          </a:p>
          <a:p>
            <a:pPr indent="-298450" lvl="0" marL="457200" rtl="0" algn="l">
              <a:lnSpc>
                <a:spcPct val="100000"/>
              </a:lnSpc>
              <a:spcBef>
                <a:spcPts val="0"/>
              </a:spcBef>
              <a:spcAft>
                <a:spcPts val="0"/>
              </a:spcAft>
              <a:buSzPts val="1100"/>
              <a:buChar char="●"/>
            </a:pPr>
            <a:r>
              <a:rPr b="0" i="0" lang="ko-KR" sz="1100" u="none" cap="none" strike="noStrike">
                <a:solidFill>
                  <a:srgbClr val="000000"/>
                </a:solidFill>
                <a:latin typeface="Arial"/>
                <a:ea typeface="Arial"/>
                <a:cs typeface="Arial"/>
                <a:sym typeface="Arial"/>
              </a:rPr>
              <a:t>비누와물로자주손씻기</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ko-KR" sz="1100" u="none" cap="none" strike="noStrike">
                <a:solidFill>
                  <a:srgbClr val="000000"/>
                </a:solidFill>
                <a:latin typeface="Arial"/>
                <a:ea typeface="Arial"/>
                <a:cs typeface="Arial"/>
                <a:sym typeface="Arial"/>
              </a:rPr>
              <a:t>눈, 코및입만지지않기</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ko-KR" sz="1100" u="none" cap="none" strike="noStrike">
                <a:solidFill>
                  <a:srgbClr val="000000"/>
                </a:solidFill>
                <a:latin typeface="Arial"/>
                <a:ea typeface="Arial"/>
                <a:cs typeface="Arial"/>
                <a:sym typeface="Arial"/>
              </a:rPr>
              <a:t>자주만지는물건은</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ko-KR" sz="1100" u="none" cap="none" strike="noStrike">
                <a:solidFill>
                  <a:srgbClr val="000000"/>
                </a:solidFill>
                <a:latin typeface="Arial"/>
                <a:ea typeface="Arial"/>
                <a:cs typeface="Arial"/>
                <a:sym typeface="Arial"/>
              </a:rPr>
              <a:t>깨끗하게닦고소독하기</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ko-KR"/>
              <a:t>교육에  오신것을 환영합니다</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ko-KR"/>
              <a:t>Suggested language for script: </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lang="ko-KR"/>
              <a:t>If you have a bandana or spare fabric and a few hair ties or rubber bands at home, try this easy DIY face mask.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ko-KR"/>
              <a:t>Simply place a piece of paper towel or coffee filter in the middle of the fabric, and then fold each side of the of the bandana horizontally over the filter.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ko-KR"/>
              <a:t>Loop fabric through two hair ties or rubber bands. Place hair ties or rubber bands 6 inches apart on the fabric.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ko-KR"/>
              <a:t>Fold the sides of the fabric to the middle vertically and tuck to hold in place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ko-KR"/>
              <a:t>Place hair ties or rubber bands behind your ears so the fabric mask covers your face</a:t>
            </a:r>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lang="ko-KR"/>
              <a:t>Source: https://www.countryliving.com/diy-crafts/a32110323/how-to-make-no-sew-bandana-face-mask/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ko-KR" sz="1700">
                <a:solidFill>
                  <a:schemeClr val="dk1"/>
                </a:solidFill>
                <a:highlight>
                  <a:schemeClr val="lt1"/>
                </a:highlight>
                <a:latin typeface="Montserrat"/>
                <a:ea typeface="Montserrat"/>
                <a:cs typeface="Montserrat"/>
                <a:sym typeface="Montserrat"/>
              </a:rPr>
              <a:t>모두 마스크 착용하세요</a:t>
            </a:r>
            <a:endParaRPr sz="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ko-KR" sz="1800">
                <a:solidFill>
                  <a:schemeClr val="dk1"/>
                </a:solidFill>
                <a:latin typeface="Montserrat"/>
                <a:ea typeface="Montserrat"/>
                <a:cs typeface="Montserrat"/>
                <a:sym typeface="Montserrat"/>
              </a:rPr>
              <a:t>필수품 노동자 권리</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ko-KR" sz="1200">
                <a:solidFill>
                  <a:schemeClr val="dk1"/>
                </a:solidFill>
                <a:latin typeface="Montserrat"/>
                <a:ea typeface="Montserrat"/>
                <a:cs typeface="Montserrat"/>
                <a:sym typeface="Montserrat"/>
              </a:rPr>
              <a:t>고용주가 직원들에게 반드시 제공해야 하는 사항:</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ko-KR" sz="1200">
                <a:solidFill>
                  <a:schemeClr val="dk1"/>
                </a:solidFill>
                <a:latin typeface="Montserrat"/>
                <a:ea typeface="Montserrat"/>
                <a:cs typeface="Montserrat"/>
                <a:sym typeface="Montserrat"/>
              </a:rPr>
              <a:t>1 사회적 거리 두기 지침 준수하기 : 직원들과 고객들과 6피트 거리를 준수해야 한다</a:t>
            </a:r>
            <a:br>
              <a:rPr lang="ko-KR" sz="1200">
                <a:solidFill>
                  <a:schemeClr val="dk1"/>
                </a:solidFill>
                <a:latin typeface="Montserrat"/>
                <a:ea typeface="Montserrat"/>
                <a:cs typeface="Montserrat"/>
                <a:sym typeface="Montserrat"/>
              </a:rPr>
            </a:br>
            <a:r>
              <a:rPr lang="ko-KR" sz="1200">
                <a:solidFill>
                  <a:schemeClr val="dk1"/>
                </a:solidFill>
                <a:latin typeface="Montserrat"/>
                <a:ea typeface="Montserrat"/>
                <a:cs typeface="Montserrat"/>
                <a:sym typeface="Montserrat"/>
              </a:rPr>
              <a:t>2. 위생수칙과 방어: CDC 지침에 따라 위생수칙과 방어를 하기, 한시간마다 손씻기</a:t>
            </a:r>
            <a:br>
              <a:rPr lang="ko-KR" sz="1200">
                <a:solidFill>
                  <a:schemeClr val="dk1"/>
                </a:solidFill>
                <a:latin typeface="Montserrat"/>
                <a:ea typeface="Montserrat"/>
                <a:cs typeface="Montserrat"/>
                <a:sym typeface="Montserrat"/>
              </a:rPr>
            </a:br>
            <a:r>
              <a:rPr lang="ko-KR" sz="1200">
                <a:solidFill>
                  <a:schemeClr val="dk1"/>
                </a:solidFill>
                <a:latin typeface="Montserrat"/>
                <a:ea typeface="Montserrat"/>
                <a:cs typeface="Montserrat"/>
                <a:sym typeface="Montserrat"/>
              </a:rPr>
              <a:t>3. 인원 제한:  </a:t>
            </a:r>
            <a:r>
              <a:rPr lang="ko-KR" sz="1200">
                <a:solidFill>
                  <a:schemeClr val="dk1"/>
                </a:solidFill>
                <a:latin typeface="Montserrat"/>
                <a:ea typeface="Montserrat"/>
                <a:cs typeface="Montserrat"/>
                <a:sym typeface="Montserrat"/>
              </a:rPr>
              <a:t>인원을 평상시 보다 최대 50%로 제한하기</a:t>
            </a:r>
            <a:br>
              <a:rPr lang="ko-KR" sz="1200">
                <a:solidFill>
                  <a:schemeClr val="dk1"/>
                </a:solidFill>
                <a:latin typeface="Montserrat"/>
                <a:ea typeface="Montserrat"/>
                <a:cs typeface="Montserrat"/>
                <a:sym typeface="Montserrat"/>
              </a:rPr>
            </a:br>
            <a:r>
              <a:rPr lang="ko-KR" sz="1200">
                <a:solidFill>
                  <a:schemeClr val="dk1"/>
                </a:solidFill>
                <a:latin typeface="Montserrat"/>
                <a:ea typeface="Montserrat"/>
                <a:cs typeface="Montserrat"/>
                <a:sym typeface="Montserrat"/>
              </a:rPr>
              <a:t>4. 마스크 제공하기: 직원에게 마스크 제공하기, 일할때 반드시 마스크 착용하기</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ko-KR" sz="1200">
                <a:solidFill>
                  <a:schemeClr val="dk1"/>
                </a:solidFill>
                <a:latin typeface="Montserrat"/>
                <a:ea typeface="Montserrat"/>
                <a:cs typeface="Montserrat"/>
                <a:sym typeface="Montserrat"/>
              </a:rPr>
              <a:t>5, 직원들 보호하기: 캐쉬어와 고객간에 거리를 두고 쉴드shield  와 배리어Barrier 를 설치해야함. 고객들은 상점안에서 반드시 마스크 착용하기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ko-KR" sz="1200">
                <a:solidFill>
                  <a:schemeClr val="dk1"/>
                </a:solidFill>
                <a:latin typeface="Montserrat"/>
                <a:ea typeface="Montserrat"/>
                <a:cs typeface="Montserrat"/>
                <a:sym typeface="Montserrat"/>
              </a:rPr>
              <a:t>6. </a:t>
            </a:r>
            <a:r>
              <a:rPr lang="ko-KR" sz="1200">
                <a:solidFill>
                  <a:schemeClr val="dk1"/>
                </a:solidFill>
                <a:latin typeface="Montserrat"/>
                <a:ea typeface="Montserrat"/>
                <a:cs typeface="Montserrat"/>
                <a:sym typeface="Montserrat"/>
              </a:rPr>
              <a:t>확신자가 있을경우: </a:t>
            </a:r>
            <a:r>
              <a:rPr lang="ko-KR" sz="1200">
                <a:solidFill>
                  <a:schemeClr val="dk1"/>
                </a:solidFill>
                <a:latin typeface="Montserrat"/>
                <a:ea typeface="Montserrat"/>
                <a:cs typeface="Montserrat"/>
                <a:sym typeface="Montserrat"/>
              </a:rPr>
              <a:t>확진자 발생시 적어도 24시간동안  비지니스를 닫고 방역 실시</a:t>
            </a:r>
            <a:br>
              <a:rPr lang="ko-KR" sz="1200">
                <a:solidFill>
                  <a:schemeClr val="dk1"/>
                </a:solidFill>
                <a:latin typeface="Montserrat"/>
                <a:ea typeface="Montserrat"/>
                <a:cs typeface="Montserrat"/>
                <a:sym typeface="Montserrat"/>
              </a:rPr>
            </a:br>
            <a:r>
              <a:rPr lang="ko-KR" sz="1200">
                <a:solidFill>
                  <a:schemeClr val="dk1"/>
                </a:solidFill>
                <a:latin typeface="Montserrat"/>
                <a:ea typeface="Montserrat"/>
                <a:cs typeface="Montserrat"/>
                <a:sym typeface="Montserrat"/>
              </a:rPr>
              <a:t>Note: 펜주 CDC 에서는 확진자와 접촉이 의심되었시에  14일 자가격리해야함</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ko-KR" sz="1200">
                <a:solidFill>
                  <a:schemeClr val="dk1"/>
                </a:solidFill>
                <a:latin typeface="Montserrat"/>
                <a:ea typeface="Montserrat"/>
                <a:cs typeface="Montserrat"/>
                <a:sym typeface="Montserrat"/>
              </a:rPr>
              <a:t>7. 유급병가: 필라시의 병가 법에 따라 10명 이상의 직원은 유급 병가를 제공 해야 함.</a:t>
            </a:r>
            <a:br>
              <a:rPr lang="ko-KR" sz="1200">
                <a:solidFill>
                  <a:schemeClr val="dk1"/>
                </a:solidFill>
                <a:latin typeface="Montserrat"/>
                <a:ea typeface="Montserrat"/>
                <a:cs typeface="Montserrat"/>
                <a:sym typeface="Montserrat"/>
              </a:rPr>
            </a:b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ko-KR" sz="1200">
                <a:solidFill>
                  <a:schemeClr val="dk1"/>
                </a:solidFill>
                <a:latin typeface="Montserrat"/>
                <a:ea typeface="Montserrat"/>
                <a:cs typeface="Montserrat"/>
                <a:sym typeface="Montserrat"/>
              </a:rPr>
              <a:t>만약 위 사항을 준수하지 않는 비지니스를 신고하려면 311로 전화하세요.</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None/>
            </a:pPr>
            <a:br>
              <a:rPr b="0" i="0" lang="ko-KR" sz="1100" u="none" cap="none" strike="noStrike">
                <a:solidFill>
                  <a:srgbClr val="000000"/>
                </a:solidFill>
                <a:latin typeface="Arial"/>
                <a:ea typeface="Arial"/>
                <a:cs typeface="Arial"/>
                <a:sym typeface="Arial"/>
              </a:rPr>
            </a:b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ko-KR"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ko-KR"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8706d843d5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8706d843d5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8706d843d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8706d843d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KR"/>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8" name="Google Shape;48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ko-KR"/>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8706d843d5_1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8706d843d5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KR"/>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ko-KR"/>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ko-KR"/>
              <a:t>https://philanthropynetwork.org/sites/default/files/Step%20Up%20To%20The%20Plate%20One%20Sheet.pdf</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Google Shape;534;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ko-KR" sz="900">
                <a:solidFill>
                  <a:schemeClr val="dk1"/>
                </a:solidFill>
                <a:latin typeface="Montserrat"/>
                <a:ea typeface="Montserrat"/>
                <a:cs typeface="Montserrat"/>
                <a:sym typeface="Montserrat"/>
              </a:rPr>
              <a:t>Left:</a:t>
            </a:r>
            <a:br>
              <a:rPr b="1" lang="ko-KR" sz="900">
                <a:solidFill>
                  <a:schemeClr val="dk1"/>
                </a:solidFill>
                <a:latin typeface="Montserrat"/>
                <a:ea typeface="Montserrat"/>
                <a:cs typeface="Montserrat"/>
                <a:sym typeface="Montserrat"/>
              </a:rPr>
            </a:br>
            <a:r>
              <a:rPr b="1" lang="ko-KR" sz="900">
                <a:solidFill>
                  <a:schemeClr val="dk1"/>
                </a:solidFill>
                <a:latin typeface="Montserrat"/>
                <a:ea typeface="Montserrat"/>
                <a:cs typeface="Montserrat"/>
                <a:sym typeface="Montserrat"/>
              </a:rPr>
              <a:t>코로나바이러스 (코비드-19)</a:t>
            </a:r>
            <a:br>
              <a:rPr b="1" lang="ko-KR" sz="900">
                <a:solidFill>
                  <a:schemeClr val="dk1"/>
                </a:solidFill>
                <a:latin typeface="Montserrat"/>
                <a:ea typeface="Montserrat"/>
                <a:cs typeface="Montserrat"/>
                <a:sym typeface="Montserrat"/>
              </a:rPr>
            </a:br>
            <a:r>
              <a:rPr b="1" lang="ko-KR" sz="900">
                <a:solidFill>
                  <a:schemeClr val="dk1"/>
                </a:solidFill>
                <a:latin typeface="Montserrat"/>
                <a:ea typeface="Montserrat"/>
                <a:cs typeface="Montserrat"/>
                <a:sym typeface="Montserrat"/>
              </a:rPr>
              <a:t>영향을 받은 근로자들을 위한  정보</a:t>
            </a:r>
            <a:br>
              <a:rPr b="1" lang="ko-KR" sz="900">
                <a:solidFill>
                  <a:schemeClr val="dk1"/>
                </a:solidFill>
                <a:latin typeface="Montserrat"/>
                <a:ea typeface="Montserrat"/>
                <a:cs typeface="Montserrat"/>
                <a:sym typeface="Montserrat"/>
              </a:rPr>
            </a:br>
            <a:endParaRPr b="1" sz="900">
              <a:solidFill>
                <a:schemeClr val="dk1"/>
              </a:solidFill>
              <a:latin typeface="Montserrat"/>
              <a:ea typeface="Montserrat"/>
              <a:cs typeface="Montserrat"/>
              <a:sym typeface="Montserrat"/>
            </a:endParaRPr>
          </a:p>
          <a:p>
            <a:pPr indent="0" lvl="0" marL="0" rtl="0" algn="l">
              <a:lnSpc>
                <a:spcPct val="150000"/>
              </a:lnSpc>
              <a:spcBef>
                <a:spcPts val="1900"/>
              </a:spcBef>
              <a:spcAft>
                <a:spcPts val="0"/>
              </a:spcAft>
              <a:buClr>
                <a:schemeClr val="dk1"/>
              </a:buClr>
              <a:buSzPts val="1100"/>
              <a:buFont typeface="Arial"/>
              <a:buNone/>
            </a:pPr>
            <a:r>
              <a:t/>
            </a:r>
            <a:endParaRPr b="1" sz="900">
              <a:solidFill>
                <a:schemeClr val="dk1"/>
              </a:solidFill>
              <a:latin typeface="Montserrat"/>
              <a:ea typeface="Montserrat"/>
              <a:cs typeface="Montserrat"/>
              <a:sym typeface="Montserrat"/>
            </a:endParaRPr>
          </a:p>
          <a:p>
            <a:pPr indent="0" lvl="0" marL="0" rtl="0" algn="l">
              <a:lnSpc>
                <a:spcPct val="150000"/>
              </a:lnSpc>
              <a:spcBef>
                <a:spcPts val="1900"/>
              </a:spcBef>
              <a:spcAft>
                <a:spcPts val="0"/>
              </a:spcAft>
              <a:buClr>
                <a:schemeClr val="dk1"/>
              </a:buClr>
              <a:buSzPts val="1100"/>
              <a:buFont typeface="Arial"/>
              <a:buNone/>
            </a:pPr>
            <a:r>
              <a:rPr b="1" lang="ko-KR" sz="900">
                <a:solidFill>
                  <a:schemeClr val="dk1"/>
                </a:solidFill>
                <a:latin typeface="Montserrat"/>
                <a:ea typeface="Montserrat"/>
                <a:cs typeface="Montserrat"/>
                <a:sym typeface="Montserrat"/>
              </a:rPr>
              <a:t>Right:</a:t>
            </a:r>
            <a:endParaRPr b="1" sz="900">
              <a:solidFill>
                <a:schemeClr val="dk1"/>
              </a:solidFill>
              <a:latin typeface="Montserrat"/>
              <a:ea typeface="Montserrat"/>
              <a:cs typeface="Montserrat"/>
              <a:sym typeface="Montserrat"/>
            </a:endParaRPr>
          </a:p>
          <a:p>
            <a:pPr indent="0" lvl="0" marL="0" rtl="0" algn="l">
              <a:lnSpc>
                <a:spcPct val="150000"/>
              </a:lnSpc>
              <a:spcBef>
                <a:spcPts val="1900"/>
              </a:spcBef>
              <a:spcAft>
                <a:spcPts val="0"/>
              </a:spcAft>
              <a:buClr>
                <a:schemeClr val="dk1"/>
              </a:buClr>
              <a:buSzPts val="1100"/>
              <a:buFont typeface="Arial"/>
              <a:buNone/>
            </a:pPr>
            <a:r>
              <a:rPr b="1" lang="ko-KR" sz="900">
                <a:solidFill>
                  <a:schemeClr val="dk1"/>
                </a:solidFill>
                <a:latin typeface="Montserrat"/>
                <a:ea typeface="Montserrat"/>
                <a:cs typeface="Montserrat"/>
                <a:sym typeface="Montserrat"/>
              </a:rPr>
              <a:t>실업수당 받는 자격 조건:</a:t>
            </a:r>
            <a:br>
              <a:rPr b="1" lang="ko-KR" sz="900">
                <a:solidFill>
                  <a:schemeClr val="dk1"/>
                </a:solidFill>
                <a:latin typeface="Montserrat"/>
                <a:ea typeface="Montserrat"/>
                <a:cs typeface="Montserrat"/>
                <a:sym typeface="Montserrat"/>
              </a:rPr>
            </a:br>
            <a:r>
              <a:rPr b="1" lang="ko-KR" sz="900">
                <a:solidFill>
                  <a:schemeClr val="dk1"/>
                </a:solidFill>
                <a:latin typeface="Montserrat"/>
                <a:ea typeface="Montserrat"/>
                <a:cs typeface="Montserrat"/>
                <a:sym typeface="Montserrat"/>
              </a:rPr>
              <a:t>코로나19로 인해 회사가 문을 닫은 경우,</a:t>
            </a:r>
            <a:br>
              <a:rPr b="1" lang="ko-KR" sz="900">
                <a:solidFill>
                  <a:schemeClr val="dk1"/>
                </a:solidFill>
                <a:latin typeface="Montserrat"/>
                <a:ea typeface="Montserrat"/>
                <a:cs typeface="Montserrat"/>
                <a:sym typeface="Montserrat"/>
              </a:rPr>
            </a:br>
            <a:r>
              <a:rPr b="1" lang="ko-KR" sz="900">
                <a:solidFill>
                  <a:schemeClr val="dk1"/>
                </a:solidFill>
                <a:latin typeface="Montserrat"/>
                <a:ea typeface="Montserrat"/>
                <a:cs typeface="Montserrat"/>
                <a:sym typeface="Montserrat"/>
              </a:rPr>
              <a:t>- 근무시간이 줄은 경우,  </a:t>
            </a:r>
            <a:br>
              <a:rPr b="1" lang="ko-KR" sz="900">
                <a:solidFill>
                  <a:schemeClr val="dk1"/>
                </a:solidFill>
                <a:latin typeface="Montserrat"/>
                <a:ea typeface="Montserrat"/>
                <a:cs typeface="Montserrat"/>
                <a:sym typeface="Montserrat"/>
              </a:rPr>
            </a:br>
            <a:r>
              <a:rPr b="1" lang="ko-KR" sz="900">
                <a:solidFill>
                  <a:schemeClr val="dk1"/>
                </a:solidFill>
                <a:latin typeface="Montserrat"/>
                <a:ea typeface="Montserrat"/>
                <a:cs typeface="Montserrat"/>
                <a:sym typeface="Montserrat"/>
              </a:rPr>
              <a:t>- 코로나로 인해 실직된 경우</a:t>
            </a:r>
            <a:br>
              <a:rPr b="1" lang="ko-KR" sz="900">
                <a:solidFill>
                  <a:schemeClr val="dk1"/>
                </a:solidFill>
                <a:latin typeface="Montserrat"/>
                <a:ea typeface="Montserrat"/>
                <a:cs typeface="Montserrat"/>
                <a:sym typeface="Montserrat"/>
              </a:rPr>
            </a:br>
            <a:r>
              <a:rPr b="1" lang="ko-KR" sz="900">
                <a:solidFill>
                  <a:schemeClr val="dk1"/>
                </a:solidFill>
                <a:latin typeface="Montserrat"/>
                <a:ea typeface="Montserrat"/>
                <a:cs typeface="Montserrat"/>
                <a:sym typeface="Montserrat"/>
              </a:rPr>
              <a:t>-  격리 명령을 받은 경우</a:t>
            </a:r>
            <a:r>
              <a:rPr b="1" lang="ko-KR" sz="1800">
                <a:solidFill>
                  <a:schemeClr val="dk1"/>
                </a:solidFill>
                <a:latin typeface="Montserrat"/>
                <a:ea typeface="Montserrat"/>
                <a:cs typeface="Montserrat"/>
                <a:sym typeface="Montserrat"/>
              </a:rPr>
              <a:t> </a:t>
            </a:r>
            <a:endParaRPr b="1" sz="900">
              <a:solidFill>
                <a:schemeClr val="dk1"/>
              </a:solidFill>
              <a:latin typeface="Montserrat"/>
              <a:ea typeface="Montserrat"/>
              <a:cs typeface="Montserrat"/>
              <a:sym typeface="Montserrat"/>
            </a:endParaRPr>
          </a:p>
          <a:p>
            <a:pPr indent="0" lvl="0" marL="0" rtl="0" algn="l">
              <a:lnSpc>
                <a:spcPct val="100000"/>
              </a:lnSpc>
              <a:spcBef>
                <a:spcPts val="190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ko-KR"/>
              <a:t># 마인드 필</a:t>
            </a:r>
            <a:endParaRPr/>
          </a:p>
          <a:p>
            <a:pPr indent="0" lvl="0" marL="0" rtl="0" algn="l">
              <a:lnSpc>
                <a:spcPct val="100000"/>
              </a:lnSpc>
              <a:spcBef>
                <a:spcPts val="0"/>
              </a:spcBef>
              <a:spcAft>
                <a:spcPts val="0"/>
              </a:spcAft>
              <a:buSzPts val="1100"/>
              <a:buNone/>
            </a:pPr>
            <a:r>
              <a:rPr lang="ko-KR"/>
              <a:t>필라델피아,</a:t>
            </a:r>
            <a:endParaRPr/>
          </a:p>
          <a:p>
            <a:pPr indent="0" lvl="0" marL="0" rtl="0" algn="l">
              <a:lnSpc>
                <a:spcPct val="100000"/>
              </a:lnSpc>
              <a:spcBef>
                <a:spcPts val="0"/>
              </a:spcBef>
              <a:spcAft>
                <a:spcPts val="0"/>
              </a:spcAft>
              <a:buSzPts val="1100"/>
              <a:buNone/>
            </a:pPr>
            <a:r>
              <a:rPr lang="ko-KR"/>
              <a:t>정신 건강을 돌봅시다.</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ko-KR"/>
              <a:t>마인필투케더.컴</a:t>
            </a:r>
            <a:br>
              <a:rPr lang="ko-KR"/>
            </a:b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Google Shape;555;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ko-KR" u="sng">
                <a:solidFill>
                  <a:schemeClr val="hlink"/>
                </a:solidFill>
                <a:hlinkClick r:id="rId2"/>
              </a:rPr>
              <a:t>https://www.cnn.com/2020/04/01/politics/stimulus-money-distribution-individuals/index.html</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rPr lang="ko-KR" sz="1600">
                <a:solidFill>
                  <a:schemeClr val="dk1"/>
                </a:solidFill>
              </a:rPr>
              <a:t>경기부양법 패키지</a:t>
            </a:r>
            <a:br>
              <a:rPr lang="ko-KR" sz="1600">
                <a:solidFill>
                  <a:schemeClr val="dk1"/>
                </a:solidFill>
              </a:rPr>
            </a:br>
            <a:r>
              <a:rPr lang="ko-KR" sz="1600">
                <a:solidFill>
                  <a:schemeClr val="dk1"/>
                </a:solidFill>
              </a:rPr>
              <a:t> 2조억 달러</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8706d843d5_1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8706d843d5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ko-KR"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ko-KR" u="sng">
                <a:solidFill>
                  <a:schemeClr val="hlink"/>
                </a:solidFill>
                <a:hlinkClick r:id="rId2"/>
              </a:rPr>
              <a:t>https://www.cnn.com/2020/04/01/politics/stimulus-money-distribution-individuals/index.html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ko-KR"/>
              <a:t>https://www.cnbc.com/2020/04/13/will-you-have-to-pay-back-the-coronavirus-stimulus-check.html</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5" name="Google Shape;605;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p50: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29" name="Google Shape;62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8" name="Google Shape;648;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5" name="Shape 655"/>
        <p:cNvGrpSpPr/>
        <p:nvPr/>
      </p:nvGrpSpPr>
      <p:grpSpPr>
        <a:xfrm>
          <a:off x="0" y="0"/>
          <a:ext cx="0" cy="0"/>
          <a:chOff x="0" y="0"/>
          <a:chExt cx="0" cy="0"/>
        </a:xfrm>
      </p:grpSpPr>
      <p:sp>
        <p:nvSpPr>
          <p:cNvPr id="656" name="Google Shape;656;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5" name="Shape 665"/>
        <p:cNvGrpSpPr/>
        <p:nvPr/>
      </p:nvGrpSpPr>
      <p:grpSpPr>
        <a:xfrm>
          <a:off x="0" y="0"/>
          <a:ext cx="0" cy="0"/>
          <a:chOff x="0" y="0"/>
          <a:chExt cx="0" cy="0"/>
        </a:xfrm>
      </p:grpSpPr>
      <p:sp>
        <p:nvSpPr>
          <p:cNvPr id="666" name="Google Shape;666;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7" name="Google Shape;667;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ko-KR" sz="1500">
                <a:solidFill>
                  <a:srgbClr val="171717"/>
                </a:solidFill>
                <a:highlight>
                  <a:srgbClr val="FFFFFF"/>
                </a:highlight>
                <a:latin typeface="Open Sans"/>
                <a:ea typeface="Open Sans"/>
                <a:cs typeface="Open Sans"/>
                <a:sym typeface="Open Sans"/>
              </a:rPr>
              <a:t>필라델피아 지역 기부자들이 함께 모여 COVID-19 전염병으로 인한 학교 휴교 기간 동안 도시 전역의 저소득층 학생과 가족의 즉각적인 요구를 충족시키고 학교를 지원하기위한 자원을 제공하기 위해 Jump-Start Philly Schools Fund를 시작했습니다. 교사들이 학생들을 풀 타임 학습 환경으로 다시 전환 할 때.</a:t>
            </a:r>
            <a:endParaRPr/>
          </a:p>
          <a:p>
            <a:pPr indent="0" lvl="0" marL="457200" rtl="0" algn="l">
              <a:lnSpc>
                <a:spcPct val="115000"/>
              </a:lnSpc>
              <a:spcBef>
                <a:spcPts val="0"/>
              </a:spcBef>
              <a:spcAft>
                <a:spcPts val="0"/>
              </a:spcAft>
              <a:buClr>
                <a:schemeClr val="dk1"/>
              </a:buClr>
              <a:buSzPts val="1100"/>
              <a:buFont typeface="Arial"/>
              <a:buNone/>
            </a:pPr>
            <a:r>
              <a:rPr lang="ko-KR" sz="1500">
                <a:solidFill>
                  <a:srgbClr val="171717"/>
                </a:solidFill>
                <a:highlight>
                  <a:srgbClr val="FFFFFF"/>
                </a:highlight>
                <a:latin typeface="Open Sans"/>
                <a:ea typeface="Open Sans"/>
                <a:cs typeface="Open Sans"/>
                <a:sym typeface="Open Sans"/>
              </a:rPr>
              <a:t>  Jump-Start Philly Schools Fund는 학생들의 요구를 충족시키기 위해 6 백만 달러 이상을 모금하는 것을 목표로합니다. 1 차 보조금은 집에서 배우기 위해 15,000 명의 학생들에게 랩톱 컴퓨터를 공급하는 데 도움이 될 것입니다.</a:t>
            </a:r>
            <a:endParaRPr/>
          </a:p>
          <a:p>
            <a:pPr indent="0" lvl="0" marL="457200" rtl="0" algn="l">
              <a:lnSpc>
                <a:spcPct val="115000"/>
              </a:lnSpc>
              <a:spcBef>
                <a:spcPts val="0"/>
              </a:spcBef>
              <a:spcAft>
                <a:spcPts val="0"/>
              </a:spcAft>
              <a:buClr>
                <a:schemeClr val="dk1"/>
              </a:buClr>
              <a:buSzPts val="1100"/>
              <a:buFont typeface="Arial"/>
              <a:buNone/>
            </a:pPr>
            <a:r>
              <a:t/>
            </a:r>
            <a:endParaRPr sz="15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0"/>
              </a:spcBef>
              <a:spcAft>
                <a:spcPts val="0"/>
              </a:spcAft>
              <a:buClr>
                <a:schemeClr val="dk1"/>
              </a:buClr>
              <a:buSzPts val="1100"/>
              <a:buFont typeface="Arial"/>
              <a:buNone/>
            </a:pPr>
            <a:r>
              <a:rPr lang="ko-KR" sz="1500">
                <a:solidFill>
                  <a:srgbClr val="171717"/>
                </a:solidFill>
                <a:highlight>
                  <a:srgbClr val="FFFFFF"/>
                </a:highlight>
                <a:latin typeface="Open Sans"/>
                <a:ea typeface="Open Sans"/>
                <a:cs typeface="Open Sans"/>
                <a:sym typeface="Open Sans"/>
              </a:rPr>
              <a:t>학생들은 도시에 거주하는 곳이나 학교의 종류에 관계없이 집에있는 동안 계속 학습 할 수있는 기회를 가져야합니다. 이 프로그램은 COVID-19 위기 동안 학생들이 학교에서 계속 추적 할 수있는 장벽을 줄이는 것을 목표로합니다.</a:t>
            </a:r>
            <a:endParaRPr/>
          </a:p>
          <a:p>
            <a:pPr indent="0" lvl="0" marL="457200" rtl="0" algn="l">
              <a:lnSpc>
                <a:spcPct val="115000"/>
              </a:lnSpc>
              <a:spcBef>
                <a:spcPts val="0"/>
              </a:spcBef>
              <a:spcAft>
                <a:spcPts val="0"/>
              </a:spcAft>
              <a:buClr>
                <a:schemeClr val="dk1"/>
              </a:buClr>
              <a:buSzPts val="1100"/>
              <a:buFont typeface="Arial"/>
              <a:buNone/>
            </a:pPr>
            <a:r>
              <a:t/>
            </a:r>
            <a:endParaRPr sz="15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0"/>
              </a:spcBef>
              <a:spcAft>
                <a:spcPts val="0"/>
              </a:spcAft>
              <a:buClr>
                <a:schemeClr val="dk1"/>
              </a:buClr>
              <a:buSzPts val="1100"/>
              <a:buFont typeface="Arial"/>
              <a:buNone/>
            </a:pPr>
            <a:r>
              <a:rPr lang="ko-KR" sz="1500">
                <a:solidFill>
                  <a:srgbClr val="171717"/>
                </a:solidFill>
                <a:highlight>
                  <a:srgbClr val="FFFFFF"/>
                </a:highlight>
                <a:latin typeface="Open Sans"/>
                <a:ea typeface="Open Sans"/>
                <a:cs typeface="Open Sans"/>
                <a:sym typeface="Open Sans"/>
              </a:rPr>
              <a:t>https://philaschoolpartnership.org/</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7" name="Shape 677"/>
        <p:cNvGrpSpPr/>
        <p:nvPr/>
      </p:nvGrpSpPr>
      <p:grpSpPr>
        <a:xfrm>
          <a:off x="0" y="0"/>
          <a:ext cx="0" cy="0"/>
          <a:chOff x="0" y="0"/>
          <a:chExt cx="0" cy="0"/>
        </a:xfrm>
      </p:grpSpPr>
      <p:sp>
        <p:nvSpPr>
          <p:cNvPr id="678" name="Google Shape;678;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9" name="Google Shape;679;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8" name="Shape 688"/>
        <p:cNvGrpSpPr/>
        <p:nvPr/>
      </p:nvGrpSpPr>
      <p:grpSpPr>
        <a:xfrm>
          <a:off x="0" y="0"/>
          <a:ext cx="0" cy="0"/>
          <a:chOff x="0" y="0"/>
          <a:chExt cx="0" cy="0"/>
        </a:xfrm>
      </p:grpSpPr>
      <p:sp>
        <p:nvSpPr>
          <p:cNvPr id="689" name="Google Shape;689;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0" name="Google Shape;690;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4" name="Google Shape;704;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1" name="Shape 711"/>
        <p:cNvGrpSpPr/>
        <p:nvPr/>
      </p:nvGrpSpPr>
      <p:grpSpPr>
        <a:xfrm>
          <a:off x="0" y="0"/>
          <a:ext cx="0" cy="0"/>
          <a:chOff x="0" y="0"/>
          <a:chExt cx="0" cy="0"/>
        </a:xfrm>
      </p:grpSpPr>
      <p:sp>
        <p:nvSpPr>
          <p:cNvPr id="712" name="Google Shape;712;g8706d843d5_1_121: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13" name="Google Shape;713;g8706d843d5_1_121: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8" name="Shape 728"/>
        <p:cNvGrpSpPr/>
        <p:nvPr/>
      </p:nvGrpSpPr>
      <p:grpSpPr>
        <a:xfrm>
          <a:off x="0" y="0"/>
          <a:ext cx="0" cy="0"/>
          <a:chOff x="0" y="0"/>
          <a:chExt cx="0" cy="0"/>
        </a:xfrm>
      </p:grpSpPr>
      <p:sp>
        <p:nvSpPr>
          <p:cNvPr id="729" name="Google Shape;729;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0" name="Google Shape;730;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ko-KR" sz="1600">
                <a:solidFill>
                  <a:srgbClr val="3C4043"/>
                </a:solidFill>
                <a:highlight>
                  <a:schemeClr val="lt1"/>
                </a:highlight>
                <a:latin typeface="Montserrat"/>
                <a:ea typeface="Montserrat"/>
                <a:cs typeface="Montserrat"/>
                <a:sym typeface="Montserrat"/>
              </a:rPr>
              <a:t>예비 선거 : 6월 2일</a:t>
            </a:r>
            <a:br>
              <a:rPr b="1" lang="ko-KR" sz="1600">
                <a:solidFill>
                  <a:srgbClr val="3C4043"/>
                </a:solidFill>
                <a:highlight>
                  <a:schemeClr val="lt1"/>
                </a:highlight>
                <a:latin typeface="Montserrat"/>
                <a:ea typeface="Montserrat"/>
                <a:cs typeface="Montserrat"/>
                <a:sym typeface="Montserrat"/>
              </a:rPr>
            </a:br>
            <a:r>
              <a:rPr b="1" lang="ko-KR" sz="1300">
                <a:solidFill>
                  <a:srgbClr val="3C4043"/>
                </a:solidFill>
                <a:highlight>
                  <a:schemeClr val="lt1"/>
                </a:highlight>
                <a:latin typeface="Montserrat"/>
                <a:ea typeface="Montserrat"/>
                <a:cs typeface="Montserrat"/>
                <a:sym typeface="Montserrat"/>
              </a:rPr>
              <a:t>운전 면허증 갱신 : 5월 31일 </a:t>
            </a:r>
            <a:br>
              <a:rPr b="1" lang="ko-KR" sz="1300">
                <a:solidFill>
                  <a:srgbClr val="3C4043"/>
                </a:solidFill>
                <a:highlight>
                  <a:schemeClr val="lt1"/>
                </a:highlight>
                <a:latin typeface="Montserrat"/>
                <a:ea typeface="Montserrat"/>
                <a:cs typeface="Montserrat"/>
                <a:sym typeface="Montserrat"/>
              </a:rPr>
            </a:br>
            <a:r>
              <a:rPr b="1" lang="ko-KR">
                <a:solidFill>
                  <a:srgbClr val="3C4043"/>
                </a:solidFill>
                <a:highlight>
                  <a:schemeClr val="lt1"/>
                </a:highlight>
                <a:latin typeface="Montserrat"/>
                <a:ea typeface="Montserrat"/>
                <a:cs typeface="Montserrat"/>
                <a:sym typeface="Montserrat"/>
              </a:rPr>
              <a:t>리얼 아이디 Real ID 발급 마감 2021년 10월 </a:t>
            </a:r>
            <a:endParaRPr b="1">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SzPts val="1100"/>
              <a:buNone/>
            </a:pPr>
            <a:r>
              <a:rPr b="1" lang="ko-KR">
                <a:solidFill>
                  <a:srgbClr val="3C4043"/>
                </a:solidFill>
                <a:highlight>
                  <a:schemeClr val="lt1"/>
                </a:highlight>
                <a:latin typeface="Montserrat"/>
                <a:ea typeface="Montserrat"/>
                <a:cs typeface="Montserrat"/>
                <a:sym typeface="Montserrat"/>
              </a:rPr>
              <a:t>세금 보고 마감 연장 : 7월 15일 </a:t>
            </a:r>
            <a:endParaRPr sz="900">
              <a:solidFill>
                <a:schemeClr val="dk1"/>
              </a:solidFill>
            </a:endParaRPr>
          </a:p>
          <a:p>
            <a:pPr indent="0" lvl="0" marL="0" rtl="0" algn="l">
              <a:spcBef>
                <a:spcPts val="0"/>
              </a:spcBef>
              <a:spcAft>
                <a:spcPts val="0"/>
              </a:spcAft>
              <a:buSzPts val="1100"/>
              <a:buNone/>
            </a:pPr>
            <a:r>
              <a:t/>
            </a:r>
            <a:endParaRPr b="1">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600">
              <a:solidFill>
                <a:srgbClr val="3C4043"/>
              </a:solidFill>
              <a:highlight>
                <a:schemeClr val="lt1"/>
              </a:highlight>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9" name="Shape 739"/>
        <p:cNvGrpSpPr/>
        <p:nvPr/>
      </p:nvGrpSpPr>
      <p:grpSpPr>
        <a:xfrm>
          <a:off x="0" y="0"/>
          <a:ext cx="0" cy="0"/>
          <a:chOff x="0" y="0"/>
          <a:chExt cx="0" cy="0"/>
        </a:xfrm>
      </p:grpSpPr>
      <p:sp>
        <p:nvSpPr>
          <p:cNvPr id="740" name="Google Shape;740;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1" name="Google Shape;741;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ko-KR" u="sng">
                <a:solidFill>
                  <a:schemeClr val="hlink"/>
                </a:solidFill>
                <a:hlinkClick r:id="rId2"/>
              </a:rPr>
              <a:t>https://www.pa.gov/guides/voting-and-elections/</a:t>
            </a:r>
            <a:r>
              <a:rPr lang="ko-KR"/>
              <a:t> #VotingbyMail-InBallot</a:t>
            </a:r>
            <a:r>
              <a:rPr b="1" lang="ko-KR" sz="2400">
                <a:solidFill>
                  <a:schemeClr val="lt1"/>
                </a:solidFill>
                <a:latin typeface="Montserrat"/>
                <a:ea typeface="Montserrat"/>
                <a:cs typeface="Montserrat"/>
                <a:sym typeface="Montserrat"/>
              </a:rPr>
              <a:t> 우편 투표</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3" name="Shape 753"/>
        <p:cNvGrpSpPr/>
        <p:nvPr/>
      </p:nvGrpSpPr>
      <p:grpSpPr>
        <a:xfrm>
          <a:off x="0" y="0"/>
          <a:ext cx="0" cy="0"/>
          <a:chOff x="0" y="0"/>
          <a:chExt cx="0" cy="0"/>
        </a:xfrm>
      </p:grpSpPr>
      <p:sp>
        <p:nvSpPr>
          <p:cNvPr id="754" name="Google Shape;754;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5" name="Google Shape;755;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ko-KR"/>
              <a:t>https://www.pa.gov/guides/voting-and-elections/#VotingbyMail-InBallot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4" name="Shape 764"/>
        <p:cNvGrpSpPr/>
        <p:nvPr/>
      </p:nvGrpSpPr>
      <p:grpSpPr>
        <a:xfrm>
          <a:off x="0" y="0"/>
          <a:ext cx="0" cy="0"/>
          <a:chOff x="0" y="0"/>
          <a:chExt cx="0" cy="0"/>
        </a:xfrm>
      </p:grpSpPr>
      <p:sp>
        <p:nvSpPr>
          <p:cNvPr id="765" name="Google Shape;765;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3" name="Shape 783"/>
        <p:cNvGrpSpPr/>
        <p:nvPr/>
      </p:nvGrpSpPr>
      <p:grpSpPr>
        <a:xfrm>
          <a:off x="0" y="0"/>
          <a:ext cx="0" cy="0"/>
          <a:chOff x="0" y="0"/>
          <a:chExt cx="0" cy="0"/>
        </a:xfrm>
      </p:grpSpPr>
      <p:sp>
        <p:nvSpPr>
          <p:cNvPr id="784" name="Google Shape;784;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5" name="Google Shape;785;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ko-KR"/>
              <a:t>https://www.pa.gov/guides/voting-and-elections/#VotingbyMail-InBallot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9" name="Shape 799"/>
        <p:cNvGrpSpPr/>
        <p:nvPr/>
      </p:nvGrpSpPr>
      <p:grpSpPr>
        <a:xfrm>
          <a:off x="0" y="0"/>
          <a:ext cx="0" cy="0"/>
          <a:chOff x="0" y="0"/>
          <a:chExt cx="0" cy="0"/>
        </a:xfrm>
      </p:grpSpPr>
      <p:sp>
        <p:nvSpPr>
          <p:cNvPr id="800" name="Google Shape;800;p65: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01" name="Google Shape;80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5" name="Shape 815"/>
        <p:cNvGrpSpPr/>
        <p:nvPr/>
      </p:nvGrpSpPr>
      <p:grpSpPr>
        <a:xfrm>
          <a:off x="0" y="0"/>
          <a:ext cx="0" cy="0"/>
          <a:chOff x="0" y="0"/>
          <a:chExt cx="0" cy="0"/>
        </a:xfrm>
      </p:grpSpPr>
      <p:sp>
        <p:nvSpPr>
          <p:cNvPr id="816" name="Google Shape;816;p66: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17" name="Google Shape;817;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1" name="Shape 831"/>
        <p:cNvGrpSpPr/>
        <p:nvPr/>
      </p:nvGrpSpPr>
      <p:grpSpPr>
        <a:xfrm>
          <a:off x="0" y="0"/>
          <a:ext cx="0" cy="0"/>
          <a:chOff x="0" y="0"/>
          <a:chExt cx="0" cy="0"/>
        </a:xfrm>
      </p:grpSpPr>
      <p:sp>
        <p:nvSpPr>
          <p:cNvPr id="832" name="Google Shape;832;p67: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33" name="Google Shape;83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9" name="Shape 839"/>
        <p:cNvGrpSpPr/>
        <p:nvPr/>
      </p:nvGrpSpPr>
      <p:grpSpPr>
        <a:xfrm>
          <a:off x="0" y="0"/>
          <a:ext cx="0" cy="0"/>
          <a:chOff x="0" y="0"/>
          <a:chExt cx="0" cy="0"/>
        </a:xfrm>
      </p:grpSpPr>
      <p:sp>
        <p:nvSpPr>
          <p:cNvPr id="840" name="Google Shape;840;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1" name="Google Shape;841;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7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7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K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7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K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8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8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K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81"/>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81"/>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81"/>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81"/>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81"/>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ko-K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 name="Shape 13"/>
        <p:cNvGrpSpPr/>
        <p:nvPr/>
      </p:nvGrpSpPr>
      <p:grpSpPr>
        <a:xfrm>
          <a:off x="0" y="0"/>
          <a:ext cx="0" cy="0"/>
          <a:chOff x="0" y="0"/>
          <a:chExt cx="0" cy="0"/>
        </a:xfrm>
      </p:grpSpPr>
      <p:sp>
        <p:nvSpPr>
          <p:cNvPr id="14" name="Google Shape;14;p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7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K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 name="Shape 17"/>
        <p:cNvGrpSpPr/>
        <p:nvPr/>
      </p:nvGrpSpPr>
      <p:grpSpPr>
        <a:xfrm>
          <a:off x="0" y="0"/>
          <a:ext cx="0" cy="0"/>
          <a:chOff x="0" y="0"/>
          <a:chExt cx="0" cy="0"/>
        </a:xfrm>
      </p:grpSpPr>
      <p:sp>
        <p:nvSpPr>
          <p:cNvPr id="18" name="Google Shape;18;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K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sp>
        <p:nvSpPr>
          <p:cNvPr id="20" name="Google Shape;20;p7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K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2" name="Shape 22"/>
        <p:cNvGrpSpPr/>
        <p:nvPr/>
      </p:nvGrpSpPr>
      <p:grpSpPr>
        <a:xfrm>
          <a:off x="0" y="0"/>
          <a:ext cx="0" cy="0"/>
          <a:chOff x="0" y="0"/>
          <a:chExt cx="0" cy="0"/>
        </a:xfrm>
      </p:grpSpPr>
      <p:sp>
        <p:nvSpPr>
          <p:cNvPr id="23" name="Google Shape;23;p7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7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7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K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 name="Shape 27"/>
        <p:cNvGrpSpPr/>
        <p:nvPr/>
      </p:nvGrpSpPr>
      <p:grpSpPr>
        <a:xfrm>
          <a:off x="0" y="0"/>
          <a:ext cx="0" cy="0"/>
          <a:chOff x="0" y="0"/>
          <a:chExt cx="0" cy="0"/>
        </a:xfrm>
      </p:grpSpPr>
      <p:sp>
        <p:nvSpPr>
          <p:cNvPr id="28" name="Google Shape;28;p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K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0" name="Shape 30"/>
        <p:cNvGrpSpPr/>
        <p:nvPr/>
      </p:nvGrpSpPr>
      <p:grpSpPr>
        <a:xfrm>
          <a:off x="0" y="0"/>
          <a:ext cx="0" cy="0"/>
          <a:chOff x="0" y="0"/>
          <a:chExt cx="0" cy="0"/>
        </a:xfrm>
      </p:grpSpPr>
      <p:sp>
        <p:nvSpPr>
          <p:cNvPr id="31" name="Google Shape;31;p7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7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K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4" name="Shape 34"/>
        <p:cNvGrpSpPr/>
        <p:nvPr/>
      </p:nvGrpSpPr>
      <p:grpSpPr>
        <a:xfrm>
          <a:off x="0" y="0"/>
          <a:ext cx="0" cy="0"/>
          <a:chOff x="0" y="0"/>
          <a:chExt cx="0" cy="0"/>
        </a:xfrm>
      </p:grpSpPr>
      <p:sp>
        <p:nvSpPr>
          <p:cNvPr id="35" name="Google Shape;35;p7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K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7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7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7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7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K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6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6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ko-K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hyperlink" Target="https://www.dw.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12.png"/><Relationship Id="rId5"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docs.google.com/document/d/1mYvYnfiKOmhNFAQqc3NCzsv9ervJT3-H/edit" TargetMode="External"/><Relationship Id="rId4" Type="http://schemas.openxmlformats.org/officeDocument/2006/relationships/hyperlink" Target="https://docs.google.com/document/d/1mYvYnfiKOmhNFAQqc3NCzsv9ervJT3-H/edit" TargetMode="External"/><Relationship Id="rId5"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43.png"/><Relationship Id="rId5" Type="http://schemas.openxmlformats.org/officeDocument/2006/relationships/image" Target="../media/image34.png"/><Relationship Id="rId6" Type="http://schemas.openxmlformats.org/officeDocument/2006/relationships/image" Target="../media/image27.png"/><Relationship Id="rId7" Type="http://schemas.openxmlformats.org/officeDocument/2006/relationships/image" Target="../media/image30.png"/><Relationship Id="rId8"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jp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4.png"/><Relationship Id="rId4" Type="http://schemas.openxmlformats.org/officeDocument/2006/relationships/image" Target="../media/image40.png"/><Relationship Id="rId5"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5.jp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2.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mailto:pchr@phila.gov" TargetMode="External"/><Relationship Id="rId4" Type="http://schemas.openxmlformats.org/officeDocument/2006/relationships/hyperlink" Target="http://www.phila.gov/humanrelation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0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6.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9.png"/><Relationship Id="rId4" Type="http://schemas.openxmlformats.org/officeDocument/2006/relationships/hyperlink" Target="http://www.irs.gov/coronavirus/get-my-payment" TargetMode="External"/><Relationship Id="rId5"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0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4.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3.jpg"/><Relationship Id="rId4" Type="http://schemas.openxmlformats.org/officeDocument/2006/relationships/image" Target="../media/image6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8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5.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2.png"/><Relationship Id="rId4" Type="http://schemas.openxmlformats.org/officeDocument/2006/relationships/image" Target="../media/image9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hyperlink" Target="https://www.acf.hhs.gov/ocs/programs/liheap" TargetMode="External"/><Relationship Id="rId4" Type="http://schemas.openxmlformats.org/officeDocument/2006/relationships/image" Target="../media/image76.png"/><Relationship Id="rId5" Type="http://schemas.openxmlformats.org/officeDocument/2006/relationships/image" Target="../media/image73.jpg"/><Relationship Id="rId6" Type="http://schemas.openxmlformats.org/officeDocument/2006/relationships/image" Target="../media/image77.jpg"/><Relationship Id="rId7" Type="http://schemas.openxmlformats.org/officeDocument/2006/relationships/image" Target="../media/image7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82.png"/><Relationship Id="rId4" Type="http://schemas.openxmlformats.org/officeDocument/2006/relationships/image" Target="../media/image103.jpg"/><Relationship Id="rId5" Type="http://schemas.openxmlformats.org/officeDocument/2006/relationships/image" Target="../media/image10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90.png"/><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97.jpg"/><Relationship Id="rId4" Type="http://schemas.openxmlformats.org/officeDocument/2006/relationships/image" Target="../media/image83.png"/><Relationship Id="rId5" Type="http://schemas.openxmlformats.org/officeDocument/2006/relationships/image" Target="../media/image87.png"/><Relationship Id="rId6" Type="http://schemas.openxmlformats.org/officeDocument/2006/relationships/image" Target="../media/image8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00.png"/><Relationship Id="rId4" Type="http://schemas.openxmlformats.org/officeDocument/2006/relationships/hyperlink" Target="mailto:philly311@phila.gov" TargetMode="External"/><Relationship Id="rId5" Type="http://schemas.openxmlformats.org/officeDocument/2006/relationships/image" Target="../media/image88.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96.png"/><Relationship Id="rId4" Type="http://schemas.openxmlformats.org/officeDocument/2006/relationships/image" Target="../media/image9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hyperlink" Target="https://bit.ly/COVIDPhoneBank"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91.png"/><Relationship Id="rId4" Type="http://schemas.openxmlformats.org/officeDocument/2006/relationships/image" Target="../media/image94.png"/><Relationship Id="rId5" Type="http://schemas.openxmlformats.org/officeDocument/2006/relationships/image" Target="../media/image92.png"/><Relationship Id="rId6" Type="http://schemas.openxmlformats.org/officeDocument/2006/relationships/image" Target="../media/image9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
          <p:cNvPicPr preferRelativeResize="0"/>
          <p:nvPr/>
        </p:nvPicPr>
        <p:blipFill rotWithShape="1">
          <a:blip r:embed="rId3">
            <a:alphaModFix amt="93000"/>
          </a:blip>
          <a:srcRect b="1247" l="307" r="317" t="5633"/>
          <a:stretch/>
        </p:blipFill>
        <p:spPr>
          <a:xfrm>
            <a:off x="-177825" y="-109825"/>
            <a:ext cx="9379596" cy="5848448"/>
          </a:xfrm>
          <a:prstGeom prst="rect">
            <a:avLst/>
          </a:prstGeom>
          <a:noFill/>
          <a:ln>
            <a:noFill/>
          </a:ln>
        </p:spPr>
      </p:pic>
      <p:sp>
        <p:nvSpPr>
          <p:cNvPr id="61" name="Google Shape;61;p1"/>
          <p:cNvSpPr txBox="1"/>
          <p:nvPr>
            <p:ph idx="1" type="subTitle"/>
          </p:nvPr>
        </p:nvSpPr>
        <p:spPr>
          <a:xfrm>
            <a:off x="-1169779" y="1045525"/>
            <a:ext cx="9693900" cy="537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ko-KR" sz="3200"/>
              <a:t> </a:t>
            </a:r>
            <a:r>
              <a:rPr b="1" lang="ko-KR" sz="4000"/>
              <a:t>지역사회대처방안전문가교육</a:t>
            </a:r>
            <a:r>
              <a:rPr b="1" lang="ko-KR" sz="3000">
                <a:solidFill>
                  <a:srgbClr val="0F4D90"/>
                </a:solidFill>
                <a:highlight>
                  <a:srgbClr val="FFFFFF"/>
                </a:highlight>
                <a:latin typeface="Montserrat"/>
                <a:ea typeface="Montserrat"/>
                <a:cs typeface="Montserrat"/>
                <a:sym typeface="Montserrat"/>
              </a:rPr>
              <a:t> </a:t>
            </a:r>
            <a:endParaRPr b="1" sz="3000">
              <a:solidFill>
                <a:srgbClr val="FFFFFF"/>
              </a:solidFill>
              <a:highlight>
                <a:srgbClr val="FFFFFF"/>
              </a:highlight>
              <a:latin typeface="Montserrat"/>
              <a:ea typeface="Montserrat"/>
              <a:cs typeface="Montserrat"/>
              <a:sym typeface="Montserrat"/>
            </a:endParaRPr>
          </a:p>
          <a:p>
            <a:pPr indent="0" lvl="0" marL="0" rtl="0" algn="ctr">
              <a:lnSpc>
                <a:spcPct val="100000"/>
              </a:lnSpc>
              <a:spcBef>
                <a:spcPts val="0"/>
              </a:spcBef>
              <a:spcAft>
                <a:spcPts val="0"/>
              </a:spcAft>
              <a:buSzPts val="2800"/>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
          <p:cNvSpPr txBox="1"/>
          <p:nvPr/>
        </p:nvSpPr>
        <p:spPr>
          <a:xfrm>
            <a:off x="84909" y="269250"/>
            <a:ext cx="3482700" cy="98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ko-KR" sz="3600" u="none" cap="none" strike="noStrike">
                <a:solidFill>
                  <a:srgbClr val="FFFFFF"/>
                </a:solidFill>
                <a:highlight>
                  <a:srgbClr val="FFFFFF"/>
                </a:highlight>
                <a:latin typeface="Montserrat"/>
                <a:ea typeface="Montserrat"/>
                <a:cs typeface="Montserrat"/>
                <a:sym typeface="Montserrat"/>
              </a:rPr>
              <a:t>_ </a:t>
            </a:r>
            <a:r>
              <a:rPr b="1" i="0" lang="ko-KR" sz="3600" u="none" cap="none" strike="noStrike">
                <a:solidFill>
                  <a:srgbClr val="0F4D90"/>
                </a:solidFill>
                <a:highlight>
                  <a:srgbClr val="FFFFFF"/>
                </a:highlight>
                <a:latin typeface="Montserrat"/>
                <a:ea typeface="Montserrat"/>
                <a:cs typeface="Montserrat"/>
                <a:sym typeface="Montserrat"/>
              </a:rPr>
              <a:t>COVID-19 </a:t>
            </a:r>
            <a:r>
              <a:rPr b="1" i="0" lang="ko-KR" sz="3600" u="none" cap="none" strike="noStrike">
                <a:solidFill>
                  <a:srgbClr val="FFFFFF"/>
                </a:solidFill>
                <a:highlight>
                  <a:srgbClr val="FFFFFF"/>
                </a:highlight>
                <a:latin typeface="Montserrat"/>
                <a:ea typeface="Montserrat"/>
                <a:cs typeface="Montserrat"/>
                <a:sym typeface="Montserrat"/>
              </a:rPr>
              <a:t>_</a:t>
            </a:r>
            <a:endParaRPr b="1" i="0" sz="3600" u="none" cap="none" strike="noStrike">
              <a:solidFill>
                <a:srgbClr val="FFFFFF"/>
              </a:solidFill>
              <a:highlight>
                <a:srgbClr val="FFFFFF"/>
              </a:highlight>
              <a:latin typeface="Montserrat"/>
              <a:ea typeface="Montserrat"/>
              <a:cs typeface="Montserrat"/>
              <a:sym typeface="Montserrat"/>
            </a:endParaRPr>
          </a:p>
        </p:txBody>
      </p:sp>
      <p:sp>
        <p:nvSpPr>
          <p:cNvPr id="63" name="Google Shape;63;p1"/>
          <p:cNvSpPr txBox="1"/>
          <p:nvPr/>
        </p:nvSpPr>
        <p:spPr>
          <a:xfrm>
            <a:off x="4511973" y="1840061"/>
            <a:ext cx="3446795" cy="34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ko-KR" sz="2000" u="none" cap="none" strike="noStrike">
                <a:solidFill>
                  <a:srgbClr val="000000"/>
                </a:solidFill>
                <a:latin typeface="Arial"/>
                <a:ea typeface="Arial"/>
                <a:cs typeface="Arial"/>
                <a:sym typeface="Arial"/>
              </a:rPr>
              <a:t>업데이트</a:t>
            </a:r>
            <a:r>
              <a:rPr b="1" i="0" lang="ko-KR" sz="2000" u="none" cap="none" strike="noStrike">
                <a:solidFill>
                  <a:srgbClr val="0F4D90"/>
                </a:solidFill>
                <a:highlight>
                  <a:srgbClr val="FFFFFF"/>
                </a:highlight>
                <a:latin typeface="Montserrat"/>
                <a:ea typeface="Montserrat"/>
                <a:cs typeface="Montserrat"/>
                <a:sym typeface="Montserrat"/>
              </a:rPr>
              <a:t> May </a:t>
            </a:r>
            <a:r>
              <a:rPr b="1" lang="ko-KR" sz="2000">
                <a:solidFill>
                  <a:srgbClr val="0F4D90"/>
                </a:solidFill>
                <a:highlight>
                  <a:srgbClr val="FFFFFF"/>
                </a:highlight>
                <a:latin typeface="Montserrat"/>
                <a:ea typeface="Montserrat"/>
                <a:cs typeface="Montserrat"/>
                <a:sym typeface="Montserrat"/>
              </a:rPr>
              <a:t>20</a:t>
            </a:r>
            <a:r>
              <a:rPr b="1" i="0" lang="ko-KR" sz="2000" u="none" cap="none" strike="noStrike">
                <a:solidFill>
                  <a:srgbClr val="0F4D90"/>
                </a:solidFill>
                <a:highlight>
                  <a:srgbClr val="FFFFFF"/>
                </a:highlight>
                <a:latin typeface="Montserrat"/>
                <a:ea typeface="Montserrat"/>
                <a:cs typeface="Montserrat"/>
                <a:sym typeface="Montserrat"/>
              </a:rPr>
              <a:t>, 2020   </a:t>
            </a:r>
            <a:r>
              <a:rPr b="1" i="0" lang="ko-KR" sz="1300" u="none" cap="none" strike="noStrike">
                <a:solidFill>
                  <a:srgbClr val="FFFFFF"/>
                </a:solidFill>
                <a:highlight>
                  <a:srgbClr val="FFFFFF"/>
                </a:highlight>
                <a:latin typeface="Montserrat"/>
                <a:ea typeface="Montserrat"/>
                <a:cs typeface="Montserrat"/>
                <a:sym typeface="Montserrat"/>
              </a:rPr>
              <a:t>_</a:t>
            </a:r>
            <a:endParaRPr b="1" i="0" sz="1300" u="none" cap="none" strike="noStrike">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1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1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800" u="none" cap="none" strike="noStrike">
                <a:solidFill>
                  <a:srgbClr val="FFFFFF"/>
                </a:solidFill>
                <a:latin typeface="Montserrat"/>
                <a:ea typeface="Montserrat"/>
                <a:cs typeface="Montserrat"/>
                <a:sym typeface="Montserrat"/>
              </a:rPr>
              <a:t>COVID-19의 증상</a:t>
            </a:r>
            <a:endParaRPr b="1" i="0" sz="2800" u="none" cap="none" strike="noStrike">
              <a:solidFill>
                <a:srgbClr val="FFFFFF"/>
              </a:solidFill>
              <a:latin typeface="Montserrat"/>
              <a:ea typeface="Montserrat"/>
              <a:cs typeface="Montserrat"/>
              <a:sym typeface="Montserrat"/>
            </a:endParaRPr>
          </a:p>
        </p:txBody>
      </p:sp>
      <p:sp>
        <p:nvSpPr>
          <p:cNvPr id="168" name="Google Shape;168;p10"/>
          <p:cNvSpPr txBox="1"/>
          <p:nvPr/>
        </p:nvSpPr>
        <p:spPr>
          <a:xfrm>
            <a:off x="4213950" y="1258150"/>
            <a:ext cx="4707600" cy="3224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3400" u="none" cap="none" strike="noStrike">
                <a:solidFill>
                  <a:schemeClr val="dk1"/>
                </a:solidFill>
                <a:latin typeface="Montserrat"/>
                <a:ea typeface="Montserrat"/>
                <a:cs typeface="Montserrat"/>
                <a:sym typeface="Montserrat"/>
              </a:rPr>
              <a:t>대부분의 COVID-19</a:t>
            </a:r>
            <a:endParaRPr sz="1200"/>
          </a:p>
          <a:p>
            <a:pPr indent="0" lvl="0" marL="0" marR="0" rtl="0" algn="l">
              <a:lnSpc>
                <a:spcPct val="115000"/>
              </a:lnSpc>
              <a:spcBef>
                <a:spcPts val="0"/>
              </a:spcBef>
              <a:spcAft>
                <a:spcPts val="0"/>
              </a:spcAft>
              <a:buNone/>
            </a:pPr>
            <a:r>
              <a:rPr b="1" i="0" lang="ko-KR" sz="3400" u="none" cap="none" strike="noStrike">
                <a:solidFill>
                  <a:schemeClr val="dk1"/>
                </a:solidFill>
                <a:latin typeface="Montserrat"/>
                <a:ea typeface="Montserrat"/>
                <a:cs typeface="Montserrat"/>
                <a:sym typeface="Montserrat"/>
              </a:rPr>
              <a:t>코로나바이러스 감염자는 감염된 후 2일~14일이 지나면 증상을 느낍니다</a:t>
            </a:r>
            <a:r>
              <a:rPr b="1" i="0" lang="ko-KR" sz="1700" u="none" cap="none" strike="noStrike">
                <a:solidFill>
                  <a:schemeClr val="dk1"/>
                </a:solidFill>
                <a:latin typeface="Montserrat"/>
                <a:ea typeface="Montserrat"/>
                <a:cs typeface="Montserrat"/>
                <a:sym typeface="Montserrat"/>
              </a:rPr>
              <a:t>.</a:t>
            </a:r>
            <a:endParaRPr b="1" i="0" sz="1700" u="none" cap="none" strike="noStrike">
              <a:solidFill>
                <a:schemeClr val="dk1"/>
              </a:solidFill>
              <a:latin typeface="Montserrat"/>
              <a:ea typeface="Montserrat"/>
              <a:cs typeface="Montserrat"/>
              <a:sym typeface="Montserrat"/>
            </a:endParaRPr>
          </a:p>
        </p:txBody>
      </p:sp>
      <p:sp>
        <p:nvSpPr>
          <p:cNvPr id="169" name="Google Shape;169;p10"/>
          <p:cNvSpPr txBox="1"/>
          <p:nvPr/>
        </p:nvSpPr>
        <p:spPr>
          <a:xfrm>
            <a:off x="2065850" y="4787400"/>
            <a:ext cx="30000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ko-KR" sz="1100" u="none" cap="none" strike="noStrike">
                <a:solidFill>
                  <a:schemeClr val="dk1"/>
                </a:solidFill>
                <a:latin typeface="Arial"/>
                <a:ea typeface="Arial"/>
                <a:cs typeface="Arial"/>
                <a:sym typeface="Arial"/>
              </a:rPr>
              <a:t>이미지크레딧: </a:t>
            </a:r>
            <a:r>
              <a:rPr lang="ko-KR" sz="1100">
                <a:solidFill>
                  <a:schemeClr val="dk1"/>
                </a:solidFill>
              </a:rPr>
              <a:t>CDC</a:t>
            </a:r>
            <a:endParaRPr b="0" i="0" sz="1100" u="none" cap="none" strike="noStrike">
              <a:solidFill>
                <a:schemeClr val="dk1"/>
              </a:solidFill>
              <a:latin typeface="Arial"/>
              <a:ea typeface="Arial"/>
              <a:cs typeface="Arial"/>
              <a:sym typeface="Arial"/>
            </a:endParaRPr>
          </a:p>
        </p:txBody>
      </p:sp>
      <p:pic>
        <p:nvPicPr>
          <p:cNvPr id="170" name="Google Shape;170;p10"/>
          <p:cNvPicPr preferRelativeResize="0"/>
          <p:nvPr/>
        </p:nvPicPr>
        <p:blipFill>
          <a:blip r:embed="rId3">
            <a:alphaModFix/>
          </a:blip>
          <a:stretch>
            <a:fillRect/>
          </a:stretch>
        </p:blipFill>
        <p:spPr>
          <a:xfrm>
            <a:off x="304800" y="1258150"/>
            <a:ext cx="3909150" cy="33604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1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1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COVID-19의 증상</a:t>
            </a:r>
            <a:endParaRPr/>
          </a:p>
        </p:txBody>
      </p:sp>
      <p:sp>
        <p:nvSpPr>
          <p:cNvPr id="177" name="Google Shape;177;p11"/>
          <p:cNvSpPr txBox="1"/>
          <p:nvPr/>
        </p:nvSpPr>
        <p:spPr>
          <a:xfrm>
            <a:off x="204525" y="1341525"/>
            <a:ext cx="3565200" cy="15222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i="0" lang="ko-KR" sz="2100" u="none" cap="none" strike="noStrike">
                <a:solidFill>
                  <a:schemeClr val="dk1"/>
                </a:solidFill>
                <a:latin typeface="Montserrat"/>
                <a:ea typeface="Montserrat"/>
                <a:cs typeface="Montserrat"/>
                <a:sym typeface="Montserrat"/>
              </a:rPr>
              <a:t>증상이나 징후가 나타나지 않아도 바이러스 보균자일 수 있습니다.</a:t>
            </a:r>
            <a:r>
              <a:rPr b="1" i="0" lang="ko-KR" sz="2800" u="none" cap="none" strike="noStrike">
                <a:solidFill>
                  <a:schemeClr val="dk1"/>
                </a:solidFill>
                <a:latin typeface="Montserrat"/>
                <a:ea typeface="Montserrat"/>
                <a:cs typeface="Montserrat"/>
                <a:sym typeface="Montserrat"/>
              </a:rPr>
              <a:t>   </a:t>
            </a:r>
            <a:endParaRPr b="1" i="0" sz="2800" u="none" cap="none" strike="noStrike">
              <a:solidFill>
                <a:schemeClr val="dk1"/>
              </a:solidFill>
              <a:latin typeface="Montserrat"/>
              <a:ea typeface="Montserrat"/>
              <a:cs typeface="Montserrat"/>
              <a:sym typeface="Montserrat"/>
            </a:endParaRPr>
          </a:p>
        </p:txBody>
      </p:sp>
      <p:pic>
        <p:nvPicPr>
          <p:cNvPr id="178" name="Google Shape;178;p11"/>
          <p:cNvPicPr preferRelativeResize="0"/>
          <p:nvPr/>
        </p:nvPicPr>
        <p:blipFill rotWithShape="1">
          <a:blip r:embed="rId3">
            <a:alphaModFix/>
          </a:blip>
          <a:srcRect b="4804" l="4294" r="5680" t="8629"/>
          <a:stretch/>
        </p:blipFill>
        <p:spPr>
          <a:xfrm>
            <a:off x="3591425" y="1270224"/>
            <a:ext cx="4806946" cy="2911475"/>
          </a:xfrm>
          <a:prstGeom prst="rect">
            <a:avLst/>
          </a:prstGeom>
          <a:noFill/>
          <a:ln>
            <a:noFill/>
          </a:ln>
        </p:spPr>
      </p:pic>
      <p:sp>
        <p:nvSpPr>
          <p:cNvPr id="179" name="Google Shape;179;p11"/>
          <p:cNvSpPr txBox="1"/>
          <p:nvPr/>
        </p:nvSpPr>
        <p:spPr>
          <a:xfrm>
            <a:off x="6310800" y="3998775"/>
            <a:ext cx="2324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ko-KR" sz="1000" u="none" cap="none" strike="noStrike">
                <a:solidFill>
                  <a:srgbClr val="000000"/>
                </a:solidFill>
                <a:latin typeface="Arial"/>
                <a:ea typeface="Arial"/>
                <a:cs typeface="Arial"/>
                <a:sym typeface="Arial"/>
              </a:rPr>
              <a:t>소스</a:t>
            </a:r>
            <a:r>
              <a:rPr b="0" i="0" lang="ko-KR" sz="1000" u="none" cap="none" strike="noStrike">
                <a:solidFill>
                  <a:schemeClr val="dk1"/>
                </a:solidFill>
                <a:latin typeface="Montserrat"/>
                <a:ea typeface="Montserrat"/>
                <a:cs typeface="Montserrat"/>
                <a:sym typeface="Montserrat"/>
              </a:rPr>
              <a:t>: </a:t>
            </a:r>
            <a:r>
              <a:rPr b="0" i="0" lang="ko-KR" sz="1000" u="sng" cap="none" strike="noStrike">
                <a:solidFill>
                  <a:schemeClr val="hlink"/>
                </a:solidFill>
                <a:latin typeface="Montserrat"/>
                <a:ea typeface="Montserrat"/>
                <a:cs typeface="Montserrat"/>
                <a:sym typeface="Montserrat"/>
                <a:hlinkClick r:id="rId4"/>
              </a:rPr>
              <a:t>https://www.dw.com/</a:t>
            </a:r>
            <a:endParaRPr b="0" i="0" sz="1000" u="none" cap="none" strike="noStrike">
              <a:solidFill>
                <a:schemeClr val="dk1"/>
              </a:solidFill>
              <a:latin typeface="Montserrat"/>
              <a:ea typeface="Montserrat"/>
              <a:cs typeface="Montserrat"/>
              <a:sym typeface="Montserrat"/>
            </a:endParaRPr>
          </a:p>
        </p:txBody>
      </p:sp>
      <p:sp>
        <p:nvSpPr>
          <p:cNvPr id="180" name="Google Shape;180;p11"/>
          <p:cNvSpPr txBox="1"/>
          <p:nvPr/>
        </p:nvSpPr>
        <p:spPr>
          <a:xfrm>
            <a:off x="313875" y="3213675"/>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ko-KR">
                <a:solidFill>
                  <a:srgbClr val="0D0D0D"/>
                </a:solidFill>
                <a:latin typeface="Montserrat"/>
                <a:ea typeface="Montserrat"/>
                <a:cs typeface="Montserrat"/>
                <a:sym typeface="Montserrat"/>
              </a:rPr>
              <a:t>COVID-19 </a:t>
            </a:r>
            <a:r>
              <a:rPr b="1" lang="ko-KR">
                <a:solidFill>
                  <a:srgbClr val="0D0D0D"/>
                </a:solidFill>
                <a:latin typeface="Malgun Gothic"/>
                <a:ea typeface="Malgun Gothic"/>
                <a:cs typeface="Malgun Gothic"/>
                <a:sym typeface="Malgun Gothic"/>
              </a:rPr>
              <a:t>감염증이</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창궐하는</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동안</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시</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당국의</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권고</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조치에</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주의를</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기울여</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주시고</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업무나</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생필품</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구매</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외에는</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외출을</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자제하고</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집</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안에</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머물러</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주시기</a:t>
            </a:r>
            <a:r>
              <a:rPr b="1" lang="ko-KR">
                <a:solidFill>
                  <a:srgbClr val="0D0D0D"/>
                </a:solidFill>
                <a:latin typeface="Montserrat"/>
                <a:ea typeface="Montserrat"/>
                <a:cs typeface="Montserrat"/>
                <a:sym typeface="Montserrat"/>
              </a:rPr>
              <a:t> </a:t>
            </a:r>
            <a:r>
              <a:rPr b="1" lang="ko-KR">
                <a:solidFill>
                  <a:srgbClr val="0D0D0D"/>
                </a:solidFill>
                <a:latin typeface="Malgun Gothic"/>
                <a:ea typeface="Malgun Gothic"/>
                <a:cs typeface="Malgun Gothic"/>
                <a:sym typeface="Malgun Gothic"/>
              </a:rPr>
              <a:t>바랍니다</a:t>
            </a:r>
            <a:r>
              <a:rPr b="1" lang="ko-KR">
                <a:solidFill>
                  <a:srgbClr val="0D0D0D"/>
                </a:solidFill>
                <a:latin typeface="Montserrat"/>
                <a:ea typeface="Montserrat"/>
                <a:cs typeface="Montserrat"/>
                <a:sym typeface="Montserrat"/>
              </a:rPr>
              <a:t>.</a:t>
            </a:r>
            <a:r>
              <a:rPr lang="ko-KR" sz="1200">
                <a:solidFill>
                  <a:schemeClr val="dk1"/>
                </a:solidFill>
                <a:latin typeface="Montserrat"/>
                <a:ea typeface="Montserrat"/>
                <a:cs typeface="Montserrat"/>
                <a:sym typeface="Montserrat"/>
              </a:rPr>
              <a:t> </a:t>
            </a:r>
            <a:endParaRPr sz="1800">
              <a:solidFill>
                <a:schemeClr val="dk1"/>
              </a:solidFill>
              <a:latin typeface="Montserrat"/>
              <a:ea typeface="Montserrat"/>
              <a:cs typeface="Montserrat"/>
              <a:sym typeface="Montserrat"/>
            </a:endParaRPr>
          </a:p>
        </p:txBody>
      </p:sp>
      <p:sp>
        <p:nvSpPr>
          <p:cNvPr id="181" name="Google Shape;181;p11"/>
          <p:cNvSpPr txBox="1"/>
          <p:nvPr/>
        </p:nvSpPr>
        <p:spPr>
          <a:xfrm>
            <a:off x="3364800" y="4267150"/>
            <a:ext cx="5779200" cy="3000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a:p>
        </p:txBody>
      </p:sp>
      <p:sp>
        <p:nvSpPr>
          <p:cNvPr id="182" name="Google Shape;182;p11"/>
          <p:cNvSpPr txBox="1"/>
          <p:nvPr/>
        </p:nvSpPr>
        <p:spPr>
          <a:xfrm>
            <a:off x="3619050" y="1288975"/>
            <a:ext cx="2627400" cy="7437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ko-KR" sz="1300">
                <a:solidFill>
                  <a:schemeClr val="dk1"/>
                </a:solidFill>
                <a:latin typeface="Montserrat"/>
                <a:ea typeface="Montserrat"/>
                <a:cs typeface="Montserrat"/>
                <a:sym typeface="Montserrat"/>
              </a:rPr>
              <a:t>바이러스는 빠르게 확산될 수 있습니다.</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12"/>
          <p:cNvSpPr txBox="1"/>
          <p:nvPr>
            <p:ph idx="1" type="body"/>
          </p:nvPr>
        </p:nvSpPr>
        <p:spPr>
          <a:xfrm>
            <a:off x="395650" y="1094550"/>
            <a:ext cx="4851600" cy="9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ko-KR" sz="2200">
                <a:solidFill>
                  <a:schemeClr val="dk1"/>
                </a:solidFill>
                <a:latin typeface="Montserrat"/>
                <a:ea typeface="Montserrat"/>
                <a:cs typeface="Montserrat"/>
                <a:sym typeface="Montserrat"/>
              </a:rPr>
              <a:t>감염자가 기침을 하거나 코를 풀고 말을 할때 공기를 통해 전파됩니다.</a:t>
            </a:r>
            <a:endParaRPr b="1"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1600"/>
              </a:spcAft>
              <a:buSzPts val="1800"/>
              <a:buNone/>
            </a:pPr>
            <a:r>
              <a:t/>
            </a:r>
            <a:endParaRPr b="1" sz="1600">
              <a:solidFill>
                <a:schemeClr val="dk1"/>
              </a:solidFill>
              <a:latin typeface="Open Sans"/>
              <a:ea typeface="Open Sans"/>
              <a:cs typeface="Open Sans"/>
              <a:sym typeface="Open Sans"/>
            </a:endParaRPr>
          </a:p>
        </p:txBody>
      </p:sp>
      <p:sp>
        <p:nvSpPr>
          <p:cNvPr id="188" name="Google Shape;188;p1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800" u="none" cap="none" strike="noStrike">
                <a:solidFill>
                  <a:srgbClr val="FFFFFF"/>
                </a:solidFill>
                <a:latin typeface="Montserrat"/>
                <a:ea typeface="Montserrat"/>
                <a:cs typeface="Montserrat"/>
                <a:sym typeface="Montserrat"/>
              </a:rPr>
              <a:t>코로나바이러스 전파 양상</a:t>
            </a:r>
            <a:endParaRPr b="1" i="0" sz="2800" u="none" cap="none" strike="noStrike">
              <a:solidFill>
                <a:srgbClr val="FFFFFF"/>
              </a:solidFill>
              <a:latin typeface="Montserrat"/>
              <a:ea typeface="Montserrat"/>
              <a:cs typeface="Montserrat"/>
              <a:sym typeface="Montserrat"/>
            </a:endParaRPr>
          </a:p>
        </p:txBody>
      </p:sp>
      <p:pic>
        <p:nvPicPr>
          <p:cNvPr id="190" name="Google Shape;190;p12"/>
          <p:cNvPicPr preferRelativeResize="0"/>
          <p:nvPr/>
        </p:nvPicPr>
        <p:blipFill rotWithShape="1">
          <a:blip r:embed="rId3">
            <a:alphaModFix/>
          </a:blip>
          <a:srcRect b="0" l="0" r="0" t="0"/>
          <a:stretch/>
        </p:blipFill>
        <p:spPr>
          <a:xfrm>
            <a:off x="6496662" y="830750"/>
            <a:ext cx="1902775" cy="1902750"/>
          </a:xfrm>
          <a:prstGeom prst="rect">
            <a:avLst/>
          </a:prstGeom>
          <a:noFill/>
          <a:ln>
            <a:noFill/>
          </a:ln>
        </p:spPr>
      </p:pic>
      <p:pic>
        <p:nvPicPr>
          <p:cNvPr id="191" name="Google Shape;191;p12"/>
          <p:cNvPicPr preferRelativeResize="0"/>
          <p:nvPr/>
        </p:nvPicPr>
        <p:blipFill rotWithShape="1">
          <a:blip r:embed="rId4">
            <a:alphaModFix/>
          </a:blip>
          <a:srcRect b="0" l="0" r="0" t="0"/>
          <a:stretch/>
        </p:blipFill>
        <p:spPr>
          <a:xfrm>
            <a:off x="5520225" y="830750"/>
            <a:ext cx="1212200" cy="1212200"/>
          </a:xfrm>
          <a:prstGeom prst="rect">
            <a:avLst/>
          </a:prstGeom>
          <a:noFill/>
          <a:ln>
            <a:noFill/>
          </a:ln>
        </p:spPr>
      </p:pic>
      <p:pic>
        <p:nvPicPr>
          <p:cNvPr id="192" name="Google Shape;192;p12"/>
          <p:cNvPicPr preferRelativeResize="0"/>
          <p:nvPr/>
        </p:nvPicPr>
        <p:blipFill rotWithShape="1">
          <a:blip r:embed="rId5">
            <a:alphaModFix/>
          </a:blip>
          <a:srcRect b="0" l="0" r="0" t="0"/>
          <a:stretch/>
        </p:blipFill>
        <p:spPr>
          <a:xfrm>
            <a:off x="2343014" y="2021350"/>
            <a:ext cx="1170675" cy="1132300"/>
          </a:xfrm>
          <a:prstGeom prst="rect">
            <a:avLst/>
          </a:prstGeom>
          <a:noFill/>
          <a:ln>
            <a:noFill/>
          </a:ln>
        </p:spPr>
      </p:pic>
      <p:pic>
        <p:nvPicPr>
          <p:cNvPr id="193" name="Google Shape;193;p12"/>
          <p:cNvPicPr preferRelativeResize="0"/>
          <p:nvPr/>
        </p:nvPicPr>
        <p:blipFill rotWithShape="1">
          <a:blip r:embed="rId6">
            <a:alphaModFix/>
          </a:blip>
          <a:srcRect b="0" l="0" r="0" t="0"/>
          <a:stretch/>
        </p:blipFill>
        <p:spPr>
          <a:xfrm>
            <a:off x="6732425" y="2733500"/>
            <a:ext cx="1984454" cy="2024989"/>
          </a:xfrm>
          <a:prstGeom prst="rect">
            <a:avLst/>
          </a:prstGeom>
          <a:noFill/>
          <a:ln>
            <a:noFill/>
          </a:ln>
        </p:spPr>
      </p:pic>
      <p:sp>
        <p:nvSpPr>
          <p:cNvPr id="194" name="Google Shape;194;p12"/>
          <p:cNvSpPr txBox="1"/>
          <p:nvPr/>
        </p:nvSpPr>
        <p:spPr>
          <a:xfrm>
            <a:off x="395650" y="3153650"/>
            <a:ext cx="6568500" cy="1240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2100" u="none" cap="none" strike="noStrike">
                <a:solidFill>
                  <a:schemeClr val="dk1"/>
                </a:solidFill>
                <a:latin typeface="Montserrat"/>
                <a:ea typeface="Montserrat"/>
                <a:cs typeface="Montserrat"/>
                <a:sym typeface="Montserrat"/>
              </a:rPr>
              <a:t>코로나바이</a:t>
            </a:r>
            <a:endParaRPr b="1" sz="21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0" lang="ko-KR" sz="2100" u="none" cap="none" strike="noStrike">
                <a:solidFill>
                  <a:schemeClr val="dk1"/>
                </a:solidFill>
                <a:latin typeface="Montserrat"/>
                <a:ea typeface="Montserrat"/>
                <a:cs typeface="Montserrat"/>
                <a:sym typeface="Montserrat"/>
              </a:rPr>
              <a:t>러스는 가벼운접촉, 악수 또는 물건 공유와 같은 밀접접촉을 통해 확산됩니다.</a:t>
            </a:r>
            <a:endParaRPr b="1" i="0" sz="2100" u="none" cap="none" strike="noStrike">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1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1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COVID-19 확산 방지</a:t>
            </a:r>
            <a:endParaRPr b="1" i="0" sz="2400" u="none" cap="none" strike="noStrike">
              <a:solidFill>
                <a:srgbClr val="FFFFFF"/>
              </a:solidFill>
              <a:latin typeface="Montserrat"/>
              <a:ea typeface="Montserrat"/>
              <a:cs typeface="Montserrat"/>
              <a:sym typeface="Montserrat"/>
            </a:endParaRPr>
          </a:p>
        </p:txBody>
      </p:sp>
      <p:pic>
        <p:nvPicPr>
          <p:cNvPr id="201" name="Google Shape;201;p13"/>
          <p:cNvPicPr preferRelativeResize="0"/>
          <p:nvPr/>
        </p:nvPicPr>
        <p:blipFill rotWithShape="1">
          <a:blip r:embed="rId3">
            <a:alphaModFix/>
          </a:blip>
          <a:srcRect b="0" l="0" r="0" t="0"/>
          <a:stretch/>
        </p:blipFill>
        <p:spPr>
          <a:xfrm>
            <a:off x="439349" y="1046747"/>
            <a:ext cx="1261233" cy="1209959"/>
          </a:xfrm>
          <a:prstGeom prst="rect">
            <a:avLst/>
          </a:prstGeom>
          <a:noFill/>
          <a:ln>
            <a:noFill/>
          </a:ln>
        </p:spPr>
      </p:pic>
      <p:pic>
        <p:nvPicPr>
          <p:cNvPr id="202" name="Google Shape;202;p13"/>
          <p:cNvPicPr preferRelativeResize="0"/>
          <p:nvPr/>
        </p:nvPicPr>
        <p:blipFill rotWithShape="1">
          <a:blip r:embed="rId4">
            <a:alphaModFix/>
          </a:blip>
          <a:srcRect b="0" l="0" r="0" t="0"/>
          <a:stretch/>
        </p:blipFill>
        <p:spPr>
          <a:xfrm>
            <a:off x="395650" y="3440012"/>
            <a:ext cx="1217532" cy="1113939"/>
          </a:xfrm>
          <a:prstGeom prst="rect">
            <a:avLst/>
          </a:prstGeom>
          <a:noFill/>
          <a:ln>
            <a:noFill/>
          </a:ln>
        </p:spPr>
      </p:pic>
      <p:pic>
        <p:nvPicPr>
          <p:cNvPr id="203" name="Google Shape;203;p13"/>
          <p:cNvPicPr preferRelativeResize="0"/>
          <p:nvPr/>
        </p:nvPicPr>
        <p:blipFill rotWithShape="1">
          <a:blip r:embed="rId5">
            <a:alphaModFix/>
          </a:blip>
          <a:srcRect b="0" l="0" r="0" t="0"/>
          <a:stretch/>
        </p:blipFill>
        <p:spPr>
          <a:xfrm>
            <a:off x="439349" y="2350178"/>
            <a:ext cx="1173833" cy="996366"/>
          </a:xfrm>
          <a:prstGeom prst="rect">
            <a:avLst/>
          </a:prstGeom>
          <a:noFill/>
          <a:ln>
            <a:noFill/>
          </a:ln>
        </p:spPr>
      </p:pic>
      <p:sp>
        <p:nvSpPr>
          <p:cNvPr id="204" name="Google Shape;204;p13"/>
          <p:cNvSpPr txBox="1"/>
          <p:nvPr/>
        </p:nvSpPr>
        <p:spPr>
          <a:xfrm>
            <a:off x="1700582" y="1294299"/>
            <a:ext cx="6978316" cy="346419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1000"/>
              </a:spcBef>
              <a:spcAft>
                <a:spcPts val="0"/>
              </a:spcAft>
              <a:buClr>
                <a:schemeClr val="dk1"/>
              </a:buClr>
              <a:buSzPts val="1800"/>
              <a:buFont typeface="Montserrat"/>
              <a:buChar char="●"/>
            </a:pPr>
            <a:r>
              <a:rPr b="1" i="0" lang="ko-KR" sz="2800" u="none" cap="none" strike="noStrike">
                <a:solidFill>
                  <a:schemeClr val="dk1"/>
                </a:solidFill>
                <a:latin typeface="Montserrat"/>
                <a:ea typeface="Montserrat"/>
                <a:cs typeface="Montserrat"/>
                <a:sym typeface="Montserrat"/>
              </a:rPr>
              <a:t>비누와 물을 사용하여 20초 이상 손씻기</a:t>
            </a:r>
            <a:br>
              <a:rPr b="1" i="0" lang="ko-KR" sz="2800" u="none" cap="none" strike="noStrike">
                <a:solidFill>
                  <a:schemeClr val="dk1"/>
                </a:solidFill>
                <a:latin typeface="Montserrat"/>
                <a:ea typeface="Montserrat"/>
                <a:cs typeface="Montserrat"/>
                <a:sym typeface="Montserrat"/>
              </a:rPr>
            </a:br>
            <a:endParaRPr b="0" i="0" sz="1400" u="none" cap="none" strike="noStrike">
              <a:solidFill>
                <a:schemeClr val="dk1"/>
              </a:solidFill>
              <a:latin typeface="Montserrat"/>
              <a:ea typeface="Montserrat"/>
              <a:cs typeface="Montserrat"/>
              <a:sym typeface="Montserrat"/>
            </a:endParaRPr>
          </a:p>
          <a:p>
            <a:pPr indent="-342900" lvl="0" marL="457200" marR="0" rtl="0" algn="l">
              <a:lnSpc>
                <a:spcPct val="150000"/>
              </a:lnSpc>
              <a:spcBef>
                <a:spcPts val="0"/>
              </a:spcBef>
              <a:spcAft>
                <a:spcPts val="0"/>
              </a:spcAft>
              <a:buClr>
                <a:schemeClr val="dk1"/>
              </a:buClr>
              <a:buSzPts val="1800"/>
              <a:buFont typeface="Open Sans"/>
              <a:buChar char="●"/>
            </a:pPr>
            <a:r>
              <a:rPr b="1" i="0" lang="ko-KR" sz="2800" u="none" cap="none" strike="noStrike">
                <a:solidFill>
                  <a:schemeClr val="dk1"/>
                </a:solidFill>
                <a:latin typeface="Montserrat"/>
                <a:ea typeface="Montserrat"/>
                <a:cs typeface="Montserrat"/>
                <a:sym typeface="Montserrat"/>
              </a:rPr>
              <a:t>사회적 거리두기 준수</a:t>
            </a:r>
            <a:br>
              <a:rPr b="1" i="0" lang="ko-KR" sz="2800" u="none" cap="none" strike="noStrike">
                <a:solidFill>
                  <a:schemeClr val="dk1"/>
                </a:solidFill>
                <a:latin typeface="Montserrat"/>
                <a:ea typeface="Montserrat"/>
                <a:cs typeface="Montserrat"/>
                <a:sym typeface="Montserrat"/>
              </a:rPr>
            </a:br>
            <a:endParaRPr b="1" i="0" sz="1400" u="sng" cap="none" strike="noStrike">
              <a:solidFill>
                <a:schemeClr val="dk1"/>
              </a:solidFill>
              <a:latin typeface="Montserrat"/>
              <a:ea typeface="Montserrat"/>
              <a:cs typeface="Montserrat"/>
              <a:sym typeface="Montserrat"/>
            </a:endParaRPr>
          </a:p>
          <a:p>
            <a:pPr indent="-342900" lvl="0" marL="457200" marR="0" rtl="0" algn="l">
              <a:lnSpc>
                <a:spcPct val="150000"/>
              </a:lnSpc>
              <a:spcBef>
                <a:spcPts val="1000"/>
              </a:spcBef>
              <a:spcAft>
                <a:spcPts val="0"/>
              </a:spcAft>
              <a:buClr>
                <a:schemeClr val="dk1"/>
              </a:buClr>
              <a:buSzPts val="1800"/>
              <a:buFont typeface="Montserrat"/>
              <a:buChar char="●"/>
            </a:pPr>
            <a:r>
              <a:rPr b="1" i="0" lang="ko-KR" sz="2800" u="none" cap="none" strike="noStrike">
                <a:solidFill>
                  <a:schemeClr val="dk1"/>
                </a:solidFill>
                <a:latin typeface="Montserrat"/>
                <a:ea typeface="Montserrat"/>
                <a:cs typeface="Montserrat"/>
                <a:sym typeface="Montserrat"/>
              </a:rPr>
              <a:t>전염병 확산 시기동안 집에 머무르기</a:t>
            </a:r>
            <a:endParaRPr b="1" i="0" sz="2800" u="none" cap="none" strike="noStrike">
              <a:solidFill>
                <a:srgbClr val="00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176D2"/>
        </a:solidFill>
      </p:bgPr>
    </p:bg>
    <p:spTree>
      <p:nvGrpSpPr>
        <p:cNvPr id="208" name="Shape 208"/>
        <p:cNvGrpSpPr/>
        <p:nvPr/>
      </p:nvGrpSpPr>
      <p:grpSpPr>
        <a:xfrm>
          <a:off x="0" y="0"/>
          <a:ext cx="0" cy="0"/>
          <a:chOff x="0" y="0"/>
          <a:chExt cx="0" cy="0"/>
        </a:xfrm>
      </p:grpSpPr>
      <p:pic>
        <p:nvPicPr>
          <p:cNvPr id="209" name="Google Shape;209;p14"/>
          <p:cNvPicPr preferRelativeResize="0"/>
          <p:nvPr/>
        </p:nvPicPr>
        <p:blipFill rotWithShape="1">
          <a:blip r:embed="rId3">
            <a:alphaModFix/>
          </a:blip>
          <a:srcRect b="0" l="0" r="0" t="0"/>
          <a:stretch/>
        </p:blipFill>
        <p:spPr>
          <a:xfrm>
            <a:off x="1918611" y="1"/>
            <a:ext cx="5143499" cy="5143499"/>
          </a:xfrm>
          <a:prstGeom prst="rect">
            <a:avLst/>
          </a:prstGeom>
          <a:noFill/>
          <a:ln>
            <a:noFill/>
          </a:ln>
        </p:spPr>
      </p:pic>
      <p:sp>
        <p:nvSpPr>
          <p:cNvPr id="210" name="Google Shape;210;p14"/>
          <p:cNvSpPr txBox="1"/>
          <p:nvPr/>
        </p:nvSpPr>
        <p:spPr>
          <a:xfrm>
            <a:off x="2514282" y="161951"/>
            <a:ext cx="3952155" cy="830997"/>
          </a:xfrm>
          <a:prstGeom prst="rect">
            <a:avLst/>
          </a:prstGeom>
          <a:solidFill>
            <a:srgbClr val="0070C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ko-KR" sz="2400" u="none" cap="none" strike="noStrike">
                <a:solidFill>
                  <a:schemeClr val="lt1"/>
                </a:solidFill>
                <a:latin typeface="Arial"/>
                <a:ea typeface="Arial"/>
                <a:cs typeface="Arial"/>
                <a:sym typeface="Arial"/>
              </a:rPr>
              <a:t>COVID-19로부터 본인 및</a:t>
            </a:r>
            <a:endParaRPr/>
          </a:p>
          <a:p>
            <a:pPr indent="0" lvl="0" marL="0" marR="0" rtl="0" algn="ctr">
              <a:lnSpc>
                <a:spcPct val="100000"/>
              </a:lnSpc>
              <a:spcBef>
                <a:spcPts val="0"/>
              </a:spcBef>
              <a:spcAft>
                <a:spcPts val="0"/>
              </a:spcAft>
              <a:buNone/>
            </a:pPr>
            <a:r>
              <a:rPr b="0" i="0" lang="ko-KR" sz="2400" u="none" cap="none" strike="noStrike">
                <a:solidFill>
                  <a:schemeClr val="lt1"/>
                </a:solidFill>
                <a:latin typeface="Arial"/>
                <a:ea typeface="Arial"/>
                <a:cs typeface="Arial"/>
                <a:sym typeface="Arial"/>
              </a:rPr>
              <a:t>타인의 안전을 지키는 팁</a:t>
            </a:r>
            <a:endParaRPr b="0" i="0" sz="2400" u="none" cap="none" strike="noStrike">
              <a:solidFill>
                <a:schemeClr val="lt1"/>
              </a:solidFill>
              <a:latin typeface="Arial"/>
              <a:ea typeface="Arial"/>
              <a:cs typeface="Arial"/>
              <a:sym typeface="Arial"/>
            </a:endParaRPr>
          </a:p>
        </p:txBody>
      </p:sp>
      <p:sp>
        <p:nvSpPr>
          <p:cNvPr id="211" name="Google Shape;211;p14"/>
          <p:cNvSpPr txBox="1"/>
          <p:nvPr/>
        </p:nvSpPr>
        <p:spPr>
          <a:xfrm>
            <a:off x="2782388" y="1071154"/>
            <a:ext cx="2638697" cy="707886"/>
          </a:xfrm>
          <a:prstGeom prst="rect">
            <a:avLst/>
          </a:prstGeom>
          <a:solidFill>
            <a:srgbClr val="0070C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ko-KR" sz="1000" u="none" cap="none" strike="noStrike">
                <a:solidFill>
                  <a:schemeClr val="lt1"/>
                </a:solidFill>
                <a:latin typeface="Arial"/>
                <a:ea typeface="Arial"/>
                <a:cs typeface="Arial"/>
                <a:sym typeface="Arial"/>
              </a:rPr>
              <a:t>모든 사람이 COVID-19에 감염되었다고 가정하고 그 에 따라 적절히 대처하십시오. 미소를 짓거나 손을 흔들어 인사하고 적절한 거리를 유지하시기 바랍니다.</a:t>
            </a:r>
            <a:endParaRPr b="1" i="0" sz="1000" u="none" cap="none" strike="noStrike">
              <a:solidFill>
                <a:schemeClr val="lt1"/>
              </a:solidFill>
              <a:latin typeface="Arial"/>
              <a:ea typeface="Arial"/>
              <a:cs typeface="Arial"/>
              <a:sym typeface="Arial"/>
            </a:endParaRPr>
          </a:p>
        </p:txBody>
      </p:sp>
      <p:sp>
        <p:nvSpPr>
          <p:cNvPr id="212" name="Google Shape;212;p14"/>
          <p:cNvSpPr/>
          <p:nvPr/>
        </p:nvSpPr>
        <p:spPr>
          <a:xfrm>
            <a:off x="2750762" y="1874520"/>
            <a:ext cx="2918518" cy="461665"/>
          </a:xfrm>
          <a:prstGeom prst="rect">
            <a:avLst/>
          </a:prstGeom>
          <a:solidFill>
            <a:srgbClr val="0070C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ko-KR" sz="1200" u="none" cap="none" strike="noStrike">
                <a:solidFill>
                  <a:schemeClr val="lt1"/>
                </a:solidFill>
                <a:latin typeface="Arial"/>
                <a:ea typeface="Arial"/>
                <a:cs typeface="Arial"/>
                <a:sym typeface="Arial"/>
              </a:rPr>
              <a:t>가능한 한 집에 머무르기(증상이 있는 경우 특히 주의)</a:t>
            </a:r>
            <a:endParaRPr b="1" i="0" sz="1200" u="none" cap="none" strike="noStrike">
              <a:solidFill>
                <a:schemeClr val="lt1"/>
              </a:solidFill>
              <a:latin typeface="Arial"/>
              <a:ea typeface="Arial"/>
              <a:cs typeface="Arial"/>
              <a:sym typeface="Arial"/>
            </a:endParaRPr>
          </a:p>
        </p:txBody>
      </p:sp>
      <p:sp>
        <p:nvSpPr>
          <p:cNvPr id="213" name="Google Shape;213;p14"/>
          <p:cNvSpPr/>
          <p:nvPr/>
        </p:nvSpPr>
        <p:spPr>
          <a:xfrm>
            <a:off x="2700550" y="2571750"/>
            <a:ext cx="3014700" cy="382500"/>
          </a:xfrm>
          <a:prstGeom prst="rect">
            <a:avLst/>
          </a:prstGeom>
          <a:solidFill>
            <a:srgbClr val="0070C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ko-KR" sz="1200" u="none" cap="none" strike="noStrike">
                <a:solidFill>
                  <a:schemeClr val="lt1"/>
                </a:solidFill>
                <a:latin typeface="Arial"/>
                <a:ea typeface="Arial"/>
                <a:cs typeface="Arial"/>
                <a:sym typeface="Arial"/>
              </a:rPr>
              <a:t>타인과 1.8m(6피트) 거리 유지</a:t>
            </a:r>
            <a:endParaRPr b="1" i="0" sz="1200" u="none" cap="none" strike="noStrike">
              <a:solidFill>
                <a:schemeClr val="lt1"/>
              </a:solidFill>
              <a:latin typeface="Arial"/>
              <a:ea typeface="Arial"/>
              <a:cs typeface="Arial"/>
              <a:sym typeface="Arial"/>
            </a:endParaRPr>
          </a:p>
        </p:txBody>
      </p:sp>
      <p:sp>
        <p:nvSpPr>
          <p:cNvPr id="214" name="Google Shape;214;p14"/>
          <p:cNvSpPr/>
          <p:nvPr/>
        </p:nvSpPr>
        <p:spPr>
          <a:xfrm>
            <a:off x="2700553" y="3280010"/>
            <a:ext cx="3354300" cy="276900"/>
          </a:xfrm>
          <a:prstGeom prst="rect">
            <a:avLst/>
          </a:prstGeom>
          <a:solidFill>
            <a:srgbClr val="0070C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ko-KR" sz="1200" u="none" cap="none" strike="noStrike">
                <a:solidFill>
                  <a:schemeClr val="lt1"/>
                </a:solidFill>
                <a:latin typeface="Arial"/>
                <a:ea typeface="Arial"/>
                <a:cs typeface="Arial"/>
                <a:sym typeface="Arial"/>
              </a:rPr>
              <a:t>비누와 물로 자주 손 씻기</a:t>
            </a:r>
            <a:endParaRPr b="1" i="0" sz="1200" u="none" cap="none" strike="noStrike">
              <a:solidFill>
                <a:schemeClr val="lt1"/>
              </a:solidFill>
              <a:latin typeface="Arial"/>
              <a:ea typeface="Arial"/>
              <a:cs typeface="Arial"/>
              <a:sym typeface="Arial"/>
            </a:endParaRPr>
          </a:p>
        </p:txBody>
      </p:sp>
      <p:sp>
        <p:nvSpPr>
          <p:cNvPr id="215" name="Google Shape;215;p14"/>
          <p:cNvSpPr/>
          <p:nvPr/>
        </p:nvSpPr>
        <p:spPr>
          <a:xfrm>
            <a:off x="2697682" y="3882652"/>
            <a:ext cx="3360000" cy="276900"/>
          </a:xfrm>
          <a:prstGeom prst="rect">
            <a:avLst/>
          </a:prstGeom>
          <a:solidFill>
            <a:srgbClr val="0070C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ko-KR" sz="1200" u="none" cap="none" strike="noStrike">
                <a:solidFill>
                  <a:schemeClr val="lt1"/>
                </a:solidFill>
                <a:latin typeface="Arial"/>
                <a:ea typeface="Arial"/>
                <a:cs typeface="Arial"/>
                <a:sym typeface="Arial"/>
              </a:rPr>
              <a:t>눈, 코 및 입 만지지 않기</a:t>
            </a:r>
            <a:endParaRPr b="1" i="0" sz="1200" u="none" cap="none" strike="noStrike">
              <a:solidFill>
                <a:schemeClr val="lt1"/>
              </a:solidFill>
              <a:latin typeface="Arial"/>
              <a:ea typeface="Arial"/>
              <a:cs typeface="Arial"/>
              <a:sym typeface="Arial"/>
            </a:endParaRPr>
          </a:p>
        </p:txBody>
      </p:sp>
      <p:sp>
        <p:nvSpPr>
          <p:cNvPr id="216" name="Google Shape;216;p14"/>
          <p:cNvSpPr/>
          <p:nvPr/>
        </p:nvSpPr>
        <p:spPr>
          <a:xfrm>
            <a:off x="2700553" y="4390353"/>
            <a:ext cx="3416320" cy="461665"/>
          </a:xfrm>
          <a:prstGeom prst="rect">
            <a:avLst/>
          </a:prstGeom>
          <a:solidFill>
            <a:srgbClr val="0070C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ko-KR" sz="1200" u="none" cap="none" strike="noStrike">
                <a:solidFill>
                  <a:schemeClr val="lt1"/>
                </a:solidFill>
                <a:latin typeface="Arial"/>
                <a:ea typeface="Arial"/>
                <a:cs typeface="Arial"/>
                <a:sym typeface="Arial"/>
              </a:rPr>
              <a:t>자주 만지는 물건은 깨끗하게 닦고 소독하기</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1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800" u="none" cap="none" strike="noStrike">
                <a:solidFill>
                  <a:srgbClr val="FFFFFF"/>
                </a:solidFill>
                <a:latin typeface="Montserrat"/>
                <a:ea typeface="Montserrat"/>
                <a:cs typeface="Montserrat"/>
                <a:sym typeface="Montserrat"/>
              </a:rPr>
              <a:t>사회적 거리두기:</a:t>
            </a:r>
            <a:endParaRPr b="1" i="0" sz="2800" u="none" cap="none" strike="noStrike">
              <a:solidFill>
                <a:srgbClr val="FFFFFF"/>
              </a:solidFill>
              <a:latin typeface="Montserrat"/>
              <a:ea typeface="Montserrat"/>
              <a:cs typeface="Montserrat"/>
              <a:sym typeface="Montserrat"/>
            </a:endParaRPr>
          </a:p>
        </p:txBody>
      </p:sp>
      <p:pic>
        <p:nvPicPr>
          <p:cNvPr id="223" name="Google Shape;223;p15"/>
          <p:cNvPicPr preferRelativeResize="0"/>
          <p:nvPr/>
        </p:nvPicPr>
        <p:blipFill rotWithShape="1">
          <a:blip r:embed="rId3">
            <a:alphaModFix/>
          </a:blip>
          <a:srcRect b="0" l="0" r="0" t="0"/>
          <a:stretch/>
        </p:blipFill>
        <p:spPr>
          <a:xfrm>
            <a:off x="3754650" y="962725"/>
            <a:ext cx="5002251" cy="3003488"/>
          </a:xfrm>
          <a:prstGeom prst="rect">
            <a:avLst/>
          </a:prstGeom>
          <a:noFill/>
          <a:ln>
            <a:noFill/>
          </a:ln>
        </p:spPr>
      </p:pic>
      <p:sp>
        <p:nvSpPr>
          <p:cNvPr id="224" name="Google Shape;224;p15"/>
          <p:cNvSpPr txBox="1"/>
          <p:nvPr>
            <p:ph idx="1" type="body"/>
          </p:nvPr>
        </p:nvSpPr>
        <p:spPr>
          <a:xfrm>
            <a:off x="447899" y="1244900"/>
            <a:ext cx="3495300" cy="3008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800"/>
              <a:buNone/>
            </a:pPr>
            <a:r>
              <a:rPr b="1" lang="ko-KR" sz="2200" u="sng">
                <a:solidFill>
                  <a:schemeClr val="dk1"/>
                </a:solidFill>
                <a:latin typeface="Montserrat"/>
                <a:ea typeface="Montserrat"/>
                <a:cs typeface="Montserrat"/>
                <a:sym typeface="Montserrat"/>
              </a:rPr>
              <a:t>사회적 거리두기:</a:t>
            </a:r>
            <a:endParaRPr sz="800"/>
          </a:p>
          <a:p>
            <a:pPr indent="0" lvl="0" marL="0" rtl="0" algn="l">
              <a:lnSpc>
                <a:spcPct val="150000"/>
              </a:lnSpc>
              <a:spcBef>
                <a:spcPts val="0"/>
              </a:spcBef>
              <a:spcAft>
                <a:spcPts val="0"/>
              </a:spcAft>
              <a:buSzPts val="1800"/>
              <a:buNone/>
            </a:pPr>
            <a:r>
              <a:rPr b="1" lang="ko-KR" sz="2200">
                <a:solidFill>
                  <a:schemeClr val="dk1"/>
                </a:solidFill>
                <a:latin typeface="Montserrat"/>
                <a:ea typeface="Montserrat"/>
                <a:cs typeface="Montserrat"/>
                <a:sym typeface="Montserrat"/>
              </a:rPr>
              <a:t>바이러스에 노출되지 않고 다른 사람에게 전파하지 않기 위해 개인과의 밀접 접촉 피하기</a:t>
            </a:r>
            <a:endParaRPr b="1" sz="22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16"/>
          <p:cNvSpPr txBox="1"/>
          <p:nvPr>
            <p:ph idx="1" type="body"/>
          </p:nvPr>
        </p:nvSpPr>
        <p:spPr>
          <a:xfrm>
            <a:off x="258679" y="963456"/>
            <a:ext cx="5191626" cy="3620576"/>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800"/>
              <a:buNone/>
            </a:pPr>
            <a:r>
              <a:rPr b="1" lang="ko-KR" sz="2400" u="sng">
                <a:solidFill>
                  <a:schemeClr val="dk1"/>
                </a:solidFill>
                <a:latin typeface="Montserrat"/>
                <a:ea typeface="Montserrat"/>
                <a:cs typeface="Montserrat"/>
                <a:sym typeface="Montserrat"/>
              </a:rPr>
              <a:t>사회적 거리두기</a:t>
            </a:r>
            <a:endParaRPr sz="2400">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ko-KR" sz="2400">
                <a:solidFill>
                  <a:schemeClr val="dk1"/>
                </a:solidFill>
                <a:latin typeface="Montserrat"/>
                <a:ea typeface="Montserrat"/>
                <a:cs typeface="Montserrat"/>
                <a:sym typeface="Montserrat"/>
              </a:rPr>
              <a:t>지역 사회의 바이러스 확산 속도 완화</a:t>
            </a:r>
            <a:endParaRPr sz="2400">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ko-KR" sz="2400">
                <a:solidFill>
                  <a:schemeClr val="dk1"/>
                </a:solidFill>
                <a:latin typeface="Montserrat"/>
                <a:ea typeface="Montserrat"/>
                <a:cs typeface="Montserrat"/>
                <a:sym typeface="Montserrat"/>
              </a:rPr>
              <a:t>의료 시스템 붕괴 예방</a:t>
            </a:r>
            <a:endParaRPr sz="2400">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1000"/>
              </a:spcAft>
              <a:buClr>
                <a:schemeClr val="dk1"/>
              </a:buClr>
              <a:buSzPts val="1800"/>
              <a:buFont typeface="Open Sans"/>
              <a:buChar char="●"/>
            </a:pPr>
            <a:r>
              <a:rPr b="1" lang="ko-KR" sz="2400">
                <a:solidFill>
                  <a:schemeClr val="dk1"/>
                </a:solidFill>
                <a:latin typeface="Montserrat"/>
                <a:ea typeface="Montserrat"/>
                <a:cs typeface="Montserrat"/>
                <a:sym typeface="Montserrat"/>
              </a:rPr>
              <a:t>일상 생활속 추가 질병 지연 방지</a:t>
            </a:r>
            <a:br>
              <a:rPr b="1" lang="ko-KR" sz="2400">
                <a:solidFill>
                  <a:schemeClr val="dk1"/>
                </a:solidFill>
                <a:latin typeface="Montserrat"/>
                <a:ea typeface="Montserrat"/>
                <a:cs typeface="Montserrat"/>
                <a:sym typeface="Montserrat"/>
              </a:rPr>
            </a:br>
            <a:endParaRPr b="1" sz="2400">
              <a:solidFill>
                <a:schemeClr val="dk1"/>
              </a:solidFill>
              <a:latin typeface="Montserrat"/>
              <a:ea typeface="Montserrat"/>
              <a:cs typeface="Montserrat"/>
              <a:sym typeface="Montserrat"/>
            </a:endParaRPr>
          </a:p>
        </p:txBody>
      </p:sp>
      <p:sp>
        <p:nvSpPr>
          <p:cNvPr id="230" name="Google Shape;230;p1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1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사회적 거리두기가 중요합니다 </a:t>
            </a:r>
            <a:endParaRPr b="1" i="0" sz="2400" u="none" cap="none" strike="noStrike">
              <a:solidFill>
                <a:srgbClr val="FFFFFF"/>
              </a:solidFill>
              <a:latin typeface="Montserrat"/>
              <a:ea typeface="Montserrat"/>
              <a:cs typeface="Montserrat"/>
              <a:sym typeface="Montserrat"/>
            </a:endParaRPr>
          </a:p>
        </p:txBody>
      </p:sp>
      <p:pic>
        <p:nvPicPr>
          <p:cNvPr id="232" name="Google Shape;232;p16"/>
          <p:cNvPicPr preferRelativeResize="0"/>
          <p:nvPr/>
        </p:nvPicPr>
        <p:blipFill rotWithShape="1">
          <a:blip r:embed="rId3">
            <a:alphaModFix/>
          </a:blip>
          <a:srcRect b="0" l="0" r="0" t="0"/>
          <a:stretch/>
        </p:blipFill>
        <p:spPr>
          <a:xfrm>
            <a:off x="5257800" y="1113850"/>
            <a:ext cx="3176337" cy="31032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17"/>
          <p:cNvSpPr txBox="1"/>
          <p:nvPr>
            <p:ph idx="1" type="body"/>
          </p:nvPr>
        </p:nvSpPr>
        <p:spPr>
          <a:xfrm>
            <a:off x="4103650" y="1351775"/>
            <a:ext cx="4077300" cy="130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ko-KR" sz="2400">
                <a:solidFill>
                  <a:schemeClr val="dk1"/>
                </a:solidFill>
                <a:latin typeface="Montserrat"/>
                <a:ea typeface="Montserrat"/>
                <a:cs typeface="Montserrat"/>
                <a:sym typeface="Montserrat"/>
              </a:rPr>
              <a:t>자발적 자가 격리: 최소 2주간 집에 머물고 타인과의 접촉을 피합니다.</a:t>
            </a:r>
            <a:endParaRPr b="1"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a:solidFill>
                <a:schemeClr val="dk1"/>
              </a:solidFill>
              <a:latin typeface="Montserrat"/>
              <a:ea typeface="Montserrat"/>
              <a:cs typeface="Montserrat"/>
              <a:sym typeface="Montserrat"/>
            </a:endParaRPr>
          </a:p>
        </p:txBody>
      </p:sp>
      <p:sp>
        <p:nvSpPr>
          <p:cNvPr id="238" name="Google Shape;238;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1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COVID-19의 확산 방지 :</a:t>
            </a:r>
            <a:endParaRPr b="1" i="0" sz="2400" u="none" cap="none" strike="noStrike">
              <a:solidFill>
                <a:srgbClr val="FFFFFF"/>
              </a:solidFill>
              <a:latin typeface="Montserrat"/>
              <a:ea typeface="Montserrat"/>
              <a:cs typeface="Montserrat"/>
              <a:sym typeface="Montserrat"/>
            </a:endParaRPr>
          </a:p>
        </p:txBody>
      </p:sp>
      <p:sp>
        <p:nvSpPr>
          <p:cNvPr id="240" name="Google Shape;240;p17"/>
          <p:cNvSpPr txBox="1"/>
          <p:nvPr/>
        </p:nvSpPr>
        <p:spPr>
          <a:xfrm>
            <a:off x="4033550" y="2779575"/>
            <a:ext cx="4436700" cy="1640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None/>
            </a:pPr>
            <a:r>
              <a:rPr b="1" i="0" lang="ko-KR" sz="2800" u="none" cap="none" strike="noStrike">
                <a:solidFill>
                  <a:schemeClr val="dk1"/>
                </a:solidFill>
                <a:latin typeface="Montserrat"/>
                <a:ea typeface="Montserrat"/>
                <a:cs typeface="Montserrat"/>
                <a:sym typeface="Montserrat"/>
              </a:rPr>
              <a:t>자가격리: </a:t>
            </a:r>
            <a:r>
              <a:rPr b="0" i="0" lang="ko-KR" sz="2800" u="none" cap="none" strike="noStrike">
                <a:solidFill>
                  <a:schemeClr val="dk1"/>
                </a:solidFill>
                <a:latin typeface="Montserrat"/>
                <a:ea typeface="Montserrat"/>
                <a:cs typeface="Montserrat"/>
                <a:sym typeface="Montserrat"/>
              </a:rPr>
              <a:t>감염자를 비감염자와 분리합니다</a:t>
            </a:r>
            <a:r>
              <a:rPr b="0" i="0" lang="ko-KR" sz="2400" u="none" cap="none" strike="noStrike">
                <a:solidFill>
                  <a:schemeClr val="dk1"/>
                </a:solidFill>
                <a:latin typeface="Montserrat"/>
                <a:ea typeface="Montserrat"/>
                <a:cs typeface="Montserrat"/>
                <a:sym typeface="Montserrat"/>
              </a:rPr>
              <a:t>.</a:t>
            </a:r>
            <a:endParaRPr b="0" i="0" sz="1400" u="none" cap="none" strike="noStrike">
              <a:solidFill>
                <a:srgbClr val="000000"/>
              </a:solidFill>
              <a:latin typeface="Arial"/>
              <a:ea typeface="Arial"/>
              <a:cs typeface="Arial"/>
              <a:sym typeface="Arial"/>
            </a:endParaRPr>
          </a:p>
        </p:txBody>
      </p:sp>
      <p:pic>
        <p:nvPicPr>
          <p:cNvPr id="241" name="Google Shape;241;p17"/>
          <p:cNvPicPr preferRelativeResize="0"/>
          <p:nvPr/>
        </p:nvPicPr>
        <p:blipFill>
          <a:blip r:embed="rId3">
            <a:alphaModFix/>
          </a:blip>
          <a:stretch>
            <a:fillRect/>
          </a:stretch>
        </p:blipFill>
        <p:spPr>
          <a:xfrm>
            <a:off x="395650" y="1423062"/>
            <a:ext cx="3324225" cy="2362200"/>
          </a:xfrm>
          <a:prstGeom prst="rect">
            <a:avLst/>
          </a:prstGeom>
          <a:noFill/>
          <a:ln>
            <a:noFill/>
          </a:ln>
        </p:spPr>
      </p:pic>
      <p:sp>
        <p:nvSpPr>
          <p:cNvPr id="242" name="Google Shape;242;p17"/>
          <p:cNvSpPr txBox="1"/>
          <p:nvPr/>
        </p:nvSpPr>
        <p:spPr>
          <a:xfrm>
            <a:off x="2117350" y="3785250"/>
            <a:ext cx="30000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ko-KR" sz="1100" u="none" cap="none" strike="noStrike">
                <a:solidFill>
                  <a:schemeClr val="dk1"/>
                </a:solidFill>
                <a:latin typeface="Arial"/>
                <a:ea typeface="Arial"/>
                <a:cs typeface="Arial"/>
                <a:sym typeface="Arial"/>
              </a:rPr>
              <a:t>이미지크레딧: </a:t>
            </a:r>
            <a:r>
              <a:rPr lang="ko-KR" sz="1100">
                <a:solidFill>
                  <a:schemeClr val="dk1"/>
                </a:solidFill>
              </a:rPr>
              <a:t>CDC</a:t>
            </a:r>
            <a:endParaRPr b="0" i="0" sz="11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18"/>
          <p:cNvSpPr txBox="1"/>
          <p:nvPr>
            <p:ph idx="1" type="body"/>
          </p:nvPr>
        </p:nvSpPr>
        <p:spPr>
          <a:xfrm>
            <a:off x="259581" y="926112"/>
            <a:ext cx="8302800" cy="130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ko-KR">
                <a:solidFill>
                  <a:schemeClr val="dk1"/>
                </a:solidFill>
                <a:latin typeface="Montserrat"/>
                <a:ea typeface="Montserrat"/>
                <a:cs typeface="Montserrat"/>
                <a:sym typeface="Montserrat"/>
              </a:rPr>
              <a:t>본인과 타인의 안전을 위해 사회적 거리두기를 준수해야 하지만 친구및 가족들과 꾸준히 대화를 나누어야 합니다.</a:t>
            </a:r>
            <a:endParaRPr b="1">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rPr b="1" lang="ko-KR" sz="1600">
                <a:solidFill>
                  <a:schemeClr val="dk1"/>
                </a:solidFill>
                <a:latin typeface="Montserrat"/>
                <a:ea typeface="Montserrat"/>
                <a:cs typeface="Montserrat"/>
                <a:sym typeface="Montserrat"/>
              </a:rPr>
              <a:t>디지털기술을 활용하여 연락하십시오.</a:t>
            </a:r>
            <a:endParaRPr/>
          </a:p>
          <a:p>
            <a:pPr indent="0" lvl="0" marL="0" rtl="0" algn="l">
              <a:lnSpc>
                <a:spcPct val="115000"/>
              </a:lnSpc>
              <a:spcBef>
                <a:spcPts val="0"/>
              </a:spcBef>
              <a:spcAft>
                <a:spcPts val="0"/>
              </a:spcAft>
              <a:buSzPts val="1800"/>
              <a:buNone/>
            </a:pPr>
            <a:r>
              <a:rPr lang="ko-KR" sz="1600">
                <a:solidFill>
                  <a:schemeClr val="dk1"/>
                </a:solidFill>
                <a:latin typeface="Montserrat"/>
                <a:ea typeface="Montserrat"/>
                <a:cs typeface="Montserrat"/>
                <a:sym typeface="Montserrat"/>
              </a:rPr>
              <a:t>-</a:t>
            </a:r>
            <a:r>
              <a:rPr lang="ko-KR" sz="2000">
                <a:solidFill>
                  <a:schemeClr val="dk1"/>
                </a:solidFill>
                <a:latin typeface="Montserrat"/>
                <a:ea typeface="Montserrat"/>
                <a:cs typeface="Montserrat"/>
                <a:sym typeface="Montserrat"/>
              </a:rPr>
              <a:t>텍스트메시지</a:t>
            </a:r>
            <a:endParaRPr sz="2000">
              <a:solidFill>
                <a:schemeClr val="dk1"/>
              </a:solidFill>
              <a:latin typeface="Montserrat"/>
              <a:ea typeface="Montserrat"/>
              <a:cs typeface="Montserrat"/>
              <a:sym typeface="Montserrat"/>
            </a:endParaRPr>
          </a:p>
          <a:p>
            <a:pPr indent="-114300" lvl="0" marL="0" rtl="0" algn="l">
              <a:lnSpc>
                <a:spcPct val="115000"/>
              </a:lnSpc>
              <a:spcBef>
                <a:spcPts val="0"/>
              </a:spcBef>
              <a:spcAft>
                <a:spcPts val="0"/>
              </a:spcAft>
              <a:buSzPts val="1800"/>
              <a:buFont typeface="Montserrat"/>
              <a:buChar char="-"/>
            </a:pPr>
            <a:r>
              <a:rPr lang="ko-KR" sz="2000">
                <a:solidFill>
                  <a:schemeClr val="dk1"/>
                </a:solidFill>
                <a:latin typeface="Montserrat"/>
                <a:ea typeface="Montserrat"/>
                <a:cs typeface="Montserrat"/>
                <a:sym typeface="Montserrat"/>
              </a:rPr>
              <a:t>전화</a:t>
            </a:r>
            <a:endParaRPr sz="2000">
              <a:solidFill>
                <a:schemeClr val="dk1"/>
              </a:solidFill>
              <a:latin typeface="Montserrat"/>
              <a:ea typeface="Montserrat"/>
              <a:cs typeface="Montserrat"/>
              <a:sym typeface="Montserrat"/>
            </a:endParaRPr>
          </a:p>
          <a:p>
            <a:pPr indent="-114300" lvl="0" marL="0" rtl="0" algn="l">
              <a:lnSpc>
                <a:spcPct val="115000"/>
              </a:lnSpc>
              <a:spcBef>
                <a:spcPts val="0"/>
              </a:spcBef>
              <a:spcAft>
                <a:spcPts val="0"/>
              </a:spcAft>
              <a:buSzPts val="1800"/>
              <a:buFont typeface="Montserrat"/>
              <a:buChar char="-"/>
            </a:pPr>
            <a:r>
              <a:rPr lang="ko-KR" sz="2000">
                <a:solidFill>
                  <a:schemeClr val="dk1"/>
                </a:solidFill>
                <a:latin typeface="Montserrat"/>
                <a:ea typeface="Montserrat"/>
                <a:cs typeface="Montserrat"/>
                <a:sym typeface="Montserrat"/>
              </a:rPr>
              <a:t>페이스타임/화상채팅</a:t>
            </a:r>
            <a:endParaRPr sz="2000">
              <a:solidFill>
                <a:schemeClr val="dk1"/>
              </a:solidFill>
              <a:latin typeface="Montserrat"/>
              <a:ea typeface="Montserrat"/>
              <a:cs typeface="Montserrat"/>
              <a:sym typeface="Montserrat"/>
            </a:endParaRPr>
          </a:p>
          <a:p>
            <a:pPr indent="-114300" lvl="0" marL="0" rtl="0" algn="l">
              <a:lnSpc>
                <a:spcPct val="115000"/>
              </a:lnSpc>
              <a:spcBef>
                <a:spcPts val="0"/>
              </a:spcBef>
              <a:spcAft>
                <a:spcPts val="0"/>
              </a:spcAft>
              <a:buSzPts val="1800"/>
              <a:buFont typeface="Montserrat"/>
              <a:buChar char="-"/>
            </a:pPr>
            <a:r>
              <a:rPr lang="ko-KR" sz="2000">
                <a:solidFill>
                  <a:schemeClr val="dk1"/>
                </a:solidFill>
                <a:latin typeface="Montserrat"/>
                <a:ea typeface="Montserrat"/>
                <a:cs typeface="Montserrat"/>
                <a:sym typeface="Montserrat"/>
              </a:rPr>
              <a:t>소셜미디어</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t/>
            </a:r>
            <a:endParaRPr b="1">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b="1" lang="ko-KR">
                <a:solidFill>
                  <a:schemeClr val="dk1"/>
                </a:solidFill>
                <a:latin typeface="Montserrat"/>
                <a:ea typeface="Montserrat"/>
                <a:cs typeface="Montserrat"/>
                <a:sym typeface="Montserrat"/>
              </a:rPr>
              <a:t>모든 사람들이 다양한 방식으로 이번 위기에 직면해 있습니다.</a:t>
            </a:r>
            <a:endParaRPr sz="1600"/>
          </a:p>
          <a:p>
            <a:pPr indent="0" lvl="0" marL="0" rtl="0" algn="ctr">
              <a:lnSpc>
                <a:spcPct val="115000"/>
              </a:lnSpc>
              <a:spcBef>
                <a:spcPts val="0"/>
              </a:spcBef>
              <a:spcAft>
                <a:spcPts val="0"/>
              </a:spcAft>
              <a:buSzPts val="1800"/>
              <a:buNone/>
            </a:pPr>
            <a:r>
              <a:rPr b="1" lang="ko-KR">
                <a:solidFill>
                  <a:schemeClr val="dk1"/>
                </a:solidFill>
                <a:latin typeface="Montserrat"/>
                <a:ea typeface="Montserrat"/>
                <a:cs typeface="Montserrat"/>
                <a:sym typeface="Montserrat"/>
              </a:rPr>
              <a:t>사랑하는 가족과 지인들과 이야기를 나누고 그들의 </a:t>
            </a:r>
            <a:br>
              <a:rPr b="1" lang="ko-KR">
                <a:solidFill>
                  <a:schemeClr val="dk1"/>
                </a:solidFill>
                <a:latin typeface="Montserrat"/>
                <a:ea typeface="Montserrat"/>
                <a:cs typeface="Montserrat"/>
                <a:sym typeface="Montserrat"/>
              </a:rPr>
            </a:br>
            <a:r>
              <a:rPr b="1" lang="ko-KR">
                <a:solidFill>
                  <a:schemeClr val="dk1"/>
                </a:solidFill>
                <a:latin typeface="Montserrat"/>
                <a:ea typeface="Montserrat"/>
                <a:cs typeface="Montserrat"/>
                <a:sym typeface="Montserrat"/>
              </a:rPr>
              <a:t>안부를 확인해 주시기 바랍니다.</a:t>
            </a:r>
            <a:endParaRPr b="1">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t/>
            </a:r>
            <a:endParaRPr sz="1600">
              <a:solidFill>
                <a:schemeClr val="dk1"/>
              </a:solidFill>
              <a:latin typeface="Montserrat"/>
              <a:ea typeface="Montserrat"/>
              <a:cs typeface="Montserrat"/>
              <a:sym typeface="Montserrat"/>
            </a:endParaRPr>
          </a:p>
          <a:p>
            <a:pPr indent="0" lvl="0" marL="0" rtl="0" algn="ctr">
              <a:lnSpc>
                <a:spcPct val="115000"/>
              </a:lnSpc>
              <a:spcBef>
                <a:spcPts val="0"/>
              </a:spcBef>
              <a:spcAft>
                <a:spcPts val="1600"/>
              </a:spcAft>
              <a:buSzPts val="1800"/>
              <a:buNone/>
            </a:pPr>
            <a:r>
              <a:t/>
            </a:r>
            <a:endParaRPr b="1">
              <a:solidFill>
                <a:schemeClr val="dk1"/>
              </a:solidFill>
              <a:latin typeface="Montserrat"/>
              <a:ea typeface="Montserrat"/>
              <a:cs typeface="Montserrat"/>
              <a:sym typeface="Montserrat"/>
            </a:endParaRPr>
          </a:p>
        </p:txBody>
      </p:sp>
      <p:sp>
        <p:nvSpPr>
          <p:cNvPr id="248" name="Google Shape;248;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1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COVID-19의 확산 방지 :</a:t>
            </a:r>
            <a:endParaRPr b="1" i="0" sz="2400" u="none" cap="none" strike="noStrike">
              <a:solidFill>
                <a:srgbClr val="FFFFFF"/>
              </a:solidFill>
              <a:latin typeface="Montserrat"/>
              <a:ea typeface="Montserrat"/>
              <a:cs typeface="Montserrat"/>
              <a:sym typeface="Montserrat"/>
            </a:endParaRPr>
          </a:p>
        </p:txBody>
      </p:sp>
      <p:pic>
        <p:nvPicPr>
          <p:cNvPr id="250" name="Google Shape;250;p18"/>
          <p:cNvPicPr preferRelativeResize="0"/>
          <p:nvPr/>
        </p:nvPicPr>
        <p:blipFill rotWithShape="1">
          <a:blip r:embed="rId3">
            <a:alphaModFix/>
          </a:blip>
          <a:srcRect b="0" l="0" r="0" t="0"/>
          <a:stretch/>
        </p:blipFill>
        <p:spPr>
          <a:xfrm>
            <a:off x="7193725" y="2135583"/>
            <a:ext cx="1441475" cy="1550275"/>
          </a:xfrm>
          <a:prstGeom prst="rect">
            <a:avLst/>
          </a:prstGeom>
          <a:noFill/>
          <a:ln>
            <a:noFill/>
          </a:ln>
        </p:spPr>
      </p:pic>
      <p:pic>
        <p:nvPicPr>
          <p:cNvPr id="251" name="Google Shape;251;p18"/>
          <p:cNvPicPr preferRelativeResize="0"/>
          <p:nvPr/>
        </p:nvPicPr>
        <p:blipFill rotWithShape="1">
          <a:blip r:embed="rId4">
            <a:alphaModFix/>
          </a:blip>
          <a:srcRect b="0" l="0" r="0" t="0"/>
          <a:stretch/>
        </p:blipFill>
        <p:spPr>
          <a:xfrm>
            <a:off x="5361883" y="2083634"/>
            <a:ext cx="1538075" cy="1654175"/>
          </a:xfrm>
          <a:prstGeom prst="rect">
            <a:avLst/>
          </a:prstGeom>
          <a:noFill/>
          <a:ln>
            <a:noFill/>
          </a:ln>
        </p:spPr>
      </p:pic>
      <p:pic>
        <p:nvPicPr>
          <p:cNvPr id="252" name="Google Shape;252;p18"/>
          <p:cNvPicPr preferRelativeResize="0"/>
          <p:nvPr/>
        </p:nvPicPr>
        <p:blipFill rotWithShape="1">
          <a:blip r:embed="rId5">
            <a:alphaModFix/>
          </a:blip>
          <a:srcRect b="0" l="0" r="0" t="0"/>
          <a:stretch/>
        </p:blipFill>
        <p:spPr>
          <a:xfrm>
            <a:off x="3731181" y="2229612"/>
            <a:ext cx="1359601" cy="146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19"/>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COVID-19의 확산 방지 :</a:t>
            </a:r>
            <a:endParaRPr b="1" i="0" sz="2400" u="none" cap="none" strike="noStrike">
              <a:solidFill>
                <a:srgbClr val="FFFFFF"/>
              </a:solidFill>
              <a:latin typeface="Montserrat"/>
              <a:ea typeface="Montserrat"/>
              <a:cs typeface="Montserrat"/>
              <a:sym typeface="Montserrat"/>
            </a:endParaRPr>
          </a:p>
        </p:txBody>
      </p:sp>
      <p:sp>
        <p:nvSpPr>
          <p:cNvPr id="259" name="Google Shape;259;p19"/>
          <p:cNvSpPr txBox="1"/>
          <p:nvPr/>
        </p:nvSpPr>
        <p:spPr>
          <a:xfrm>
            <a:off x="469231" y="830750"/>
            <a:ext cx="8307805"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2300" u="none" cap="none" strike="noStrike">
                <a:solidFill>
                  <a:srgbClr val="1D2129"/>
                </a:solidFill>
                <a:highlight>
                  <a:schemeClr val="lt1"/>
                </a:highlight>
                <a:latin typeface="Arial"/>
                <a:ea typeface="Arial"/>
                <a:cs typeface="Arial"/>
                <a:sym typeface="Arial"/>
              </a:rPr>
              <a:t>외출해야 하는 경우에는 직접 만든 마스크를 착용하십시오</a:t>
            </a:r>
            <a:endParaRPr b="1" i="1" sz="2300" u="none" cap="none" strike="noStrike">
              <a:solidFill>
                <a:srgbClr val="1D2129"/>
              </a:solidFill>
              <a:highlight>
                <a:schemeClr val="lt1"/>
              </a:highlight>
              <a:latin typeface="Arial"/>
              <a:ea typeface="Arial"/>
              <a:cs typeface="Arial"/>
              <a:sym typeface="Arial"/>
            </a:endParaRPr>
          </a:p>
          <a:p>
            <a:pPr indent="57150" lvl="0" marL="0" marR="0" rtl="0" algn="l">
              <a:lnSpc>
                <a:spcPct val="115000"/>
              </a:lnSpc>
              <a:spcBef>
                <a:spcPts val="0"/>
              </a:spcBef>
              <a:spcAft>
                <a:spcPts val="0"/>
              </a:spcAft>
              <a:buNone/>
            </a:pPr>
            <a:r>
              <a:rPr b="1" i="0" lang="ko-KR" sz="2300" u="sng" cap="none" strike="noStrike">
                <a:solidFill>
                  <a:srgbClr val="1D2129"/>
                </a:solidFill>
                <a:highlight>
                  <a:schemeClr val="lt1"/>
                </a:highlight>
                <a:latin typeface="Arial"/>
                <a:ea typeface="Arial"/>
                <a:cs typeface="Arial"/>
                <a:sym typeface="Arial"/>
              </a:rPr>
              <a:t>다음 상황에서 마스크를 착용해야 합니다: </a:t>
            </a:r>
            <a:br>
              <a:rPr b="1" i="0" lang="ko-KR" sz="2400" u="sng" cap="none" strike="noStrike">
                <a:solidFill>
                  <a:srgbClr val="1D2129"/>
                </a:solidFill>
                <a:highlight>
                  <a:schemeClr val="lt1"/>
                </a:highlight>
                <a:latin typeface="Arial"/>
                <a:ea typeface="Arial"/>
                <a:cs typeface="Arial"/>
                <a:sym typeface="Arial"/>
              </a:rPr>
            </a:br>
            <a:r>
              <a:rPr b="1" i="0" lang="ko-KR" sz="2000" u="none" cap="none" strike="noStrike">
                <a:solidFill>
                  <a:srgbClr val="1D2129"/>
                </a:solidFill>
                <a:highlight>
                  <a:schemeClr val="lt1"/>
                </a:highlight>
                <a:latin typeface="Arial"/>
                <a:ea typeface="Arial"/>
                <a:cs typeface="Arial"/>
                <a:sym typeface="Arial"/>
              </a:rPr>
              <a:t>🛒 식료품 매장 등 필수 사업체에서 쇼핑을 하는 경우</a:t>
            </a:r>
            <a:endParaRPr b="1" i="0" sz="2000" u="none" cap="none" strike="noStrike">
              <a:solidFill>
                <a:srgbClr val="1D2129"/>
              </a:solidFill>
              <a:highlight>
                <a:schemeClr val="lt1"/>
              </a:highlight>
              <a:latin typeface="Arial"/>
              <a:ea typeface="Arial"/>
              <a:cs typeface="Arial"/>
              <a:sym typeface="Arial"/>
            </a:endParaRPr>
          </a:p>
          <a:p>
            <a:pPr indent="57150" lvl="0" marL="0" marR="0" rtl="0" algn="l">
              <a:lnSpc>
                <a:spcPct val="200000"/>
              </a:lnSpc>
              <a:spcBef>
                <a:spcPts val="500"/>
              </a:spcBef>
              <a:spcAft>
                <a:spcPts val="0"/>
              </a:spcAft>
              <a:buNone/>
            </a:pPr>
            <a:r>
              <a:rPr b="1" i="0" lang="ko-KR" sz="2000" u="none" cap="none" strike="noStrike">
                <a:solidFill>
                  <a:srgbClr val="1D2129"/>
                </a:solidFill>
                <a:highlight>
                  <a:schemeClr val="lt1"/>
                </a:highlight>
                <a:latin typeface="Arial"/>
                <a:ea typeface="Arial"/>
                <a:cs typeface="Arial"/>
                <a:sym typeface="Arial"/>
              </a:rPr>
              <a:t>👩‍⚕️ 의료인을 방문하는 경우</a:t>
            </a:r>
            <a:endParaRPr b="1" i="0" sz="2000" u="none" cap="none" strike="noStrike">
              <a:solidFill>
                <a:srgbClr val="1D2129"/>
              </a:solidFill>
              <a:highlight>
                <a:schemeClr val="lt1"/>
              </a:highlight>
              <a:latin typeface="Arial"/>
              <a:ea typeface="Arial"/>
              <a:cs typeface="Arial"/>
              <a:sym typeface="Arial"/>
            </a:endParaRPr>
          </a:p>
          <a:p>
            <a:pPr indent="57150" lvl="0" marL="0" marR="0" rtl="0" algn="l">
              <a:lnSpc>
                <a:spcPct val="200000"/>
              </a:lnSpc>
              <a:spcBef>
                <a:spcPts val="500"/>
              </a:spcBef>
              <a:spcAft>
                <a:spcPts val="0"/>
              </a:spcAft>
              <a:buNone/>
            </a:pPr>
            <a:r>
              <a:rPr b="1" i="0" lang="ko-KR" sz="2000" u="none" cap="none" strike="noStrike">
                <a:solidFill>
                  <a:srgbClr val="1D2129"/>
                </a:solidFill>
                <a:highlight>
                  <a:schemeClr val="lt1"/>
                </a:highlight>
                <a:latin typeface="Arial"/>
                <a:ea typeface="Arial"/>
                <a:cs typeface="Arial"/>
                <a:sym typeface="Arial"/>
              </a:rPr>
              <a:t>🚍 대중교통을 이용하는 경우</a:t>
            </a:r>
            <a:endParaRPr b="1" i="0" sz="2000" u="none" cap="none" strike="noStrike">
              <a:solidFill>
                <a:srgbClr val="1D2129"/>
              </a:solidFill>
              <a:highlight>
                <a:schemeClr val="lt1"/>
              </a:highlight>
              <a:latin typeface="Arial"/>
              <a:ea typeface="Arial"/>
              <a:cs typeface="Arial"/>
              <a:sym typeface="Arial"/>
            </a:endParaRPr>
          </a:p>
          <a:p>
            <a:pPr indent="57150" lvl="0" marL="0" marR="0" rtl="0" algn="l">
              <a:lnSpc>
                <a:spcPct val="200000"/>
              </a:lnSpc>
              <a:spcBef>
                <a:spcPts val="500"/>
              </a:spcBef>
              <a:spcAft>
                <a:spcPts val="0"/>
              </a:spcAft>
              <a:buNone/>
            </a:pPr>
            <a:r>
              <a:rPr b="1" i="0" lang="ko-KR" sz="2000" u="none" cap="none" strike="noStrike">
                <a:solidFill>
                  <a:srgbClr val="1D2129"/>
                </a:solidFill>
                <a:highlight>
                  <a:schemeClr val="lt1"/>
                </a:highlight>
                <a:latin typeface="Arial"/>
                <a:ea typeface="Arial"/>
                <a:cs typeface="Arial"/>
                <a:sym typeface="Arial"/>
              </a:rPr>
              <a:t>👨🏽‍💼 필수사업체에서 고객과 대면하는 경우</a:t>
            </a:r>
            <a:endParaRPr b="1" i="0" sz="2000" u="none" cap="none" strike="noStrike">
              <a:solidFill>
                <a:srgbClr val="1D2129"/>
              </a:solidFill>
              <a:highlight>
                <a:schemeClr val="lt1"/>
              </a:highlight>
              <a:latin typeface="Arial"/>
              <a:ea typeface="Arial"/>
              <a:cs typeface="Arial"/>
              <a:sym typeface="Arial"/>
            </a:endParaRPr>
          </a:p>
          <a:p>
            <a:pPr indent="57150" lvl="0" marL="0" marR="0" rtl="0" algn="l">
              <a:lnSpc>
                <a:spcPct val="200000"/>
              </a:lnSpc>
              <a:spcBef>
                <a:spcPts val="500"/>
              </a:spcBef>
              <a:spcAft>
                <a:spcPts val="500"/>
              </a:spcAft>
              <a:buNone/>
            </a:pPr>
            <a:r>
              <a:rPr b="1" i="0" lang="ko-KR" sz="2000" u="none" cap="none" strike="noStrike">
                <a:solidFill>
                  <a:srgbClr val="1D2129"/>
                </a:solidFill>
                <a:highlight>
                  <a:schemeClr val="lt1"/>
                </a:highlight>
                <a:latin typeface="Arial"/>
                <a:ea typeface="Arial"/>
                <a:cs typeface="Arial"/>
                <a:sym typeface="Arial"/>
              </a:rPr>
              <a:t>🤒 아프고 기침을 하거나 재채기를 하는 경우</a:t>
            </a:r>
            <a:endParaRPr b="1" i="0" sz="20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2"/>
          <p:cNvSpPr txBox="1"/>
          <p:nvPr/>
        </p:nvSpPr>
        <p:spPr>
          <a:xfrm>
            <a:off x="395650" y="314203"/>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ko-KR" sz="2800" u="none" cap="none" strike="noStrike">
                <a:solidFill>
                  <a:schemeClr val="lt1"/>
                </a:solidFill>
                <a:latin typeface="Arial"/>
                <a:ea typeface="Arial"/>
                <a:cs typeface="Arial"/>
                <a:sym typeface="Arial"/>
              </a:rPr>
              <a:t>아젠다</a:t>
            </a:r>
            <a:endParaRPr b="1" i="0" sz="2800" u="none" cap="none" strike="noStrike">
              <a:solidFill>
                <a:schemeClr val="lt1"/>
              </a:solidFill>
              <a:latin typeface="Montserrat"/>
              <a:ea typeface="Montserrat"/>
              <a:cs typeface="Montserrat"/>
              <a:sym typeface="Montserrat"/>
            </a:endParaRPr>
          </a:p>
        </p:txBody>
      </p:sp>
      <p:sp>
        <p:nvSpPr>
          <p:cNvPr id="70" name="Google Shape;70;p2"/>
          <p:cNvSpPr txBox="1"/>
          <p:nvPr/>
        </p:nvSpPr>
        <p:spPr>
          <a:xfrm>
            <a:off x="54141" y="529103"/>
            <a:ext cx="6791700" cy="426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2400"/>
              <a:buFont typeface="Arial"/>
              <a:buNone/>
            </a:pPr>
            <a:br>
              <a:rPr b="1" lang="ko-KR" sz="2400">
                <a:solidFill>
                  <a:srgbClr val="002060"/>
                </a:solidFill>
                <a:latin typeface="Montserrat"/>
                <a:ea typeface="Montserrat"/>
                <a:cs typeface="Montserrat"/>
                <a:sym typeface="Montserrat"/>
              </a:rPr>
            </a:br>
            <a:r>
              <a:rPr b="1" lang="ko-KR" sz="2400">
                <a:solidFill>
                  <a:srgbClr val="002060"/>
                </a:solidFill>
                <a:latin typeface="Montserrat"/>
                <a:ea typeface="Montserrat"/>
                <a:cs typeface="Montserrat"/>
                <a:sym typeface="Montserrat"/>
              </a:rPr>
              <a:t>이번 교육에서는 다음 주제에 대해 다룹니다.</a:t>
            </a:r>
            <a:endParaRPr b="1" i="0" sz="24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1" i="0" lang="ko-KR" sz="2000" u="none" cap="none" strike="noStrike">
                <a:solidFill>
                  <a:srgbClr val="002060"/>
                </a:solidFill>
                <a:latin typeface="Montserrat"/>
                <a:ea typeface="Montserrat"/>
                <a:cs typeface="Montserrat"/>
                <a:sym typeface="Montserrat"/>
              </a:rPr>
              <a:t>코로나 바이러스 정의</a:t>
            </a:r>
            <a:endParaRPr b="1" i="0" sz="20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1" i="0" lang="ko-KR" sz="2000" u="none" cap="none" strike="noStrike">
                <a:solidFill>
                  <a:srgbClr val="002060"/>
                </a:solidFill>
                <a:latin typeface="Montserrat"/>
                <a:ea typeface="Montserrat"/>
                <a:cs typeface="Montserrat"/>
                <a:sym typeface="Montserrat"/>
              </a:rPr>
              <a:t>필라델피아 – 일일 업데이트	</a:t>
            </a:r>
            <a:endParaRPr b="1" i="0" sz="20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1" i="0" lang="ko-KR" sz="2000" u="none" cap="none" strike="noStrike">
                <a:solidFill>
                  <a:srgbClr val="000000"/>
                </a:solidFill>
                <a:latin typeface="Arial"/>
                <a:ea typeface="Arial"/>
                <a:cs typeface="Arial"/>
                <a:sym typeface="Arial"/>
              </a:rPr>
              <a:t>COVID-19 확산 및 예방</a:t>
            </a:r>
            <a:r>
              <a:rPr b="1" i="0" lang="ko-KR" sz="2000" u="none" cap="none" strike="noStrike">
                <a:solidFill>
                  <a:srgbClr val="002060"/>
                </a:solidFill>
                <a:latin typeface="Montserrat"/>
                <a:ea typeface="Montserrat"/>
                <a:cs typeface="Montserrat"/>
                <a:sym typeface="Montserrat"/>
              </a:rPr>
              <a:t>	</a:t>
            </a:r>
            <a:endParaRPr b="1" i="0" sz="20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1" i="0" lang="ko-KR" sz="2000" u="none" cap="none" strike="noStrike">
                <a:solidFill>
                  <a:srgbClr val="002060"/>
                </a:solidFill>
                <a:latin typeface="Montserrat"/>
                <a:ea typeface="Montserrat"/>
                <a:cs typeface="Montserrat"/>
                <a:sym typeface="Montserrat"/>
              </a:rPr>
              <a:t>치료및 테스트 옵션	</a:t>
            </a:r>
            <a:endParaRPr b="1" i="0" sz="20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chemeClr val="dk1"/>
              </a:buClr>
              <a:buSzPts val="1800"/>
              <a:buFont typeface="Montserrat"/>
              <a:buChar char="●"/>
            </a:pPr>
            <a:r>
              <a:rPr b="1" i="0" lang="ko-KR" sz="2000" u="none" cap="none" strike="noStrike">
                <a:solidFill>
                  <a:srgbClr val="002060"/>
                </a:solidFill>
                <a:uFill>
                  <a:noFill/>
                </a:uFill>
                <a:latin typeface="Montserrat"/>
                <a:ea typeface="Montserrat"/>
                <a:cs typeface="Montserrat"/>
                <a:sym typeface="Montserrat"/>
                <a:hlinkClick r:id="rId3"/>
              </a:rPr>
              <a:t>COVID 지역 사회 대처 방안 전문가로서의 역할</a:t>
            </a:r>
            <a:endParaRPr b="1" i="0" sz="2000" u="none" cap="none" strike="noStrike">
              <a:solidFill>
                <a:srgbClr val="002060"/>
              </a:solidFill>
              <a:uFill>
                <a:noFill/>
              </a:uFill>
              <a:latin typeface="Montserrat"/>
              <a:ea typeface="Montserrat"/>
              <a:cs typeface="Montserrat"/>
              <a:sym typeface="Montserrat"/>
              <a:hlinkClick r:id="rId4"/>
            </a:endParaRPr>
          </a:p>
          <a:p>
            <a:pPr indent="-342900" lvl="0" marL="457200" marR="0" rtl="0" algn="l">
              <a:lnSpc>
                <a:spcPct val="115000"/>
              </a:lnSpc>
              <a:spcBef>
                <a:spcPts val="1000"/>
              </a:spcBef>
              <a:spcAft>
                <a:spcPts val="0"/>
              </a:spcAft>
              <a:buClr>
                <a:schemeClr val="dk1"/>
              </a:buClr>
              <a:buSzPts val="1800"/>
              <a:buFont typeface="Montserrat"/>
              <a:buChar char="●"/>
            </a:pPr>
            <a:r>
              <a:rPr b="1" i="0" lang="ko-KR" sz="2000" u="none" cap="none" strike="noStrike">
                <a:solidFill>
                  <a:srgbClr val="002060"/>
                </a:solidFill>
                <a:latin typeface="Montserrat"/>
                <a:ea typeface="Montserrat"/>
                <a:cs typeface="Montserrat"/>
                <a:sym typeface="Montserrat"/>
              </a:rPr>
              <a:t>자원봉사 기회</a:t>
            </a:r>
            <a:endParaRPr b="1" i="0" sz="20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chemeClr val="dk1"/>
              </a:buClr>
              <a:buSzPts val="1800"/>
              <a:buFont typeface="Montserrat"/>
              <a:buChar char="●"/>
            </a:pPr>
            <a:r>
              <a:rPr b="1" i="0" lang="ko-KR" sz="2000" u="none" cap="none" strike="noStrike">
                <a:solidFill>
                  <a:srgbClr val="002060"/>
                </a:solidFill>
                <a:latin typeface="Montserrat"/>
                <a:ea typeface="Montserrat"/>
                <a:cs typeface="Montserrat"/>
                <a:sym typeface="Montserrat"/>
              </a:rPr>
              <a:t>지역 사회 자원	</a:t>
            </a:r>
            <a:endParaRPr b="1" i="0" sz="2000" u="none" cap="none" strike="noStrike">
              <a:solidFill>
                <a:srgbClr val="000000"/>
              </a:solidFill>
              <a:latin typeface="Montserrat"/>
              <a:ea typeface="Montserrat"/>
              <a:cs typeface="Montserrat"/>
              <a:sym typeface="Montserrat"/>
            </a:endParaRPr>
          </a:p>
        </p:txBody>
      </p:sp>
      <p:pic>
        <p:nvPicPr>
          <p:cNvPr id="71" name="Google Shape;71;p2"/>
          <p:cNvPicPr preferRelativeResize="0"/>
          <p:nvPr/>
        </p:nvPicPr>
        <p:blipFill rotWithShape="1">
          <a:blip r:embed="rId5">
            <a:alphaModFix/>
          </a:blip>
          <a:srcRect b="0" l="12695" r="14959" t="0"/>
          <a:stretch/>
        </p:blipFill>
        <p:spPr>
          <a:xfrm>
            <a:off x="6151346" y="1425870"/>
            <a:ext cx="2721679" cy="2757526"/>
          </a:xfrm>
          <a:prstGeom prst="rect">
            <a:avLst/>
          </a:prstGeom>
          <a:noFill/>
          <a:ln>
            <a:noFill/>
          </a:ln>
        </p:spPr>
      </p:pic>
      <p:sp>
        <p:nvSpPr>
          <p:cNvPr id="72" name="Google Shape;72;p2"/>
          <p:cNvSpPr txBox="1"/>
          <p:nvPr/>
        </p:nvSpPr>
        <p:spPr>
          <a:xfrm>
            <a:off x="6151325" y="1834300"/>
            <a:ext cx="2721600" cy="1884000"/>
          </a:xfrm>
          <a:prstGeom prst="rect">
            <a:avLst/>
          </a:prstGeom>
          <a:solidFill>
            <a:srgbClr val="F1F0F0"/>
          </a:soli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ko-KR" sz="3500">
                <a:highlight>
                  <a:srgbClr val="C27BA0"/>
                </a:highlight>
              </a:rPr>
              <a:t>교육에  오신것을 환영합니다</a:t>
            </a:r>
            <a:endParaRPr sz="3800">
              <a:highlight>
                <a:srgbClr val="C27BA0"/>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2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0"/>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바느질 없이 마스크 만들기</a:t>
            </a:r>
            <a:endParaRPr b="1" i="0" sz="2400" u="none" cap="none" strike="noStrike">
              <a:solidFill>
                <a:srgbClr val="FFFFFF"/>
              </a:solidFill>
              <a:latin typeface="Montserrat"/>
              <a:ea typeface="Montserrat"/>
              <a:cs typeface="Montserrat"/>
              <a:sym typeface="Montserrat"/>
            </a:endParaRPr>
          </a:p>
        </p:txBody>
      </p:sp>
      <p:pic>
        <p:nvPicPr>
          <p:cNvPr id="266" name="Google Shape;266;p20"/>
          <p:cNvPicPr preferRelativeResize="0"/>
          <p:nvPr/>
        </p:nvPicPr>
        <p:blipFill rotWithShape="1">
          <a:blip r:embed="rId3">
            <a:alphaModFix/>
          </a:blip>
          <a:srcRect b="3661" l="0" r="0" t="2678"/>
          <a:stretch/>
        </p:blipFill>
        <p:spPr>
          <a:xfrm>
            <a:off x="1048020" y="904127"/>
            <a:ext cx="7482748" cy="3753649"/>
          </a:xfrm>
          <a:prstGeom prst="rect">
            <a:avLst/>
          </a:prstGeom>
          <a:noFill/>
          <a:ln>
            <a:noFill/>
          </a:ln>
        </p:spPr>
      </p:pic>
      <p:sp>
        <p:nvSpPr>
          <p:cNvPr id="267" name="Google Shape;267;p20"/>
          <p:cNvSpPr txBox="1"/>
          <p:nvPr/>
        </p:nvSpPr>
        <p:spPr>
          <a:xfrm>
            <a:off x="1206800" y="4605525"/>
            <a:ext cx="78426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ko-KR" sz="1200" u="none" cap="none" strike="noStrike">
                <a:solidFill>
                  <a:schemeClr val="dk1"/>
                </a:solidFill>
                <a:latin typeface="Montserrat"/>
                <a:ea typeface="Montserrat"/>
                <a:cs typeface="Montserrat"/>
                <a:sym typeface="Montserrat"/>
              </a:rPr>
              <a:t>bit.ly/FoldedFaceMask</a:t>
            </a:r>
            <a:endParaRPr b="1" i="0" sz="1200" u="none" cap="none" strike="noStrike">
              <a:solidFill>
                <a:srgbClr val="000000"/>
              </a:solidFill>
              <a:latin typeface="Arial"/>
              <a:ea typeface="Arial"/>
              <a:cs typeface="Arial"/>
              <a:sym typeface="Arial"/>
            </a:endParaRPr>
          </a:p>
        </p:txBody>
      </p:sp>
      <p:sp>
        <p:nvSpPr>
          <p:cNvPr id="268" name="Google Shape;268;p20"/>
          <p:cNvSpPr txBox="1"/>
          <p:nvPr/>
        </p:nvSpPr>
        <p:spPr>
          <a:xfrm>
            <a:off x="1992085" y="1809206"/>
            <a:ext cx="1286520" cy="461665"/>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ko-KR" sz="1200" u="none" cap="none" strike="noStrike">
                <a:latin typeface="Arial"/>
                <a:ea typeface="Arial"/>
                <a:cs typeface="Arial"/>
                <a:sym typeface="Arial"/>
              </a:rPr>
              <a:t>커피필터를</a:t>
            </a:r>
            <a:br>
              <a:rPr b="0" i="0" lang="ko-KR" sz="1200" u="none" cap="none" strike="noStrike">
                <a:latin typeface="Arial"/>
                <a:ea typeface="Arial"/>
                <a:cs typeface="Arial"/>
                <a:sym typeface="Arial"/>
              </a:rPr>
            </a:br>
            <a:r>
              <a:rPr b="0" i="0" lang="ko-KR" sz="1200" u="none" cap="none" strike="noStrike">
                <a:latin typeface="Arial"/>
                <a:ea typeface="Arial"/>
                <a:cs typeface="Arial"/>
                <a:sym typeface="Arial"/>
              </a:rPr>
              <a:t>자릅니다.</a:t>
            </a:r>
            <a:endParaRPr b="0" i="0" sz="1200" u="none" cap="none" strike="noStrike">
              <a:latin typeface="Arial"/>
              <a:ea typeface="Arial"/>
              <a:cs typeface="Arial"/>
              <a:sym typeface="Arial"/>
            </a:endParaRPr>
          </a:p>
        </p:txBody>
      </p:sp>
      <p:sp>
        <p:nvSpPr>
          <p:cNvPr id="269" name="Google Shape;269;p20"/>
          <p:cNvSpPr txBox="1"/>
          <p:nvPr/>
        </p:nvSpPr>
        <p:spPr>
          <a:xfrm flipH="1">
            <a:off x="6420385" y="1900646"/>
            <a:ext cx="2025782" cy="1354217"/>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ko-KR" sz="1200" u="none" cap="none" strike="noStrike">
                <a:solidFill>
                  <a:schemeClr val="dk1"/>
                </a:solidFill>
                <a:latin typeface="Arial"/>
                <a:ea typeface="Arial"/>
                <a:cs typeface="Arial"/>
                <a:sym typeface="Arial"/>
              </a:rPr>
              <a:t>접은  손수건 중앙 에서 필터를 접습니다. </a:t>
            </a:r>
            <a:r>
              <a:rPr b="0" i="0" lang="ko-KR" sz="1400" u="none" cap="none" strike="noStrike">
                <a:solidFill>
                  <a:schemeClr val="dk1"/>
                </a:solidFill>
                <a:latin typeface="Arial"/>
                <a:ea typeface="Arial"/>
                <a:cs typeface="Arial"/>
                <a:sym typeface="Arial"/>
              </a:rPr>
              <a:t>위에서 아래로, 아래에서 위로 접습니다.</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70" name="Google Shape;270;p20"/>
          <p:cNvSpPr/>
          <p:nvPr/>
        </p:nvSpPr>
        <p:spPr>
          <a:xfrm>
            <a:off x="0" y="0"/>
            <a:ext cx="223138" cy="27699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ko-KR" sz="1200" u="none" cap="none" strike="noStrike">
                <a:solidFill>
                  <a:srgbClr val="000000"/>
                </a:solidFill>
                <a:latin typeface="Calibri"/>
                <a:ea typeface="Calibri"/>
                <a:cs typeface="Calibri"/>
                <a:sym typeface="Calibri"/>
              </a:rPr>
              <a:t>.</a:t>
            </a:r>
            <a:endParaRPr b="0" i="0" sz="1800" u="none" cap="none" strike="noStrike">
              <a:solidFill>
                <a:schemeClr val="dk1"/>
              </a:solidFill>
              <a:latin typeface="Gulim"/>
              <a:ea typeface="Gulim"/>
              <a:cs typeface="Gulim"/>
              <a:sym typeface="Gulim"/>
            </a:endParaRPr>
          </a:p>
        </p:txBody>
      </p:sp>
      <p:sp>
        <p:nvSpPr>
          <p:cNvPr id="271" name="Google Shape;271;p20"/>
          <p:cNvSpPr txBox="1"/>
          <p:nvPr/>
        </p:nvSpPr>
        <p:spPr>
          <a:xfrm>
            <a:off x="1169125" y="4193175"/>
            <a:ext cx="2018100" cy="7014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ko-KR" sz="1200" u="none" cap="none" strike="noStrike">
                <a:latin typeface="Arial"/>
                <a:ea typeface="Arial"/>
                <a:cs typeface="Arial"/>
                <a:sym typeface="Arial"/>
              </a:rPr>
              <a:t>고무줄이나머리끈을 15cm(6인치) 간격으로둡니다.</a:t>
            </a:r>
            <a:endParaRPr b="0" i="0" sz="1200" u="none" cap="none" strike="noStrike">
              <a:latin typeface="Arial"/>
              <a:ea typeface="Arial"/>
              <a:cs typeface="Arial"/>
              <a:sym typeface="Arial"/>
            </a:endParaRPr>
          </a:p>
        </p:txBody>
      </p:sp>
      <p:sp>
        <p:nvSpPr>
          <p:cNvPr id="272" name="Google Shape;272;p20"/>
          <p:cNvSpPr txBox="1"/>
          <p:nvPr/>
        </p:nvSpPr>
        <p:spPr>
          <a:xfrm>
            <a:off x="3670663" y="4225834"/>
            <a:ext cx="2312126"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ko-KR" sz="1200" u="none" cap="none" strike="noStrike">
                <a:solidFill>
                  <a:srgbClr val="000000"/>
                </a:solidFill>
                <a:latin typeface="Arial"/>
                <a:ea typeface="Arial"/>
                <a:cs typeface="Arial"/>
                <a:sym typeface="Arial"/>
              </a:rPr>
              <a:t>측면을 가운데로 접어밀어 넣어줍니다.</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21"/>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COVID-19의 확산 방지 :</a:t>
            </a:r>
            <a:endParaRPr b="1" i="0" sz="2400" u="none" cap="none" strike="noStrike">
              <a:solidFill>
                <a:srgbClr val="FFFFFF"/>
              </a:solidFill>
              <a:latin typeface="Montserrat"/>
              <a:ea typeface="Montserrat"/>
              <a:cs typeface="Montserrat"/>
              <a:sym typeface="Montserrat"/>
            </a:endParaRPr>
          </a:p>
        </p:txBody>
      </p:sp>
      <p:pic>
        <p:nvPicPr>
          <p:cNvPr id="279" name="Google Shape;279;p21"/>
          <p:cNvPicPr preferRelativeResize="0"/>
          <p:nvPr/>
        </p:nvPicPr>
        <p:blipFill rotWithShape="1">
          <a:blip r:embed="rId3">
            <a:alphaModFix/>
          </a:blip>
          <a:srcRect b="0" l="0" r="0" t="0"/>
          <a:stretch/>
        </p:blipFill>
        <p:spPr>
          <a:xfrm>
            <a:off x="297241" y="1417457"/>
            <a:ext cx="2873901" cy="2944918"/>
          </a:xfrm>
          <a:prstGeom prst="rect">
            <a:avLst/>
          </a:prstGeom>
          <a:noFill/>
          <a:ln>
            <a:noFill/>
          </a:ln>
        </p:spPr>
      </p:pic>
      <p:sp>
        <p:nvSpPr>
          <p:cNvPr id="280" name="Google Shape;280;p21"/>
          <p:cNvSpPr txBox="1"/>
          <p:nvPr/>
        </p:nvSpPr>
        <p:spPr>
          <a:xfrm>
            <a:off x="3023950" y="1093525"/>
            <a:ext cx="5958900" cy="130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3400" u="none" cap="none" strike="noStrike">
                <a:solidFill>
                  <a:srgbClr val="2176D2"/>
                </a:solidFill>
                <a:highlight>
                  <a:srgbClr val="FFFFFF"/>
                </a:highlight>
                <a:latin typeface="Montserrat"/>
                <a:ea typeface="Montserrat"/>
                <a:cs typeface="Montserrat"/>
                <a:sym typeface="Montserrat"/>
              </a:rPr>
              <a:t>마스크는 우리 모두를 보호하는 수단입니다</a:t>
            </a:r>
            <a:endParaRPr b="1" i="0" sz="3400" u="none" cap="none" strike="noStrike">
              <a:solidFill>
                <a:srgbClr val="2176D2"/>
              </a:solidFill>
              <a:latin typeface="Montserrat"/>
              <a:ea typeface="Montserrat"/>
              <a:cs typeface="Montserrat"/>
              <a:sym typeface="Montserrat"/>
            </a:endParaRPr>
          </a:p>
        </p:txBody>
      </p:sp>
      <p:sp>
        <p:nvSpPr>
          <p:cNvPr id="281" name="Google Shape;281;p21"/>
          <p:cNvSpPr txBox="1"/>
          <p:nvPr/>
        </p:nvSpPr>
        <p:spPr>
          <a:xfrm>
            <a:off x="3091600" y="3548775"/>
            <a:ext cx="5823600" cy="81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ko-KR" sz="2000" u="none" cap="none" strike="noStrike">
                <a:solidFill>
                  <a:schemeClr val="dk1"/>
                </a:solidFill>
                <a:highlight>
                  <a:srgbClr val="FFFFFF"/>
                </a:highlight>
                <a:latin typeface="Montserrat"/>
                <a:ea typeface="Montserrat"/>
                <a:cs typeface="Montserrat"/>
                <a:sym typeface="Montserrat"/>
              </a:rPr>
              <a:t>집에서 안전한 마스크를 만드는 방법, 이 사이트를 참조하세요.  </a:t>
            </a:r>
            <a:r>
              <a:rPr b="1" i="0" lang="ko-KR" sz="2000" u="sng" cap="none" strike="noStrike">
                <a:solidFill>
                  <a:schemeClr val="dk1"/>
                </a:solidFill>
                <a:highlight>
                  <a:srgbClr val="FFFFFF"/>
                </a:highlight>
                <a:latin typeface="Montserrat"/>
                <a:ea typeface="Montserrat"/>
                <a:cs typeface="Montserrat"/>
                <a:sym typeface="Montserrat"/>
              </a:rPr>
              <a:t>bit.ly/CDCFaceCover</a:t>
            </a:r>
            <a:endParaRPr b="1" i="0" sz="2000" u="sng" cap="none" strike="noStrike">
              <a:solidFill>
                <a:srgbClr val="000000"/>
              </a:solidFill>
              <a:latin typeface="Arial"/>
              <a:ea typeface="Arial"/>
              <a:cs typeface="Arial"/>
              <a:sym typeface="Arial"/>
            </a:endParaRPr>
          </a:p>
        </p:txBody>
      </p:sp>
      <p:sp>
        <p:nvSpPr>
          <p:cNvPr id="282" name="Google Shape;282;p21"/>
          <p:cNvSpPr txBox="1"/>
          <p:nvPr/>
        </p:nvSpPr>
        <p:spPr>
          <a:xfrm>
            <a:off x="3091600" y="2571738"/>
            <a:ext cx="5958900" cy="893357"/>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1" lang="ko-KR" sz="2800" u="none" cap="none" strike="noStrike">
                <a:solidFill>
                  <a:srgbClr val="2176D2"/>
                </a:solidFill>
                <a:highlight>
                  <a:srgbClr val="FFFFFF"/>
                </a:highlight>
                <a:latin typeface="Montserrat"/>
                <a:ea typeface="Montserrat"/>
                <a:cs typeface="Montserrat"/>
                <a:sym typeface="Montserrat"/>
              </a:rPr>
              <a:t>마스크 없이 집을 떠나지 마십시오!</a:t>
            </a:r>
            <a:endParaRPr b="1" i="1" sz="2800" u="none" cap="none" strike="noStrike">
              <a:solidFill>
                <a:srgbClr val="2176D2"/>
              </a:solidFill>
              <a:latin typeface="Montserrat"/>
              <a:ea typeface="Montserrat"/>
              <a:cs typeface="Montserrat"/>
              <a:sym typeface="Montserrat"/>
            </a:endParaRPr>
          </a:p>
        </p:txBody>
      </p:sp>
      <p:sp>
        <p:nvSpPr>
          <p:cNvPr id="283" name="Google Shape;283;p21"/>
          <p:cNvSpPr txBox="1"/>
          <p:nvPr/>
        </p:nvSpPr>
        <p:spPr>
          <a:xfrm>
            <a:off x="234200" y="4281925"/>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284" name="Google Shape;284;p21"/>
          <p:cNvSpPr txBox="1"/>
          <p:nvPr/>
        </p:nvSpPr>
        <p:spPr>
          <a:xfrm>
            <a:off x="297250" y="2666100"/>
            <a:ext cx="2874000" cy="1202100"/>
          </a:xfrm>
          <a:prstGeom prst="rect">
            <a:avLst/>
          </a:prstGeom>
          <a:solidFill>
            <a:srgbClr val="6FA8DC"/>
          </a:soli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ko-KR" sz="2900">
                <a:solidFill>
                  <a:schemeClr val="dk1"/>
                </a:solidFill>
                <a:highlight>
                  <a:schemeClr val="lt1"/>
                </a:highlight>
                <a:latin typeface="Montserrat"/>
                <a:ea typeface="Montserrat"/>
                <a:cs typeface="Montserrat"/>
                <a:sym typeface="Montserrat"/>
              </a:rPr>
              <a:t>모두 마스크 착용하세요</a:t>
            </a:r>
            <a:endParaRPr sz="2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1000"/>
                                        <p:tgtEl>
                                          <p:spTgt spid="28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22"/>
          <p:cNvSpPr txBox="1"/>
          <p:nvPr>
            <p:ph idx="1" type="body"/>
          </p:nvPr>
        </p:nvSpPr>
        <p:spPr>
          <a:xfrm>
            <a:off x="131500" y="804850"/>
            <a:ext cx="7645500" cy="48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ko-KR" sz="1400">
                <a:solidFill>
                  <a:schemeClr val="dk1"/>
                </a:solidFill>
                <a:latin typeface="Montserrat"/>
                <a:ea typeface="Montserrat"/>
                <a:cs typeface="Montserrat"/>
                <a:sym typeface="Montserrat"/>
              </a:rPr>
              <a:t>고용주가 직원들에게 반드시 제공해야 하는 사항:</a:t>
            </a:r>
            <a:endParaRPr b="1" sz="1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b="1" i="1" sz="1600">
              <a:solidFill>
                <a:srgbClr val="0F4D90"/>
              </a:solidFill>
              <a:latin typeface="Montserrat"/>
              <a:ea typeface="Montserrat"/>
              <a:cs typeface="Montserrat"/>
              <a:sym typeface="Montserrat"/>
            </a:endParaRPr>
          </a:p>
          <a:p>
            <a:pPr indent="0" lvl="0" marL="0" rtl="0" algn="l">
              <a:lnSpc>
                <a:spcPct val="100000"/>
              </a:lnSpc>
              <a:spcBef>
                <a:spcPts val="1600"/>
              </a:spcBef>
              <a:spcAft>
                <a:spcPts val="0"/>
              </a:spcAft>
              <a:buSzPts val="1800"/>
              <a:buNone/>
            </a:pPr>
            <a:r>
              <a:t/>
            </a:r>
            <a:endParaRPr sz="1700">
              <a:solidFill>
                <a:srgbClr val="000000"/>
              </a:solidFill>
            </a:endParaRPr>
          </a:p>
        </p:txBody>
      </p:sp>
      <p:sp>
        <p:nvSpPr>
          <p:cNvPr id="290" name="Google Shape;290;p22"/>
          <p:cNvSpPr/>
          <p:nvPr/>
        </p:nvSpPr>
        <p:spPr>
          <a:xfrm>
            <a:off x="0" y="1740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22"/>
          <p:cNvSpPr txBox="1"/>
          <p:nvPr/>
        </p:nvSpPr>
        <p:spPr>
          <a:xfrm>
            <a:off x="395675" y="22835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ko-KR" sz="2400" u="none" cap="none" strike="noStrike">
                <a:solidFill>
                  <a:srgbClr val="FFFFFF"/>
                </a:solidFill>
                <a:latin typeface="Montserrat"/>
                <a:ea typeface="Montserrat"/>
                <a:cs typeface="Montserrat"/>
                <a:sym typeface="Montserrat"/>
              </a:rPr>
              <a:t>필수품 노동자 권리</a:t>
            </a:r>
            <a:endParaRPr b="1" i="0" sz="2400" u="none" cap="none" strike="noStrike">
              <a:solidFill>
                <a:srgbClr val="FFFFFF"/>
              </a:solidFill>
              <a:latin typeface="Montserrat"/>
              <a:ea typeface="Montserrat"/>
              <a:cs typeface="Montserrat"/>
              <a:sym typeface="Montserrat"/>
            </a:endParaRPr>
          </a:p>
        </p:txBody>
      </p:sp>
      <p:sp>
        <p:nvSpPr>
          <p:cNvPr id="292" name="Google Shape;292;p22"/>
          <p:cNvSpPr/>
          <p:nvPr/>
        </p:nvSpPr>
        <p:spPr>
          <a:xfrm>
            <a:off x="0" y="4785650"/>
            <a:ext cx="9144000" cy="2823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FEFA2"/>
              </a:highlight>
              <a:latin typeface="Arial"/>
              <a:ea typeface="Arial"/>
              <a:cs typeface="Arial"/>
              <a:sym typeface="Arial"/>
            </a:endParaRPr>
          </a:p>
        </p:txBody>
      </p:sp>
      <p:sp>
        <p:nvSpPr>
          <p:cNvPr id="293" name="Google Shape;293;p22"/>
          <p:cNvSpPr txBox="1"/>
          <p:nvPr/>
        </p:nvSpPr>
        <p:spPr>
          <a:xfrm>
            <a:off x="0" y="4748750"/>
            <a:ext cx="81300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ko-KR" sz="1400" u="none" cap="none" strike="noStrike">
                <a:solidFill>
                  <a:srgbClr val="0F4D90"/>
                </a:solidFill>
                <a:latin typeface="Montserrat"/>
                <a:ea typeface="Montserrat"/>
                <a:cs typeface="Montserrat"/>
                <a:sym typeface="Montserrat"/>
              </a:rPr>
              <a:t> </a:t>
            </a:r>
            <a:endParaRPr b="1" i="0" sz="1400" u="none" cap="none" strike="noStrike">
              <a:solidFill>
                <a:srgbClr val="0F4D9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F4D90"/>
              </a:solidFill>
              <a:latin typeface="Montserrat"/>
              <a:ea typeface="Montserrat"/>
              <a:cs typeface="Montserrat"/>
              <a:sym typeface="Montserrat"/>
            </a:endParaRPr>
          </a:p>
        </p:txBody>
      </p:sp>
      <p:pic>
        <p:nvPicPr>
          <p:cNvPr id="294" name="Google Shape;294;p22"/>
          <p:cNvPicPr preferRelativeResize="0"/>
          <p:nvPr/>
        </p:nvPicPr>
        <p:blipFill rotWithShape="1">
          <a:blip r:embed="rId3">
            <a:alphaModFix/>
          </a:blip>
          <a:srcRect b="0" l="0" r="0" t="0"/>
          <a:stretch/>
        </p:blipFill>
        <p:spPr>
          <a:xfrm>
            <a:off x="152400" y="1333999"/>
            <a:ext cx="2884550" cy="1317325"/>
          </a:xfrm>
          <a:prstGeom prst="rect">
            <a:avLst/>
          </a:prstGeom>
          <a:noFill/>
          <a:ln>
            <a:noFill/>
          </a:ln>
        </p:spPr>
      </p:pic>
      <p:pic>
        <p:nvPicPr>
          <p:cNvPr id="295" name="Google Shape;295;p22"/>
          <p:cNvPicPr preferRelativeResize="0"/>
          <p:nvPr/>
        </p:nvPicPr>
        <p:blipFill rotWithShape="1">
          <a:blip r:embed="rId4">
            <a:alphaModFix/>
          </a:blip>
          <a:srcRect b="0" l="0" r="0" t="0"/>
          <a:stretch/>
        </p:blipFill>
        <p:spPr>
          <a:xfrm>
            <a:off x="6270675" y="1294375"/>
            <a:ext cx="2694800" cy="867150"/>
          </a:xfrm>
          <a:prstGeom prst="rect">
            <a:avLst/>
          </a:prstGeom>
          <a:noFill/>
          <a:ln>
            <a:noFill/>
          </a:ln>
        </p:spPr>
      </p:pic>
      <p:pic>
        <p:nvPicPr>
          <p:cNvPr id="296" name="Google Shape;296;p22"/>
          <p:cNvPicPr preferRelativeResize="0"/>
          <p:nvPr/>
        </p:nvPicPr>
        <p:blipFill rotWithShape="1">
          <a:blip r:embed="rId5">
            <a:alphaModFix/>
          </a:blip>
          <a:srcRect b="0" l="0" r="0" t="0"/>
          <a:stretch/>
        </p:blipFill>
        <p:spPr>
          <a:xfrm>
            <a:off x="3132925" y="1294366"/>
            <a:ext cx="3041775" cy="1356959"/>
          </a:xfrm>
          <a:prstGeom prst="rect">
            <a:avLst/>
          </a:prstGeom>
          <a:noFill/>
          <a:ln>
            <a:noFill/>
          </a:ln>
        </p:spPr>
      </p:pic>
      <p:pic>
        <p:nvPicPr>
          <p:cNvPr id="297" name="Google Shape;297;p22"/>
          <p:cNvPicPr preferRelativeResize="0"/>
          <p:nvPr/>
        </p:nvPicPr>
        <p:blipFill rotWithShape="1">
          <a:blip r:embed="rId6">
            <a:alphaModFix/>
          </a:blip>
          <a:srcRect b="0" l="0" r="0" t="0"/>
          <a:stretch/>
        </p:blipFill>
        <p:spPr>
          <a:xfrm>
            <a:off x="152400" y="2778263"/>
            <a:ext cx="2884550" cy="1243962"/>
          </a:xfrm>
          <a:prstGeom prst="rect">
            <a:avLst/>
          </a:prstGeom>
          <a:noFill/>
          <a:ln>
            <a:noFill/>
          </a:ln>
        </p:spPr>
      </p:pic>
      <p:pic>
        <p:nvPicPr>
          <p:cNvPr id="298" name="Google Shape;298;p22"/>
          <p:cNvPicPr preferRelativeResize="0"/>
          <p:nvPr/>
        </p:nvPicPr>
        <p:blipFill rotWithShape="1">
          <a:blip r:embed="rId7">
            <a:alphaModFix/>
          </a:blip>
          <a:srcRect b="0" l="0" r="0" t="0"/>
          <a:stretch/>
        </p:blipFill>
        <p:spPr>
          <a:xfrm>
            <a:off x="3140175" y="2761284"/>
            <a:ext cx="3053400" cy="1243978"/>
          </a:xfrm>
          <a:prstGeom prst="rect">
            <a:avLst/>
          </a:prstGeom>
          <a:noFill/>
          <a:ln>
            <a:noFill/>
          </a:ln>
        </p:spPr>
      </p:pic>
      <p:pic>
        <p:nvPicPr>
          <p:cNvPr id="299" name="Google Shape;299;p22"/>
          <p:cNvPicPr preferRelativeResize="0"/>
          <p:nvPr/>
        </p:nvPicPr>
        <p:blipFill rotWithShape="1">
          <a:blip r:embed="rId8">
            <a:alphaModFix/>
          </a:blip>
          <a:srcRect b="0" l="0" r="0" t="0"/>
          <a:stretch/>
        </p:blipFill>
        <p:spPr>
          <a:xfrm>
            <a:off x="6296800" y="2259300"/>
            <a:ext cx="2694800" cy="2066200"/>
          </a:xfrm>
          <a:prstGeom prst="rect">
            <a:avLst/>
          </a:prstGeom>
          <a:noFill/>
          <a:ln>
            <a:noFill/>
          </a:ln>
        </p:spPr>
      </p:pic>
      <p:pic>
        <p:nvPicPr>
          <p:cNvPr id="300" name="Google Shape;300;p22"/>
          <p:cNvPicPr preferRelativeResize="0"/>
          <p:nvPr/>
        </p:nvPicPr>
        <p:blipFill rotWithShape="1">
          <a:blip r:embed="rId9">
            <a:alphaModFix/>
          </a:blip>
          <a:srcRect b="0" l="0" r="0" t="0"/>
          <a:stretch/>
        </p:blipFill>
        <p:spPr>
          <a:xfrm>
            <a:off x="119625" y="4115200"/>
            <a:ext cx="6073949" cy="549600"/>
          </a:xfrm>
          <a:prstGeom prst="rect">
            <a:avLst/>
          </a:prstGeom>
          <a:noFill/>
          <a:ln>
            <a:noFill/>
          </a:ln>
        </p:spPr>
      </p:pic>
      <p:sp>
        <p:nvSpPr>
          <p:cNvPr id="301" name="Google Shape;301;p22"/>
          <p:cNvSpPr txBox="1"/>
          <p:nvPr/>
        </p:nvSpPr>
        <p:spPr>
          <a:xfrm>
            <a:off x="6174700" y="1874325"/>
            <a:ext cx="3185400" cy="4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
        <p:nvSpPr>
          <p:cNvPr id="302" name="Google Shape;302;p22"/>
          <p:cNvSpPr txBox="1"/>
          <p:nvPr/>
        </p:nvSpPr>
        <p:spPr>
          <a:xfrm>
            <a:off x="247225" y="4785650"/>
            <a:ext cx="6022500" cy="46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ko-KR" sz="1100">
                <a:solidFill>
                  <a:schemeClr val="dk1"/>
                </a:solidFill>
                <a:latin typeface="Montserrat"/>
                <a:ea typeface="Montserrat"/>
                <a:cs typeface="Montserrat"/>
                <a:sym typeface="Montserrat"/>
              </a:rPr>
              <a:t>만약 위 사항을 준수하지 않는 비지니스를 신고하려면 311로 전화하세요.</a:t>
            </a:r>
            <a:endParaRPr b="1" sz="1100">
              <a:solidFill>
                <a:schemeClr val="dk1"/>
              </a:solidFill>
              <a:latin typeface="Montserrat"/>
              <a:ea typeface="Montserrat"/>
              <a:cs typeface="Montserrat"/>
              <a:sym typeface="Montserrat"/>
            </a:endParaRPr>
          </a:p>
        </p:txBody>
      </p:sp>
      <p:sp>
        <p:nvSpPr>
          <p:cNvPr id="303" name="Google Shape;303;p22"/>
          <p:cNvSpPr txBox="1"/>
          <p:nvPr/>
        </p:nvSpPr>
        <p:spPr>
          <a:xfrm>
            <a:off x="247875" y="1450100"/>
            <a:ext cx="1710300" cy="11217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ko-KR" sz="1200">
                <a:solidFill>
                  <a:schemeClr val="dk1"/>
                </a:solidFill>
                <a:latin typeface="Montserrat"/>
                <a:ea typeface="Montserrat"/>
                <a:cs typeface="Montserrat"/>
                <a:sym typeface="Montserrat"/>
              </a:rPr>
              <a:t> 사회적 거리 두기 지침 준수하기 : 직원들과 고객들과 6피트 거리를 준수해야 한다</a:t>
            </a:r>
            <a:endParaRPr/>
          </a:p>
        </p:txBody>
      </p:sp>
      <p:sp>
        <p:nvSpPr>
          <p:cNvPr id="304" name="Google Shape;304;p22"/>
          <p:cNvSpPr txBox="1"/>
          <p:nvPr/>
        </p:nvSpPr>
        <p:spPr>
          <a:xfrm>
            <a:off x="3211300" y="1333950"/>
            <a:ext cx="2048700" cy="356100"/>
          </a:xfrm>
          <a:prstGeom prst="rect">
            <a:avLst/>
          </a:prstGeom>
          <a:solidFill>
            <a:srgbClr val="D9D2E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KR" sz="1100">
                <a:solidFill>
                  <a:schemeClr val="dk1"/>
                </a:solidFill>
                <a:latin typeface="Montserrat"/>
                <a:ea typeface="Montserrat"/>
                <a:cs typeface="Montserrat"/>
                <a:sym typeface="Montserrat"/>
              </a:rPr>
              <a:t>위생수칙과 방어: </a:t>
            </a:r>
            <a:endParaRPr sz="1300"/>
          </a:p>
        </p:txBody>
      </p:sp>
      <p:sp>
        <p:nvSpPr>
          <p:cNvPr id="305" name="Google Shape;305;p22"/>
          <p:cNvSpPr txBox="1"/>
          <p:nvPr/>
        </p:nvSpPr>
        <p:spPr>
          <a:xfrm>
            <a:off x="247875" y="2787300"/>
            <a:ext cx="1710300" cy="2823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ko-KR" sz="1200">
                <a:solidFill>
                  <a:schemeClr val="dk1"/>
                </a:solidFill>
                <a:latin typeface="Montserrat"/>
                <a:ea typeface="Montserrat"/>
                <a:cs typeface="Montserrat"/>
                <a:sym typeface="Montserrat"/>
              </a:rPr>
              <a:t>마스크 제공하기: </a:t>
            </a:r>
            <a:endParaRPr sz="1200">
              <a:solidFill>
                <a:schemeClr val="dk1"/>
              </a:solidFill>
              <a:latin typeface="Montserrat"/>
              <a:ea typeface="Montserrat"/>
              <a:cs typeface="Montserrat"/>
              <a:sym typeface="Montserrat"/>
            </a:endParaRPr>
          </a:p>
        </p:txBody>
      </p:sp>
      <p:sp>
        <p:nvSpPr>
          <p:cNvPr id="306" name="Google Shape;306;p22"/>
          <p:cNvSpPr txBox="1"/>
          <p:nvPr/>
        </p:nvSpPr>
        <p:spPr>
          <a:xfrm>
            <a:off x="6296800" y="1334000"/>
            <a:ext cx="1800000" cy="795600"/>
          </a:xfrm>
          <a:prstGeom prst="rect">
            <a:avLst/>
          </a:prstGeom>
          <a:solidFill>
            <a:srgbClr val="FCE5CD"/>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ko-KR" sz="1200">
                <a:solidFill>
                  <a:schemeClr val="dk1"/>
                </a:solidFill>
                <a:latin typeface="Montserrat"/>
                <a:ea typeface="Montserrat"/>
                <a:cs typeface="Montserrat"/>
                <a:sym typeface="Montserrat"/>
              </a:rPr>
              <a:t> 인원 제한:  인원을 평상시 보다 최대 50%로 제한하기</a:t>
            </a:r>
            <a:endParaRPr/>
          </a:p>
        </p:txBody>
      </p:sp>
      <p:sp>
        <p:nvSpPr>
          <p:cNvPr id="307" name="Google Shape;307;p22"/>
          <p:cNvSpPr txBox="1"/>
          <p:nvPr/>
        </p:nvSpPr>
        <p:spPr>
          <a:xfrm>
            <a:off x="3211300" y="1710075"/>
            <a:ext cx="1485900" cy="867000"/>
          </a:xfrm>
          <a:prstGeom prst="rect">
            <a:avLst/>
          </a:prstGeom>
          <a:solidFill>
            <a:srgbClr val="D9D2E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KR" sz="1100">
                <a:solidFill>
                  <a:schemeClr val="dk1"/>
                </a:solidFill>
                <a:latin typeface="Montserrat"/>
                <a:ea typeface="Montserrat"/>
                <a:cs typeface="Montserrat"/>
                <a:sym typeface="Montserrat"/>
              </a:rPr>
              <a:t>CDC 지침에 따라 위생수칙과 방어를 하기, 한시간마다 손씻기</a:t>
            </a:r>
            <a:endParaRPr sz="1300"/>
          </a:p>
        </p:txBody>
      </p:sp>
      <p:sp>
        <p:nvSpPr>
          <p:cNvPr id="308" name="Google Shape;308;p22"/>
          <p:cNvSpPr txBox="1"/>
          <p:nvPr/>
        </p:nvSpPr>
        <p:spPr>
          <a:xfrm>
            <a:off x="247225" y="3158750"/>
            <a:ext cx="1371900" cy="8673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KR" sz="1200">
                <a:solidFill>
                  <a:schemeClr val="dk1"/>
                </a:solidFill>
                <a:latin typeface="Montserrat"/>
                <a:ea typeface="Montserrat"/>
                <a:cs typeface="Montserrat"/>
                <a:sym typeface="Montserrat"/>
              </a:rPr>
              <a:t>직원에게 마스크 제공하기, 일할때 반드시 마스크 착용하기</a:t>
            </a:r>
            <a:endParaRPr sz="1200">
              <a:solidFill>
                <a:schemeClr val="dk1"/>
              </a:solidFill>
              <a:latin typeface="Montserrat"/>
              <a:ea typeface="Montserrat"/>
              <a:cs typeface="Montserrat"/>
              <a:sym typeface="Montserrat"/>
            </a:endParaRPr>
          </a:p>
        </p:txBody>
      </p:sp>
      <p:sp>
        <p:nvSpPr>
          <p:cNvPr id="309" name="Google Shape;309;p22"/>
          <p:cNvSpPr txBox="1"/>
          <p:nvPr/>
        </p:nvSpPr>
        <p:spPr>
          <a:xfrm>
            <a:off x="3209850" y="2761475"/>
            <a:ext cx="2048700" cy="282300"/>
          </a:xfrm>
          <a:prstGeom prst="rect">
            <a:avLst/>
          </a:prstGeom>
          <a:solidFill>
            <a:srgbClr val="FCE5C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KR" sz="1200">
                <a:solidFill>
                  <a:schemeClr val="dk1"/>
                </a:solidFill>
                <a:latin typeface="Montserrat"/>
                <a:ea typeface="Montserrat"/>
                <a:cs typeface="Montserrat"/>
                <a:sym typeface="Montserrat"/>
              </a:rPr>
              <a:t>직원들 보호하기:</a:t>
            </a:r>
            <a:endParaRPr sz="1200">
              <a:solidFill>
                <a:schemeClr val="dk1"/>
              </a:solidFill>
              <a:latin typeface="Montserrat"/>
              <a:ea typeface="Montserrat"/>
              <a:cs typeface="Montserrat"/>
              <a:sym typeface="Montserrat"/>
            </a:endParaRPr>
          </a:p>
        </p:txBody>
      </p:sp>
      <p:sp>
        <p:nvSpPr>
          <p:cNvPr id="310" name="Google Shape;310;p22"/>
          <p:cNvSpPr txBox="1"/>
          <p:nvPr/>
        </p:nvSpPr>
        <p:spPr>
          <a:xfrm>
            <a:off x="3242550" y="3047850"/>
            <a:ext cx="1983300" cy="957300"/>
          </a:xfrm>
          <a:prstGeom prst="rect">
            <a:avLst/>
          </a:prstGeom>
          <a:solidFill>
            <a:srgbClr val="FCE5C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KR" sz="1000">
                <a:solidFill>
                  <a:schemeClr val="dk1"/>
                </a:solidFill>
                <a:latin typeface="Montserrat"/>
                <a:ea typeface="Montserrat"/>
                <a:cs typeface="Montserrat"/>
                <a:sym typeface="Montserrat"/>
              </a:rPr>
              <a:t>캐쉬어와 고객간에 거리를 두고 쉴드shield  와 배리어Barrier 를 설치해야함. 고객들은 상점안에서 반드시 마스크 착용하기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solidFill>
                <a:schemeClr val="dk1"/>
              </a:solidFill>
              <a:latin typeface="Montserrat"/>
              <a:ea typeface="Montserrat"/>
              <a:cs typeface="Montserrat"/>
              <a:sym typeface="Montserrat"/>
            </a:endParaRPr>
          </a:p>
        </p:txBody>
      </p:sp>
      <p:sp>
        <p:nvSpPr>
          <p:cNvPr id="311" name="Google Shape;311;p22"/>
          <p:cNvSpPr txBox="1"/>
          <p:nvPr/>
        </p:nvSpPr>
        <p:spPr>
          <a:xfrm>
            <a:off x="6350650" y="3707475"/>
            <a:ext cx="2337600" cy="467100"/>
          </a:xfrm>
          <a:prstGeom prst="rect">
            <a:avLst/>
          </a:prstGeom>
          <a:solidFill>
            <a:srgbClr val="D9D2E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p>
        </p:txBody>
      </p:sp>
      <p:sp>
        <p:nvSpPr>
          <p:cNvPr id="312" name="Google Shape;312;p22"/>
          <p:cNvSpPr txBox="1"/>
          <p:nvPr/>
        </p:nvSpPr>
        <p:spPr>
          <a:xfrm>
            <a:off x="6350650" y="2338075"/>
            <a:ext cx="1800000" cy="1897800"/>
          </a:xfrm>
          <a:prstGeom prst="rect">
            <a:avLst/>
          </a:prstGeom>
          <a:solidFill>
            <a:srgbClr val="D9D2E9"/>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ko-KR" sz="1200">
                <a:solidFill>
                  <a:schemeClr val="dk1"/>
                </a:solidFill>
                <a:latin typeface="Montserrat"/>
                <a:ea typeface="Montserrat"/>
                <a:cs typeface="Montserrat"/>
                <a:sym typeface="Montserrat"/>
              </a:rPr>
              <a:t>확신자가 있을경우:</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ko-KR" sz="1200">
                <a:solidFill>
                  <a:schemeClr val="dk1"/>
                </a:solidFill>
                <a:latin typeface="Montserrat"/>
                <a:ea typeface="Montserrat"/>
                <a:cs typeface="Montserrat"/>
                <a:sym typeface="Montserrat"/>
              </a:rPr>
              <a:t>확진자 발생시 적어도 24시간동안  비지니스를 닫고 방역 실시</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ko-KR" sz="1200">
                <a:solidFill>
                  <a:schemeClr val="dk1"/>
                </a:solidFill>
                <a:latin typeface="Montserrat"/>
                <a:ea typeface="Montserrat"/>
                <a:cs typeface="Montserrat"/>
                <a:sym typeface="Montserrat"/>
              </a:rPr>
              <a:t> 펜주 CDC 에서는 확진자와 접촉이 의심되었시에  14일 자가격리해야함</a:t>
            </a:r>
            <a:br>
              <a:rPr lang="ko-KR" sz="1200">
                <a:solidFill>
                  <a:schemeClr val="dk1"/>
                </a:solidFill>
                <a:latin typeface="Montserrat"/>
                <a:ea typeface="Montserrat"/>
                <a:cs typeface="Montserrat"/>
                <a:sym typeface="Montserrat"/>
              </a:rPr>
            </a:br>
            <a:endParaRPr sz="1200">
              <a:solidFill>
                <a:schemeClr val="dk1"/>
              </a:solidFill>
              <a:latin typeface="Montserrat"/>
              <a:ea typeface="Montserrat"/>
              <a:cs typeface="Montserrat"/>
              <a:sym typeface="Montserrat"/>
            </a:endParaRPr>
          </a:p>
        </p:txBody>
      </p:sp>
      <p:sp>
        <p:nvSpPr>
          <p:cNvPr id="313" name="Google Shape;313;p22"/>
          <p:cNvSpPr txBox="1"/>
          <p:nvPr/>
        </p:nvSpPr>
        <p:spPr>
          <a:xfrm>
            <a:off x="152400" y="4115200"/>
            <a:ext cx="2252100" cy="5496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ko-KR" sz="2000">
                <a:solidFill>
                  <a:schemeClr val="dk1"/>
                </a:solidFill>
                <a:latin typeface="Montserrat"/>
                <a:ea typeface="Montserrat"/>
                <a:cs typeface="Montserrat"/>
                <a:sym typeface="Montserrat"/>
              </a:rPr>
              <a:t>유급병가</a:t>
            </a:r>
            <a:endParaRPr b="1" sz="2000">
              <a:solidFill>
                <a:schemeClr val="dk1"/>
              </a:solidFill>
              <a:latin typeface="Montserrat"/>
              <a:ea typeface="Montserrat"/>
              <a:cs typeface="Montserrat"/>
              <a:sym typeface="Montserrat"/>
            </a:endParaRPr>
          </a:p>
        </p:txBody>
      </p:sp>
      <p:sp>
        <p:nvSpPr>
          <p:cNvPr id="314" name="Google Shape;314;p22"/>
          <p:cNvSpPr txBox="1"/>
          <p:nvPr/>
        </p:nvSpPr>
        <p:spPr>
          <a:xfrm>
            <a:off x="3371150" y="4120650"/>
            <a:ext cx="2803500" cy="5496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ko-KR" sz="1200">
                <a:solidFill>
                  <a:schemeClr val="dk1"/>
                </a:solidFill>
                <a:latin typeface="Montserrat"/>
                <a:ea typeface="Montserrat"/>
                <a:cs typeface="Montserrat"/>
                <a:sym typeface="Montserrat"/>
              </a:rPr>
              <a:t>필라시의 병가 법에 따라 10명 이상의 직원은 유급 병가를 제공 해야 함.</a:t>
            </a:r>
            <a:endParaRPr b="1" sz="2000">
              <a:solidFill>
                <a:schemeClr val="dk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23"/>
          <p:cNvSpPr txBox="1"/>
          <p:nvPr>
            <p:ph idx="1" type="body"/>
          </p:nvPr>
        </p:nvSpPr>
        <p:spPr>
          <a:xfrm>
            <a:off x="395650" y="1100150"/>
            <a:ext cx="6186000" cy="95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ko-KR" sz="2500">
                <a:solidFill>
                  <a:srgbClr val="0F4D90"/>
                </a:solidFill>
                <a:latin typeface="Montserrat"/>
                <a:ea typeface="Montserrat"/>
                <a:cs typeface="Montserrat"/>
                <a:sym typeface="Montserrat"/>
              </a:rPr>
              <a:t>시의 COVID-19 명령 위반에 대한 처벌은 다음과 같습니다.</a:t>
            </a:r>
            <a:endParaRPr/>
          </a:p>
          <a:p>
            <a:pPr indent="0" lvl="0" marL="0" rtl="0" algn="l">
              <a:lnSpc>
                <a:spcPct val="100000"/>
              </a:lnSpc>
              <a:spcBef>
                <a:spcPts val="0"/>
              </a:spcBef>
              <a:spcAft>
                <a:spcPts val="0"/>
              </a:spcAft>
              <a:buSzPts val="1800"/>
              <a:buNone/>
            </a:pPr>
            <a:r>
              <a:t/>
            </a:r>
            <a:endParaRPr b="1" sz="2500">
              <a:solidFill>
                <a:srgbClr val="0F4D90"/>
              </a:solidFill>
              <a:latin typeface="Montserrat"/>
              <a:ea typeface="Montserrat"/>
              <a:cs typeface="Montserrat"/>
              <a:sym typeface="Montserrat"/>
            </a:endParaRPr>
          </a:p>
        </p:txBody>
      </p:sp>
      <p:sp>
        <p:nvSpPr>
          <p:cNvPr id="320" name="Google Shape;320;p23"/>
          <p:cNvSpPr/>
          <p:nvPr/>
        </p:nvSpPr>
        <p:spPr>
          <a:xfrm>
            <a:off x="0" y="227655"/>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23"/>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벌금 및 처벌</a:t>
            </a:r>
            <a:endParaRPr b="1" i="0" sz="2400" u="none" cap="none" strike="noStrike">
              <a:solidFill>
                <a:srgbClr val="FFFFFF"/>
              </a:solidFill>
              <a:latin typeface="Montserrat"/>
              <a:ea typeface="Montserrat"/>
              <a:cs typeface="Montserrat"/>
              <a:sym typeface="Montserrat"/>
            </a:endParaRPr>
          </a:p>
        </p:txBody>
      </p:sp>
      <p:sp>
        <p:nvSpPr>
          <p:cNvPr id="322" name="Google Shape;322;p23"/>
          <p:cNvSpPr txBox="1"/>
          <p:nvPr/>
        </p:nvSpPr>
        <p:spPr>
          <a:xfrm>
            <a:off x="186489" y="2039353"/>
            <a:ext cx="8526611" cy="2560697"/>
          </a:xfrm>
          <a:prstGeom prst="rect">
            <a:avLst/>
          </a:prstGeom>
          <a:noFill/>
          <a:ln>
            <a:noFill/>
          </a:ln>
        </p:spPr>
        <p:txBody>
          <a:bodyPr anchorCtr="0" anchor="t" bIns="91425" lIns="91425" spcFirstLastPara="1" rIns="91425" wrap="square" tIns="91425">
            <a:noAutofit/>
          </a:bodyPr>
          <a:lstStyle/>
          <a:p>
            <a:pPr indent="-342900" lvl="0" marL="457200" marR="0" rtl="0" algn="l">
              <a:lnSpc>
                <a:spcPct val="160000"/>
              </a:lnSpc>
              <a:spcBef>
                <a:spcPts val="0"/>
              </a:spcBef>
              <a:spcAft>
                <a:spcPts val="0"/>
              </a:spcAft>
              <a:buSzPts val="1800"/>
              <a:buFont typeface="Montserrat"/>
              <a:buChar char="●"/>
            </a:pPr>
            <a:r>
              <a:rPr b="1" i="0" lang="ko-KR" sz="1800" u="none" cap="none" strike="noStrike">
                <a:highlight>
                  <a:srgbClr val="FFFFFF"/>
                </a:highlight>
                <a:latin typeface="Montserrat"/>
                <a:ea typeface="Montserrat"/>
                <a:cs typeface="Montserrat"/>
                <a:sym typeface="Montserrat"/>
              </a:rPr>
              <a:t>기업의 경우:  비즈니스 운영 명령 또는 해당 명령과 관련된 기타 규정 위반에 대한 처벌은 위반할 시에   $ 2,000입니다.</a:t>
            </a:r>
            <a:endParaRPr sz="1800">
              <a:latin typeface="Montserrat"/>
              <a:ea typeface="Montserrat"/>
              <a:cs typeface="Montserrat"/>
              <a:sym typeface="Montserrat"/>
            </a:endParaRPr>
          </a:p>
          <a:p>
            <a:pPr indent="-320675" lvl="0" marL="457200" marR="0" rtl="0" algn="l">
              <a:lnSpc>
                <a:spcPct val="160000"/>
              </a:lnSpc>
              <a:spcBef>
                <a:spcPts val="0"/>
              </a:spcBef>
              <a:spcAft>
                <a:spcPts val="0"/>
              </a:spcAft>
              <a:buNone/>
            </a:pPr>
            <a:r>
              <a:rPr b="1" i="0" lang="ko-KR" sz="1800" u="none" cap="none" strike="noStrike">
                <a:highlight>
                  <a:srgbClr val="FFFFFF"/>
                </a:highlight>
                <a:latin typeface="Montserrat"/>
                <a:ea typeface="Montserrat"/>
                <a:cs typeface="Montserrat"/>
                <a:sym typeface="Montserrat"/>
              </a:rPr>
              <a:t>●    개인의 경우:  명령 위반에 대한 벌금은 위반시에 $ 500의 벌금입니다</a:t>
            </a:r>
            <a:r>
              <a:rPr i="0" lang="ko-KR" sz="1800" u="none" cap="none" strike="noStrike">
                <a:highlight>
                  <a:srgbClr val="FFFFFF"/>
                </a:highlight>
                <a:latin typeface="Montserrat"/>
                <a:ea typeface="Montserrat"/>
                <a:cs typeface="Montserrat"/>
                <a:sym typeface="Montserrat"/>
              </a:rPr>
              <a:t>.</a:t>
            </a:r>
            <a:endParaRPr sz="1800">
              <a:highlight>
                <a:srgbClr val="FFFFFF"/>
              </a:highlight>
              <a:latin typeface="Montserrat"/>
              <a:ea typeface="Montserrat"/>
              <a:cs typeface="Montserrat"/>
              <a:sym typeface="Montserrat"/>
            </a:endParaRPr>
          </a:p>
          <a:p>
            <a:pPr indent="-301500" lvl="0" marL="457200" marR="0" rtl="0" algn="l">
              <a:lnSpc>
                <a:spcPct val="160000"/>
              </a:lnSpc>
              <a:spcBef>
                <a:spcPts val="0"/>
              </a:spcBef>
              <a:spcAft>
                <a:spcPts val="0"/>
              </a:spcAft>
              <a:buSzPts val="1800"/>
              <a:buFont typeface="Montserrat"/>
              <a:buChar char="●"/>
            </a:pPr>
            <a:r>
              <a:rPr b="1" i="0" lang="ko-KR" sz="1800" u="none" cap="none" strike="noStrike">
                <a:highlight>
                  <a:srgbClr val="FFFFFF"/>
                </a:highlight>
                <a:latin typeface="Montserrat"/>
                <a:ea typeface="Montserrat"/>
                <a:cs typeface="Montserrat"/>
                <a:sym typeface="Montserrat"/>
              </a:rPr>
              <a:t>집행 관은 또한 법원에 끌려 가지 않도록 명령 위반에 대해 더 적은 금액을 지불 할 수 있는 재량권을 가지고 있습니다</a:t>
            </a:r>
            <a:r>
              <a:rPr i="0" lang="ko-KR" sz="1800" u="none" cap="none" strike="noStrike">
                <a:highlight>
                  <a:srgbClr val="FFFFFF"/>
                </a:highlight>
                <a:latin typeface="Montserrat"/>
                <a:ea typeface="Montserrat"/>
                <a:cs typeface="Montserrat"/>
                <a:sym typeface="Montserrat"/>
              </a:rPr>
              <a:t>.</a:t>
            </a:r>
            <a:endParaRPr sz="1800">
              <a:latin typeface="Montserrat"/>
              <a:ea typeface="Montserrat"/>
              <a:cs typeface="Montserrat"/>
              <a:sym typeface="Montserrat"/>
            </a:endParaRPr>
          </a:p>
          <a:p>
            <a:pPr indent="-228600" lvl="0" marL="457200" marR="0" rtl="0" algn="l">
              <a:lnSpc>
                <a:spcPct val="160000"/>
              </a:lnSpc>
              <a:spcBef>
                <a:spcPts val="0"/>
              </a:spcBef>
              <a:spcAft>
                <a:spcPts val="0"/>
              </a:spcAft>
              <a:buClr>
                <a:srgbClr val="444444"/>
              </a:buClr>
              <a:buSzPts val="1450"/>
              <a:buFont typeface="Open Sans"/>
              <a:buNone/>
            </a:pPr>
            <a:r>
              <a:t/>
            </a:r>
            <a:endParaRPr b="0" i="0" sz="1450" u="none" cap="none" strike="noStrike">
              <a:solidFill>
                <a:srgbClr val="444444"/>
              </a:solidFill>
              <a:highlight>
                <a:srgbClr val="FFFFFF"/>
              </a:highlight>
              <a:latin typeface="Open Sans"/>
              <a:ea typeface="Open Sans"/>
              <a:cs typeface="Open Sans"/>
              <a:sym typeface="Open Sans"/>
            </a:endParaRPr>
          </a:p>
        </p:txBody>
      </p:sp>
      <p:sp>
        <p:nvSpPr>
          <p:cNvPr id="323" name="Google Shape;323;p23"/>
          <p:cNvSpPr txBox="1"/>
          <p:nvPr/>
        </p:nvSpPr>
        <p:spPr>
          <a:xfrm>
            <a:off x="459200" y="4484450"/>
            <a:ext cx="8130000" cy="28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F4D90"/>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24"/>
          <p:cNvSpPr txBox="1"/>
          <p:nvPr>
            <p:ph idx="1" type="body"/>
          </p:nvPr>
        </p:nvSpPr>
        <p:spPr>
          <a:xfrm>
            <a:off x="395650" y="985088"/>
            <a:ext cx="5008200" cy="332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ko-KR" sz="2200">
                <a:solidFill>
                  <a:schemeClr val="dk1"/>
                </a:solidFill>
                <a:latin typeface="Montserrat"/>
                <a:ea typeface="Montserrat"/>
                <a:cs typeface="Montserrat"/>
                <a:sym typeface="Montserrat"/>
              </a:rPr>
              <a:t>다음과 같은 경우 의사에게 연락하십시오 :</a:t>
            </a:r>
            <a:endParaRPr sz="2200">
              <a:solidFill>
                <a:schemeClr val="dk1"/>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00000"/>
              </a:buClr>
              <a:buSzPts val="1400"/>
              <a:buFont typeface="Montserrat"/>
              <a:buChar char="●"/>
            </a:pPr>
            <a:r>
              <a:rPr lang="ko-KR" sz="2200">
                <a:solidFill>
                  <a:srgbClr val="000000"/>
                </a:solidFill>
                <a:latin typeface="Montserrat"/>
                <a:ea typeface="Montserrat"/>
                <a:cs typeface="Montserrat"/>
                <a:sym typeface="Montserrat"/>
              </a:rPr>
              <a:t>일반적인 증상이 있으면</a:t>
            </a:r>
            <a:endParaRPr sz="2200">
              <a:solidFill>
                <a:srgbClr val="000000"/>
              </a:solidFill>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Char char="●"/>
            </a:pPr>
            <a:r>
              <a:rPr lang="ko-KR" sz="2200">
                <a:solidFill>
                  <a:srgbClr val="000000"/>
                </a:solidFill>
              </a:rPr>
              <a:t>COVID-19에 양성 반응을 보인 사람과 접촉 한 적이 있는 경우</a:t>
            </a:r>
            <a:endParaRPr sz="1600">
              <a:solidFill>
                <a:srgbClr val="000000"/>
              </a:solidFill>
            </a:endParaRPr>
          </a:p>
        </p:txBody>
      </p:sp>
      <p:sp>
        <p:nvSpPr>
          <p:cNvPr id="329" name="Google Shape;329;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2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Arial"/>
                <a:ea typeface="Arial"/>
                <a:cs typeface="Arial"/>
                <a:sym typeface="Arial"/>
              </a:rPr>
              <a:t>몸이 아프다면 어떻게해야합니까?</a:t>
            </a:r>
            <a:endParaRPr b="1" i="0" sz="2400" u="none" cap="none" strike="noStrike">
              <a:solidFill>
                <a:srgbClr val="FFFFFF"/>
              </a:solidFill>
              <a:latin typeface="Arial"/>
              <a:ea typeface="Arial"/>
              <a:cs typeface="Arial"/>
              <a:sym typeface="Arial"/>
            </a:endParaRPr>
          </a:p>
        </p:txBody>
      </p:sp>
      <p:pic>
        <p:nvPicPr>
          <p:cNvPr id="331" name="Google Shape;331;p24"/>
          <p:cNvPicPr preferRelativeResize="0"/>
          <p:nvPr/>
        </p:nvPicPr>
        <p:blipFill rotWithShape="1">
          <a:blip r:embed="rId3">
            <a:alphaModFix/>
          </a:blip>
          <a:srcRect b="8584" l="28971" r="29432" t="9728"/>
          <a:stretch/>
        </p:blipFill>
        <p:spPr>
          <a:xfrm>
            <a:off x="5730600" y="1413388"/>
            <a:ext cx="2349550" cy="2464725"/>
          </a:xfrm>
          <a:prstGeom prst="rect">
            <a:avLst/>
          </a:prstGeom>
          <a:noFill/>
          <a:ln>
            <a:noFill/>
          </a:ln>
        </p:spPr>
      </p:pic>
      <p:pic>
        <p:nvPicPr>
          <p:cNvPr id="332" name="Google Shape;332;p24"/>
          <p:cNvPicPr preferRelativeResize="0"/>
          <p:nvPr/>
        </p:nvPicPr>
        <p:blipFill>
          <a:blip r:embed="rId4">
            <a:alphaModFix/>
          </a:blip>
          <a:stretch>
            <a:fillRect/>
          </a:stretch>
        </p:blipFill>
        <p:spPr>
          <a:xfrm>
            <a:off x="1795623" y="3309199"/>
            <a:ext cx="2776375" cy="1544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25"/>
          <p:cNvSpPr txBox="1"/>
          <p:nvPr>
            <p:ph idx="1" type="body"/>
          </p:nvPr>
        </p:nvSpPr>
        <p:spPr>
          <a:xfrm>
            <a:off x="308675" y="1545900"/>
            <a:ext cx="5370600" cy="205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None/>
            </a:pPr>
            <a:r>
              <a:rPr b="1" lang="ko-KR" sz="2800">
                <a:solidFill>
                  <a:schemeClr val="dk1"/>
                </a:solidFill>
                <a:latin typeface="Montserrat"/>
                <a:ea typeface="Montserrat"/>
                <a:cs typeface="Montserrat"/>
                <a:sym typeface="Montserrat"/>
              </a:rPr>
              <a:t>먼저 의사에게 연락하십시오.</a:t>
            </a:r>
            <a:endParaRPr sz="2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t/>
            </a:r>
            <a:endParaRPr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rPr lang="ko-KR" sz="3200">
                <a:solidFill>
                  <a:schemeClr val="dk1"/>
                </a:solidFill>
                <a:latin typeface="Montserrat"/>
                <a:ea typeface="Montserrat"/>
                <a:cs typeface="Montserrat"/>
                <a:sym typeface="Montserrat"/>
              </a:rPr>
              <a:t>심각한 증상이 나타나면 긴급 치료 또는 응급 센터를 방문하십시오.</a:t>
            </a:r>
            <a:endParaRPr sz="3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p:txBody>
      </p:sp>
      <p:sp>
        <p:nvSpPr>
          <p:cNvPr id="338" name="Google Shape;338;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Arial"/>
                <a:ea typeface="Arial"/>
                <a:cs typeface="Arial"/>
                <a:sym typeface="Arial"/>
              </a:rPr>
              <a:t>몸이 아프다면 어떻게 해야합니까:</a:t>
            </a:r>
            <a:endParaRPr b="1" i="0" sz="2400" u="none" cap="none" strike="noStrike">
              <a:solidFill>
                <a:srgbClr val="FFFFFF"/>
              </a:solidFill>
              <a:latin typeface="Arial"/>
              <a:ea typeface="Arial"/>
              <a:cs typeface="Arial"/>
              <a:sym typeface="Arial"/>
            </a:endParaRPr>
          </a:p>
        </p:txBody>
      </p:sp>
      <p:sp>
        <p:nvSpPr>
          <p:cNvPr id="340" name="Google Shape;340;p25"/>
          <p:cNvSpPr/>
          <p:nvPr/>
        </p:nvSpPr>
        <p:spPr>
          <a:xfrm>
            <a:off x="5427500"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55CC"/>
              </a:solidFill>
              <a:latin typeface="Arial"/>
              <a:ea typeface="Arial"/>
              <a:cs typeface="Arial"/>
              <a:sym typeface="Arial"/>
            </a:endParaRPr>
          </a:p>
        </p:txBody>
      </p:sp>
      <p:grpSp>
        <p:nvGrpSpPr>
          <p:cNvPr id="341" name="Google Shape;341;p25"/>
          <p:cNvGrpSpPr/>
          <p:nvPr/>
        </p:nvGrpSpPr>
        <p:grpSpPr>
          <a:xfrm>
            <a:off x="5613275" y="1899400"/>
            <a:ext cx="3308025" cy="2259500"/>
            <a:chOff x="5613275" y="1899400"/>
            <a:chExt cx="3308025" cy="2259500"/>
          </a:xfrm>
        </p:grpSpPr>
        <p:sp>
          <p:nvSpPr>
            <p:cNvPr id="342" name="Google Shape;342;p25"/>
            <p:cNvSpPr txBox="1"/>
            <p:nvPr/>
          </p:nvSpPr>
          <p:spPr>
            <a:xfrm>
              <a:off x="5613275" y="1899400"/>
              <a:ext cx="3199200" cy="82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전화 </a:t>
              </a:r>
              <a:r>
                <a:rPr b="1" i="0" lang="ko-KR" sz="2400" u="none" cap="none" strike="noStrike">
                  <a:solidFill>
                    <a:srgbClr val="FFEFA2"/>
                  </a:solidFill>
                  <a:latin typeface="Montserrat"/>
                  <a:ea typeface="Montserrat"/>
                  <a:cs typeface="Montserrat"/>
                  <a:sym typeface="Montserrat"/>
                </a:rPr>
                <a:t>1-800-722-7112</a:t>
              </a:r>
              <a:endParaRPr b="1" i="0" sz="2400" u="none" cap="none" strike="noStrike">
                <a:solidFill>
                  <a:srgbClr val="FFEFA2"/>
                </a:solidFill>
                <a:latin typeface="Montserrat"/>
                <a:ea typeface="Montserrat"/>
                <a:cs typeface="Montserrat"/>
                <a:sym typeface="Montserrat"/>
              </a:endParaRPr>
            </a:p>
          </p:txBody>
        </p:sp>
        <p:sp>
          <p:nvSpPr>
            <p:cNvPr id="343" name="Google Shape;343;p25"/>
            <p:cNvSpPr txBox="1"/>
            <p:nvPr/>
          </p:nvSpPr>
          <p:spPr>
            <a:xfrm>
              <a:off x="5921300" y="2789400"/>
              <a:ext cx="3000000" cy="1369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0" i="0" lang="ko-KR" sz="2400" u="none" cap="none" strike="noStrike">
                  <a:solidFill>
                    <a:srgbClr val="FFFFFF"/>
                  </a:solidFill>
                  <a:latin typeface="Montserrat"/>
                  <a:ea typeface="Montserrat"/>
                  <a:cs typeface="Montserrat"/>
                  <a:sym typeface="Montserrat"/>
                </a:rPr>
                <a:t>의료 전문가와 상담하기 위해</a:t>
              </a:r>
              <a:endParaRPr b="0" i="0" sz="2400" u="none" cap="none" strike="noStrike">
                <a:solidFill>
                  <a:srgbClr val="FFFFFF"/>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26"/>
          <p:cNvSpPr txBox="1"/>
          <p:nvPr>
            <p:ph idx="1" type="body"/>
          </p:nvPr>
        </p:nvSpPr>
        <p:spPr>
          <a:xfrm>
            <a:off x="153750" y="836375"/>
            <a:ext cx="8688600" cy="88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ko-KR" sz="2500">
                <a:solidFill>
                  <a:schemeClr val="dk1"/>
                </a:solidFill>
                <a:latin typeface="Montserrat"/>
                <a:ea typeface="Montserrat"/>
                <a:cs typeface="Montserrat"/>
                <a:sym typeface="Montserrat"/>
              </a:rPr>
              <a:t>COVID-19을 위한 약이나 치료법은 없습니다.</a:t>
            </a:r>
            <a:endParaRPr sz="2500">
              <a:solidFill>
                <a:schemeClr val="dk1"/>
              </a:solidFill>
              <a:latin typeface="Montserrat"/>
              <a:ea typeface="Montserrat"/>
              <a:cs typeface="Montserrat"/>
              <a:sym typeface="Montserrat"/>
            </a:endParaRPr>
          </a:p>
        </p:txBody>
      </p:sp>
      <p:sp>
        <p:nvSpPr>
          <p:cNvPr id="349" name="Google Shape;349;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2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COVID-19의 치료</a:t>
            </a:r>
            <a:endParaRPr b="1" i="0" sz="2400" u="none" cap="none" strike="noStrike">
              <a:solidFill>
                <a:srgbClr val="FFFFFF"/>
              </a:solidFill>
              <a:latin typeface="Montserrat"/>
              <a:ea typeface="Montserrat"/>
              <a:cs typeface="Montserrat"/>
              <a:sym typeface="Montserrat"/>
            </a:endParaRPr>
          </a:p>
        </p:txBody>
      </p:sp>
      <p:sp>
        <p:nvSpPr>
          <p:cNvPr id="351" name="Google Shape;351;p26"/>
          <p:cNvSpPr txBox="1"/>
          <p:nvPr/>
        </p:nvSpPr>
        <p:spPr>
          <a:xfrm>
            <a:off x="640866" y="3156200"/>
            <a:ext cx="8046900" cy="1845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ko-KR" sz="1800" u="sng" cap="none" strike="noStrike">
                <a:solidFill>
                  <a:schemeClr val="dk1"/>
                </a:solidFill>
                <a:latin typeface="Montserrat"/>
                <a:ea typeface="Montserrat"/>
                <a:cs typeface="Montserrat"/>
                <a:sym typeface="Montserrat"/>
              </a:rPr>
              <a:t>경 증:</a:t>
            </a:r>
            <a:endParaRPr b="1" i="0" sz="1800" u="sng"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None/>
            </a:pPr>
            <a:r>
              <a:rPr b="1" i="0" lang="ko-KR" sz="1800" u="none" cap="none" strike="noStrike">
                <a:solidFill>
                  <a:schemeClr val="dk1"/>
                </a:solidFill>
                <a:latin typeface="Montserrat"/>
                <a:ea typeface="Montserrat"/>
                <a:cs typeface="Montserrat"/>
                <a:sym typeface="Montserrat"/>
              </a:rPr>
              <a:t>대부분의 COVID-19 코로나바이러스 감염자들은 충분히 휴식을 취하면서 물을 마시고 처방전없이 구매할 수 있는 감기약/해열제로 증상이 완화됩니다. </a:t>
            </a:r>
            <a:endParaRPr b="1"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None/>
            </a:pPr>
            <a:r>
              <a:rPr b="1" i="0" lang="ko-KR" sz="1800" u="none" cap="none" strike="noStrike">
                <a:solidFill>
                  <a:schemeClr val="dk1"/>
                </a:solidFill>
                <a:latin typeface="Montserrat"/>
                <a:ea typeface="Montserrat"/>
                <a:cs typeface="Montserrat"/>
                <a:sym typeface="Montserrat"/>
              </a:rPr>
              <a:t>경증은  1주~2주내에 회복되는것으로 밝혀졌습니다.</a:t>
            </a:r>
            <a:endParaRPr b="1"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t/>
            </a:r>
            <a:endParaRPr b="1" i="0" sz="1600" u="none" cap="none" strike="noStrike">
              <a:solidFill>
                <a:schemeClr val="dk1"/>
              </a:solidFill>
              <a:latin typeface="Montserrat"/>
              <a:ea typeface="Montserrat"/>
              <a:cs typeface="Montserrat"/>
              <a:sym typeface="Montserrat"/>
            </a:endParaRPr>
          </a:p>
        </p:txBody>
      </p:sp>
      <p:pic>
        <p:nvPicPr>
          <p:cNvPr id="352" name="Google Shape;352;p26"/>
          <p:cNvPicPr preferRelativeResize="0"/>
          <p:nvPr/>
        </p:nvPicPr>
        <p:blipFill rotWithShape="1">
          <a:blip r:embed="rId3">
            <a:alphaModFix/>
          </a:blip>
          <a:srcRect b="0" l="0" r="0" t="0"/>
          <a:stretch/>
        </p:blipFill>
        <p:spPr>
          <a:xfrm>
            <a:off x="3921850" y="1551992"/>
            <a:ext cx="950719" cy="759812"/>
          </a:xfrm>
          <a:prstGeom prst="rect">
            <a:avLst/>
          </a:prstGeom>
          <a:noFill/>
          <a:ln>
            <a:noFill/>
          </a:ln>
        </p:spPr>
      </p:pic>
      <p:pic>
        <p:nvPicPr>
          <p:cNvPr id="353" name="Google Shape;353;p26"/>
          <p:cNvPicPr preferRelativeResize="0"/>
          <p:nvPr/>
        </p:nvPicPr>
        <p:blipFill rotWithShape="1">
          <a:blip r:embed="rId4">
            <a:alphaModFix/>
          </a:blip>
          <a:srcRect b="0" l="0" r="0" t="0"/>
          <a:stretch/>
        </p:blipFill>
        <p:spPr>
          <a:xfrm>
            <a:off x="6146526" y="1419950"/>
            <a:ext cx="1112274" cy="888900"/>
          </a:xfrm>
          <a:prstGeom prst="rect">
            <a:avLst/>
          </a:prstGeom>
          <a:noFill/>
          <a:ln>
            <a:noFill/>
          </a:ln>
        </p:spPr>
      </p:pic>
      <p:pic>
        <p:nvPicPr>
          <p:cNvPr id="354" name="Google Shape;354;p26"/>
          <p:cNvPicPr preferRelativeResize="0"/>
          <p:nvPr/>
        </p:nvPicPr>
        <p:blipFill rotWithShape="1">
          <a:blip r:embed="rId5">
            <a:alphaModFix/>
          </a:blip>
          <a:srcRect b="0" l="0" r="0" t="0"/>
          <a:stretch/>
        </p:blipFill>
        <p:spPr>
          <a:xfrm>
            <a:off x="1789388" y="1613575"/>
            <a:ext cx="836175" cy="759800"/>
          </a:xfrm>
          <a:prstGeom prst="rect">
            <a:avLst/>
          </a:prstGeom>
          <a:noFill/>
          <a:ln>
            <a:noFill/>
          </a:ln>
        </p:spPr>
      </p:pic>
      <p:sp>
        <p:nvSpPr>
          <p:cNvPr id="355" name="Google Shape;355;p26"/>
          <p:cNvSpPr txBox="1"/>
          <p:nvPr/>
        </p:nvSpPr>
        <p:spPr>
          <a:xfrm>
            <a:off x="1276027" y="2373375"/>
            <a:ext cx="1705800" cy="412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2000" u="none" cap="none" strike="noStrike">
                <a:solidFill>
                  <a:schemeClr val="dk1"/>
                </a:solidFill>
                <a:latin typeface="Montserrat"/>
                <a:ea typeface="Montserrat"/>
                <a:cs typeface="Montserrat"/>
                <a:sym typeface="Montserrat"/>
              </a:rPr>
              <a:t>집에 머물기</a:t>
            </a:r>
            <a:endParaRPr b="0" i="0" sz="2000" u="none" cap="none" strike="noStrike">
              <a:solidFill>
                <a:srgbClr val="000000"/>
              </a:solidFill>
              <a:latin typeface="Arial"/>
              <a:ea typeface="Arial"/>
              <a:cs typeface="Arial"/>
              <a:sym typeface="Arial"/>
            </a:endParaRPr>
          </a:p>
        </p:txBody>
      </p:sp>
      <p:sp>
        <p:nvSpPr>
          <p:cNvPr id="356" name="Google Shape;356;p26"/>
          <p:cNvSpPr txBox="1"/>
          <p:nvPr/>
        </p:nvSpPr>
        <p:spPr>
          <a:xfrm>
            <a:off x="3459079" y="2327590"/>
            <a:ext cx="1592554" cy="412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ko-KR" sz="2000" u="none" cap="none" strike="noStrike">
                <a:solidFill>
                  <a:schemeClr val="dk1"/>
                </a:solidFill>
                <a:latin typeface="Montserrat"/>
                <a:ea typeface="Montserrat"/>
                <a:cs typeface="Montserrat"/>
                <a:sym typeface="Montserrat"/>
              </a:rPr>
              <a:t>휴식 취하기</a:t>
            </a:r>
            <a:endParaRPr b="0" i="0" sz="2000" u="none" cap="none" strike="noStrike">
              <a:solidFill>
                <a:srgbClr val="000000"/>
              </a:solidFill>
              <a:latin typeface="Arial"/>
              <a:ea typeface="Arial"/>
              <a:cs typeface="Arial"/>
              <a:sym typeface="Arial"/>
            </a:endParaRPr>
          </a:p>
        </p:txBody>
      </p:sp>
      <p:sp>
        <p:nvSpPr>
          <p:cNvPr id="357" name="Google Shape;357;p26"/>
          <p:cNvSpPr txBox="1"/>
          <p:nvPr/>
        </p:nvSpPr>
        <p:spPr>
          <a:xfrm>
            <a:off x="6236024" y="2357076"/>
            <a:ext cx="2045552" cy="449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2000" u="none" cap="none" strike="noStrike">
                <a:solidFill>
                  <a:schemeClr val="dk1"/>
                </a:solidFill>
                <a:latin typeface="Montserrat"/>
                <a:ea typeface="Montserrat"/>
                <a:cs typeface="Montserrat"/>
                <a:sym typeface="Montserrat"/>
              </a:rPr>
              <a:t>수분공급</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2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2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COVID-19의 치료</a:t>
            </a:r>
            <a:endParaRPr b="1" i="0" sz="2400" u="none" cap="none" strike="noStrike">
              <a:solidFill>
                <a:srgbClr val="FFFFFF"/>
              </a:solidFill>
              <a:latin typeface="Montserrat"/>
              <a:ea typeface="Montserrat"/>
              <a:cs typeface="Montserrat"/>
              <a:sym typeface="Montserrat"/>
            </a:endParaRPr>
          </a:p>
        </p:txBody>
      </p:sp>
      <p:sp>
        <p:nvSpPr>
          <p:cNvPr id="364" name="Google Shape;364;p27"/>
          <p:cNvSpPr txBox="1"/>
          <p:nvPr/>
        </p:nvSpPr>
        <p:spPr>
          <a:xfrm>
            <a:off x="258679" y="949987"/>
            <a:ext cx="4734426" cy="24477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None/>
            </a:pPr>
            <a:r>
              <a:rPr b="1" i="0" lang="ko-KR" sz="2800" u="sng" cap="none" strike="noStrike">
                <a:solidFill>
                  <a:schemeClr val="dk1"/>
                </a:solidFill>
                <a:latin typeface="Montserrat"/>
                <a:ea typeface="Montserrat"/>
                <a:cs typeface="Montserrat"/>
                <a:sym typeface="Montserrat"/>
              </a:rPr>
              <a:t>심한 경우 :</a:t>
            </a:r>
            <a:endParaRPr/>
          </a:p>
          <a:p>
            <a:pPr indent="0" lvl="0" marL="0" marR="0" rtl="0" algn="ctr">
              <a:lnSpc>
                <a:spcPct val="150000"/>
              </a:lnSpc>
              <a:spcBef>
                <a:spcPts val="0"/>
              </a:spcBef>
              <a:spcAft>
                <a:spcPts val="0"/>
              </a:spcAft>
              <a:buNone/>
            </a:pPr>
            <a:r>
              <a:rPr b="1" i="0" lang="ko-KR" sz="2800" u="none" cap="none" strike="noStrike">
                <a:solidFill>
                  <a:schemeClr val="dk1"/>
                </a:solidFill>
                <a:latin typeface="Montserrat"/>
                <a:ea typeface="Montserrat"/>
                <a:cs typeface="Montserrat"/>
                <a:sym typeface="Montserrat"/>
              </a:rPr>
              <a:t>COVID-19에는 특별한 약이 없기 때문에 심한 경우에는 회복되는 동안 산소 및 기타 지원으로 치료됩니다.</a:t>
            </a:r>
            <a:endParaRPr b="1" i="0" sz="2800" u="none" cap="none" strike="noStrike">
              <a:solidFill>
                <a:srgbClr val="000000"/>
              </a:solidFill>
              <a:latin typeface="Montserrat"/>
              <a:ea typeface="Montserrat"/>
              <a:cs typeface="Montserrat"/>
              <a:sym typeface="Montserrat"/>
            </a:endParaRPr>
          </a:p>
        </p:txBody>
      </p:sp>
      <p:pic>
        <p:nvPicPr>
          <p:cNvPr id="365" name="Google Shape;365;p27"/>
          <p:cNvPicPr preferRelativeResize="0"/>
          <p:nvPr/>
        </p:nvPicPr>
        <p:blipFill rotWithShape="1">
          <a:blip r:embed="rId3">
            <a:alphaModFix/>
          </a:blip>
          <a:srcRect b="0" l="21830" r="21829" t="0"/>
          <a:stretch/>
        </p:blipFill>
        <p:spPr>
          <a:xfrm>
            <a:off x="5207200" y="1334725"/>
            <a:ext cx="3001700" cy="3001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28"/>
          <p:cNvSpPr txBox="1"/>
          <p:nvPr>
            <p:ph idx="1" type="body"/>
          </p:nvPr>
        </p:nvSpPr>
        <p:spPr>
          <a:xfrm>
            <a:off x="415650" y="749300"/>
            <a:ext cx="4096192" cy="142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b="1" lang="ko-KR" sz="2800" u="sng">
                <a:solidFill>
                  <a:schemeClr val="dk1"/>
                </a:solidFill>
                <a:latin typeface="Montserrat"/>
                <a:ea typeface="Montserrat"/>
                <a:cs typeface="Montserrat"/>
                <a:sym typeface="Montserrat"/>
              </a:rPr>
              <a:t>소독제를 섭취하지 마십시오.</a:t>
            </a:r>
            <a:endParaRPr sz="1400">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sz="1400">
              <a:solidFill>
                <a:schemeClr val="dk1"/>
              </a:solidFill>
              <a:latin typeface="Montserrat"/>
              <a:ea typeface="Montserrat"/>
              <a:cs typeface="Montserrat"/>
              <a:sym typeface="Montserrat"/>
            </a:endParaRPr>
          </a:p>
        </p:txBody>
      </p:sp>
      <p:sp>
        <p:nvSpPr>
          <p:cNvPr id="371" name="Google Shape;371;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2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COVID-19 </a:t>
            </a:r>
            <a:r>
              <a:rPr b="1" lang="ko-KR" sz="2400">
                <a:solidFill>
                  <a:srgbClr val="FFFFFF"/>
                </a:solidFill>
                <a:latin typeface="Montserrat"/>
                <a:ea typeface="Montserrat"/>
                <a:cs typeface="Montserrat"/>
                <a:sym typeface="Montserrat"/>
              </a:rPr>
              <a:t>잘못된 치료 정보</a:t>
            </a:r>
            <a:endParaRPr b="1" i="0" sz="2400" u="none" cap="none" strike="noStrike">
              <a:solidFill>
                <a:srgbClr val="FFFFFF"/>
              </a:solidFill>
              <a:latin typeface="Montserrat"/>
              <a:ea typeface="Montserrat"/>
              <a:cs typeface="Montserrat"/>
              <a:sym typeface="Montserrat"/>
            </a:endParaRPr>
          </a:p>
        </p:txBody>
      </p:sp>
      <p:sp>
        <p:nvSpPr>
          <p:cNvPr id="373" name="Google Shape;373;p28"/>
          <p:cNvSpPr txBox="1"/>
          <p:nvPr/>
        </p:nvSpPr>
        <p:spPr>
          <a:xfrm>
            <a:off x="415650" y="3092525"/>
            <a:ext cx="7803900" cy="820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pic>
        <p:nvPicPr>
          <p:cNvPr id="374" name="Google Shape;374;p28"/>
          <p:cNvPicPr preferRelativeResize="0"/>
          <p:nvPr/>
        </p:nvPicPr>
        <p:blipFill rotWithShape="1">
          <a:blip r:embed="rId3">
            <a:alphaModFix/>
          </a:blip>
          <a:srcRect b="15707" l="0" r="4278" t="24523"/>
          <a:stretch/>
        </p:blipFill>
        <p:spPr>
          <a:xfrm>
            <a:off x="4834225" y="1206814"/>
            <a:ext cx="3692576" cy="3074279"/>
          </a:xfrm>
          <a:prstGeom prst="rect">
            <a:avLst/>
          </a:prstGeom>
          <a:noFill/>
          <a:ln>
            <a:noFill/>
          </a:ln>
        </p:spPr>
      </p:pic>
      <p:sp>
        <p:nvSpPr>
          <p:cNvPr id="375" name="Google Shape;375;p28"/>
          <p:cNvSpPr txBox="1"/>
          <p:nvPr>
            <p:ph idx="1" type="body"/>
          </p:nvPr>
        </p:nvSpPr>
        <p:spPr>
          <a:xfrm>
            <a:off x="238000" y="2029800"/>
            <a:ext cx="4265100" cy="142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b="1" lang="ko-KR" sz="2400">
                <a:solidFill>
                  <a:schemeClr val="dk1"/>
                </a:solidFill>
                <a:latin typeface="Montserrat"/>
                <a:ea typeface="Montserrat"/>
                <a:cs typeface="Montserrat"/>
                <a:sym typeface="Montserrat"/>
              </a:rPr>
              <a:t>가정용 세제 및 소독제를 어떤 식으로든 주입하거나 섭취하면 심각한 신체적 상해 나 사망을 유발할 수 있습니다.</a:t>
            </a:r>
            <a:endParaRPr b="1" sz="1400">
              <a:solidFill>
                <a:schemeClr val="dk1"/>
              </a:solidFill>
              <a:latin typeface="Montserrat"/>
              <a:ea typeface="Montserrat"/>
              <a:cs typeface="Montserrat"/>
              <a:sym typeface="Montserrat"/>
            </a:endParaRPr>
          </a:p>
        </p:txBody>
      </p:sp>
      <p:sp>
        <p:nvSpPr>
          <p:cNvPr id="376" name="Google Shape;376;p28"/>
          <p:cNvSpPr/>
          <p:nvPr/>
        </p:nvSpPr>
        <p:spPr>
          <a:xfrm>
            <a:off x="-19650" y="4578325"/>
            <a:ext cx="9183300" cy="397800"/>
          </a:xfrm>
          <a:prstGeom prst="rect">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sp>
        <p:nvSpPr>
          <p:cNvPr id="377" name="Google Shape;377;p28"/>
          <p:cNvSpPr txBox="1"/>
          <p:nvPr/>
        </p:nvSpPr>
        <p:spPr>
          <a:xfrm>
            <a:off x="73600" y="4527625"/>
            <a:ext cx="9415200" cy="44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인증 된 의료 전문가의 치료 조언 만 따르십시오</a:t>
            </a:r>
            <a:endParaRPr b="1" i="0" sz="2400" u="none" cap="none" strike="noStrike">
              <a:solidFill>
                <a:srgbClr val="FFFFFF"/>
              </a:solidFill>
              <a:latin typeface="Montserrat"/>
              <a:ea typeface="Montserrat"/>
              <a:cs typeface="Montserrat"/>
              <a:sym typeface="Montserrat"/>
            </a:endParaRPr>
          </a:p>
        </p:txBody>
      </p:sp>
      <p:pic>
        <p:nvPicPr>
          <p:cNvPr id="378" name="Google Shape;378;p28"/>
          <p:cNvPicPr preferRelativeResize="0"/>
          <p:nvPr/>
        </p:nvPicPr>
        <p:blipFill rotWithShape="1">
          <a:blip r:embed="rId4">
            <a:alphaModFix/>
          </a:blip>
          <a:srcRect b="0" l="0" r="0" t="0"/>
          <a:stretch/>
        </p:blipFill>
        <p:spPr>
          <a:xfrm>
            <a:off x="5481325" y="282875"/>
            <a:ext cx="512250" cy="512250"/>
          </a:xfrm>
          <a:prstGeom prst="rect">
            <a:avLst/>
          </a:prstGeom>
          <a:noFill/>
          <a:ln>
            <a:noFill/>
          </a:ln>
        </p:spPr>
      </p:pic>
      <p:sp>
        <p:nvSpPr>
          <p:cNvPr id="379" name="Google Shape;379;p28"/>
          <p:cNvSpPr txBox="1"/>
          <p:nvPr/>
        </p:nvSpPr>
        <p:spPr>
          <a:xfrm>
            <a:off x="6036625" y="1579375"/>
            <a:ext cx="1635600" cy="22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0"/>
              <a:buFont typeface="Arial"/>
              <a:buNone/>
            </a:pPr>
            <a:r>
              <a:rPr b="1" i="0" lang="ko-KR" sz="15000" u="none" cap="none" strike="noStrike">
                <a:solidFill>
                  <a:srgbClr val="FF0000"/>
                </a:solidFill>
                <a:latin typeface="Montserrat"/>
                <a:ea typeface="Montserrat"/>
                <a:cs typeface="Montserrat"/>
                <a:sym typeface="Montserrat"/>
              </a:rPr>
              <a:t>X</a:t>
            </a:r>
            <a:endParaRPr b="1" i="0" sz="15000" u="none" cap="none" strike="noStrike">
              <a:solidFill>
                <a:srgbClr val="FF0000"/>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29"/>
          <p:cNvSpPr txBox="1"/>
          <p:nvPr>
            <p:ph idx="1" type="body"/>
          </p:nvPr>
        </p:nvSpPr>
        <p:spPr>
          <a:xfrm>
            <a:off x="315000" y="886925"/>
            <a:ext cx="80052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1200">
              <a:solidFill>
                <a:schemeClr val="dk1"/>
              </a:solidFill>
              <a:latin typeface="Montserrat"/>
              <a:ea typeface="Montserrat"/>
              <a:cs typeface="Montserrat"/>
              <a:sym typeface="Montserrat"/>
            </a:endParaRPr>
          </a:p>
          <a:p>
            <a:pPr indent="-381000" lvl="0" marL="457200" rtl="0" algn="l">
              <a:lnSpc>
                <a:spcPct val="115000"/>
              </a:lnSpc>
              <a:spcBef>
                <a:spcPts val="0"/>
              </a:spcBef>
              <a:spcAft>
                <a:spcPts val="0"/>
              </a:spcAft>
              <a:buClr>
                <a:schemeClr val="dk1"/>
              </a:buClr>
              <a:buSzPts val="2400"/>
              <a:buFont typeface="Montserrat"/>
              <a:buChar char="●"/>
            </a:pPr>
            <a:r>
              <a:rPr b="1" lang="ko-KR" sz="2800">
                <a:solidFill>
                  <a:schemeClr val="dk1"/>
                </a:solidFill>
                <a:latin typeface="Montserrat"/>
                <a:ea typeface="Montserrat"/>
                <a:cs typeface="Montserrat"/>
                <a:sym typeface="Montserrat"/>
              </a:rPr>
              <a:t>bit.ly/cdc-korean</a:t>
            </a:r>
            <a:endParaRPr sz="2800">
              <a:solidFill>
                <a:schemeClr val="dk1"/>
              </a:solidFill>
              <a:latin typeface="Montserrat"/>
              <a:ea typeface="Montserrat"/>
              <a:cs typeface="Montserrat"/>
              <a:sym typeface="Montserrat"/>
            </a:endParaRPr>
          </a:p>
          <a:p>
            <a:pPr indent="-406400" lvl="0" marL="457200" rtl="0" algn="l">
              <a:lnSpc>
                <a:spcPct val="115000"/>
              </a:lnSpc>
              <a:spcBef>
                <a:spcPts val="0"/>
              </a:spcBef>
              <a:spcAft>
                <a:spcPts val="0"/>
              </a:spcAft>
              <a:buClr>
                <a:schemeClr val="dk1"/>
              </a:buClr>
              <a:buSzPts val="2800"/>
              <a:buFont typeface="Montserrat"/>
              <a:buChar char="●"/>
            </a:pPr>
            <a:r>
              <a:rPr b="1" lang="ko-KR" sz="2800">
                <a:solidFill>
                  <a:schemeClr val="dk1"/>
                </a:solidFill>
                <a:latin typeface="Montserrat"/>
                <a:ea typeface="Montserrat"/>
                <a:cs typeface="Montserrat"/>
                <a:sym typeface="Montserrat"/>
              </a:rPr>
              <a:t>bit.ly/pagov-coronavirus-translated</a:t>
            </a:r>
            <a:endParaRPr b="1" sz="2800">
              <a:solidFill>
                <a:schemeClr val="dk1"/>
              </a:solidFill>
              <a:latin typeface="Montserrat"/>
              <a:ea typeface="Montserrat"/>
              <a:cs typeface="Montserrat"/>
              <a:sym typeface="Montserrat"/>
            </a:endParaRPr>
          </a:p>
          <a:p>
            <a:pPr indent="-406400" lvl="0" marL="457200" rtl="0" algn="l">
              <a:lnSpc>
                <a:spcPct val="115000"/>
              </a:lnSpc>
              <a:spcBef>
                <a:spcPts val="0"/>
              </a:spcBef>
              <a:spcAft>
                <a:spcPts val="0"/>
              </a:spcAft>
              <a:buClr>
                <a:schemeClr val="dk1"/>
              </a:buClr>
              <a:buSzPts val="2800"/>
              <a:buFont typeface="Montserrat"/>
              <a:buChar char="●"/>
            </a:pPr>
            <a:r>
              <a:rPr b="1" lang="ko-KR" sz="2800">
                <a:solidFill>
                  <a:schemeClr val="dk1"/>
                </a:solidFill>
                <a:latin typeface="Montserrat"/>
                <a:ea typeface="Montserrat"/>
                <a:cs typeface="Montserrat"/>
                <a:sym typeface="Montserrat"/>
              </a:rPr>
              <a:t>bit.ly/philagov-korean</a:t>
            </a:r>
            <a:endParaRPr b="1" sz="2800">
              <a:solidFill>
                <a:schemeClr val="dk1"/>
              </a:solidFill>
              <a:latin typeface="Montserrat"/>
              <a:ea typeface="Montserrat"/>
              <a:cs typeface="Montserrat"/>
              <a:sym typeface="Montserrat"/>
            </a:endParaRPr>
          </a:p>
          <a:p>
            <a:pPr indent="0" lvl="0" marL="0" rtl="0" algn="ctr">
              <a:lnSpc>
                <a:spcPct val="115000"/>
              </a:lnSpc>
              <a:spcBef>
                <a:spcPts val="1000"/>
              </a:spcBef>
              <a:spcAft>
                <a:spcPts val="0"/>
              </a:spcAft>
              <a:buSzPts val="1800"/>
              <a:buNone/>
            </a:pPr>
            <a:r>
              <a:t/>
            </a:r>
            <a:endParaRPr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400">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sz="1400">
              <a:solidFill>
                <a:schemeClr val="dk1"/>
              </a:solidFill>
              <a:latin typeface="Montserrat"/>
              <a:ea typeface="Montserrat"/>
              <a:cs typeface="Montserrat"/>
              <a:sym typeface="Montserrat"/>
            </a:endParaRPr>
          </a:p>
        </p:txBody>
      </p:sp>
      <p:sp>
        <p:nvSpPr>
          <p:cNvPr id="385" name="Google Shape;385;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2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COVID-19/코로나바이러스에 대한 최신정보:</a:t>
            </a:r>
            <a:endParaRPr b="1" i="0" sz="2400" u="none" cap="none" strike="noStrike">
              <a:solidFill>
                <a:srgbClr val="FFFFFF"/>
              </a:solidFill>
              <a:latin typeface="Montserrat"/>
              <a:ea typeface="Montserrat"/>
              <a:cs typeface="Montserrat"/>
              <a:sym typeface="Montserrat"/>
            </a:endParaRPr>
          </a:p>
        </p:txBody>
      </p:sp>
      <p:sp>
        <p:nvSpPr>
          <p:cNvPr id="387" name="Google Shape;387;p29"/>
          <p:cNvSpPr txBox="1"/>
          <p:nvPr/>
        </p:nvSpPr>
        <p:spPr>
          <a:xfrm>
            <a:off x="452824" y="3108928"/>
            <a:ext cx="7946400" cy="820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2000" u="none" cap="none" strike="noStrike">
                <a:solidFill>
                  <a:schemeClr val="dk1"/>
                </a:solidFill>
                <a:latin typeface="Arial"/>
                <a:ea typeface="Arial"/>
                <a:cs typeface="Arial"/>
                <a:sym typeface="Arial"/>
              </a:rPr>
              <a:t>최근 떠도는 잘못된 정보는 사람들이 정확한 정보에 접근하기 어렵게 만든다는 사실을 유념해 주시기 바랍니다.</a:t>
            </a:r>
            <a:endParaRPr b="1" i="0" sz="2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p:txBody>
      </p:sp>
      <p:pic>
        <p:nvPicPr>
          <p:cNvPr id="388" name="Google Shape;388;p29"/>
          <p:cNvPicPr preferRelativeResize="0"/>
          <p:nvPr/>
        </p:nvPicPr>
        <p:blipFill rotWithShape="1">
          <a:blip r:embed="rId3">
            <a:alphaModFix/>
          </a:blip>
          <a:srcRect b="0" l="0" r="0" t="0"/>
          <a:stretch/>
        </p:blipFill>
        <p:spPr>
          <a:xfrm>
            <a:off x="7762550" y="1016301"/>
            <a:ext cx="1187825" cy="1187825"/>
          </a:xfrm>
          <a:prstGeom prst="rect">
            <a:avLst/>
          </a:prstGeom>
          <a:noFill/>
          <a:ln>
            <a:noFill/>
          </a:ln>
        </p:spPr>
      </p:pic>
      <p:sp>
        <p:nvSpPr>
          <p:cNvPr id="389" name="Google Shape;389;p29"/>
          <p:cNvSpPr txBox="1"/>
          <p:nvPr/>
        </p:nvSpPr>
        <p:spPr>
          <a:xfrm>
            <a:off x="395649" y="4038553"/>
            <a:ext cx="8381387" cy="51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000000"/>
                </a:solidFill>
                <a:latin typeface="Arial"/>
                <a:ea typeface="Arial"/>
                <a:cs typeface="Arial"/>
                <a:sym typeface="Arial"/>
              </a:rPr>
              <a:t>새로운 정보를 공유하기전에 출처및 사실을 확인합니다.</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3"/>
          <p:cNvSpPr/>
          <p:nvPr/>
        </p:nvSpPr>
        <p:spPr>
          <a:xfrm>
            <a:off x="7448966" y="3510513"/>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
          <p:cNvSpPr/>
          <p:nvPr/>
        </p:nvSpPr>
        <p:spPr>
          <a:xfrm>
            <a:off x="6543058" y="2865817"/>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3"/>
          <p:cNvSpPr/>
          <p:nvPr/>
        </p:nvSpPr>
        <p:spPr>
          <a:xfrm>
            <a:off x="7505893" y="2175261"/>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
          <p:cNvSpPr/>
          <p:nvPr/>
        </p:nvSpPr>
        <p:spPr>
          <a:xfrm>
            <a:off x="6470638" y="1587077"/>
            <a:ext cx="554400" cy="438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sp>
        <p:nvSpPr>
          <p:cNvPr id="83" name="Google Shape;83;p3"/>
          <p:cNvSpPr txBox="1"/>
          <p:nvPr/>
        </p:nvSpPr>
        <p:spPr>
          <a:xfrm>
            <a:off x="175050" y="1112175"/>
            <a:ext cx="6368100" cy="36705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15000"/>
              </a:lnSpc>
              <a:spcBef>
                <a:spcPts val="0"/>
              </a:spcBef>
              <a:spcAft>
                <a:spcPts val="0"/>
              </a:spcAft>
              <a:buClr>
                <a:srgbClr val="202020"/>
              </a:buClr>
              <a:buSzPts val="1500"/>
              <a:buFont typeface="Montserrat"/>
              <a:buChar char="●"/>
            </a:pPr>
            <a:r>
              <a:rPr b="1" i="0" lang="ko-KR" sz="2100" u="none" cap="none" strike="noStrike">
                <a:solidFill>
                  <a:srgbClr val="202020"/>
                </a:solidFill>
                <a:highlight>
                  <a:srgbClr val="FFFFFF"/>
                </a:highlight>
                <a:latin typeface="Montserrat"/>
                <a:ea typeface="Montserrat"/>
                <a:cs typeface="Montserrat"/>
                <a:sym typeface="Montserrat"/>
              </a:rPr>
              <a:t>COVID-19 팬데믹에 대한 최신 정보를 공유합니다.</a:t>
            </a:r>
            <a:endParaRPr sz="1100"/>
          </a:p>
          <a:p>
            <a:pPr indent="-323850" lvl="0" marL="457200" marR="0" rtl="0" algn="l">
              <a:lnSpc>
                <a:spcPct val="115000"/>
              </a:lnSpc>
              <a:spcBef>
                <a:spcPts val="0"/>
              </a:spcBef>
              <a:spcAft>
                <a:spcPts val="0"/>
              </a:spcAft>
              <a:buClr>
                <a:srgbClr val="202020"/>
              </a:buClr>
              <a:buSzPts val="1500"/>
              <a:buFont typeface="Montserrat"/>
              <a:buChar char="●"/>
            </a:pPr>
            <a:r>
              <a:rPr b="1" i="0" lang="ko-KR" sz="2100" u="none" cap="none" strike="noStrike">
                <a:solidFill>
                  <a:srgbClr val="202020"/>
                </a:solidFill>
                <a:highlight>
                  <a:srgbClr val="FFFFFF"/>
                </a:highlight>
                <a:latin typeface="Montserrat"/>
                <a:ea typeface="Montserrat"/>
                <a:cs typeface="Montserrat"/>
                <a:sym typeface="Montserrat"/>
              </a:rPr>
              <a:t>이웃주민들의 상황을 점검합니다</a:t>
            </a:r>
            <a:endParaRPr b="1" i="0" sz="2100" u="none" cap="none" strike="noStrike">
              <a:solidFill>
                <a:srgbClr val="202020"/>
              </a:solidFill>
              <a:highlight>
                <a:srgbClr val="FFFFFF"/>
              </a:highlight>
              <a:latin typeface="Montserrat"/>
              <a:ea typeface="Montserrat"/>
              <a:cs typeface="Montserrat"/>
              <a:sym typeface="Montserrat"/>
            </a:endParaRPr>
          </a:p>
          <a:p>
            <a:pPr indent="-323850" lvl="0" marL="457200" marR="0" rtl="0" algn="l">
              <a:lnSpc>
                <a:spcPct val="115000"/>
              </a:lnSpc>
              <a:spcBef>
                <a:spcPts val="0"/>
              </a:spcBef>
              <a:spcAft>
                <a:spcPts val="0"/>
              </a:spcAft>
              <a:buClr>
                <a:srgbClr val="202020"/>
              </a:buClr>
              <a:buSzPts val="1500"/>
              <a:buFont typeface="Montserrat"/>
              <a:buChar char="●"/>
            </a:pPr>
            <a:r>
              <a:rPr b="1" i="0" lang="ko-KR" sz="2100" u="none" cap="none" strike="noStrike">
                <a:solidFill>
                  <a:srgbClr val="202020"/>
                </a:solidFill>
                <a:highlight>
                  <a:srgbClr val="FFFFFF"/>
                </a:highlight>
                <a:latin typeface="Montserrat"/>
                <a:ea typeface="Montserrat"/>
                <a:cs typeface="Montserrat"/>
                <a:sym typeface="Montserrat"/>
              </a:rPr>
              <a:t>친구들이 CDC 지침을 준수하도록 독려합니다.</a:t>
            </a:r>
            <a:endParaRPr sz="1100"/>
          </a:p>
          <a:p>
            <a:pPr indent="-323850" lvl="0" marL="457200" marR="0" rtl="0" algn="l">
              <a:lnSpc>
                <a:spcPct val="115000"/>
              </a:lnSpc>
              <a:spcBef>
                <a:spcPts val="0"/>
              </a:spcBef>
              <a:spcAft>
                <a:spcPts val="0"/>
              </a:spcAft>
              <a:buClr>
                <a:srgbClr val="202020"/>
              </a:buClr>
              <a:buSzPts val="1500"/>
              <a:buFont typeface="Montserrat"/>
              <a:buChar char="●"/>
            </a:pPr>
            <a:r>
              <a:rPr b="1" i="0" lang="ko-KR" sz="2100" u="none" cap="none" strike="noStrike">
                <a:solidFill>
                  <a:srgbClr val="202020"/>
                </a:solidFill>
                <a:highlight>
                  <a:srgbClr val="FFFFFF"/>
                </a:highlight>
                <a:latin typeface="Montserrat"/>
                <a:ea typeface="Montserrat"/>
                <a:cs typeface="Montserrat"/>
                <a:sym typeface="Montserrat"/>
              </a:rPr>
              <a:t>비공식적인 지원을 제공하고 서비스를 찾을 수 있게 도와줍니다.</a:t>
            </a:r>
            <a:endParaRPr sz="1100"/>
          </a:p>
          <a:p>
            <a:pPr indent="-323850" lvl="0" marL="457200" marR="0" rtl="0" algn="l">
              <a:lnSpc>
                <a:spcPct val="115000"/>
              </a:lnSpc>
              <a:spcBef>
                <a:spcPts val="0"/>
              </a:spcBef>
              <a:spcAft>
                <a:spcPts val="0"/>
              </a:spcAft>
              <a:buClr>
                <a:srgbClr val="202020"/>
              </a:buClr>
              <a:buSzPts val="1500"/>
              <a:buFont typeface="Montserrat"/>
              <a:buChar char="●"/>
            </a:pPr>
            <a:r>
              <a:rPr b="1" i="0" lang="ko-KR" sz="2100" u="none" cap="none" strike="noStrike">
                <a:solidFill>
                  <a:srgbClr val="202020"/>
                </a:solidFill>
                <a:highlight>
                  <a:srgbClr val="FFFFFF"/>
                </a:highlight>
                <a:latin typeface="Montserrat"/>
                <a:ea typeface="Montserrat"/>
                <a:cs typeface="Montserrat"/>
                <a:sym typeface="Montserrat"/>
              </a:rPr>
              <a:t>통역 서비스/언어 도움이 필요한 사람들을 지원합니다.</a:t>
            </a:r>
            <a:endParaRPr b="1" i="0" sz="2100" u="none" cap="none" strike="noStrike">
              <a:solidFill>
                <a:srgbClr val="000000"/>
              </a:solidFill>
              <a:latin typeface="Montserrat"/>
              <a:ea typeface="Montserrat"/>
              <a:cs typeface="Montserrat"/>
              <a:sym typeface="Montserrat"/>
            </a:endParaRPr>
          </a:p>
        </p:txBody>
      </p:sp>
      <p:sp>
        <p:nvSpPr>
          <p:cNvPr id="84" name="Google Shape;84;p3"/>
          <p:cNvSpPr txBox="1"/>
          <p:nvPr/>
        </p:nvSpPr>
        <p:spPr>
          <a:xfrm>
            <a:off x="175050" y="286400"/>
            <a:ext cx="9279600" cy="505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COVID-19 지역사회 대처방안 전문가의 역할은 무엇입니까?</a:t>
            </a:r>
            <a:endParaRPr b="1" i="0" sz="2400" u="none" cap="none" strike="noStrike">
              <a:solidFill>
                <a:srgbClr val="FFFFFF"/>
              </a:solidFill>
              <a:latin typeface="Montserrat"/>
              <a:ea typeface="Montserrat"/>
              <a:cs typeface="Montserrat"/>
              <a:sym typeface="Montserrat"/>
            </a:endParaRPr>
          </a:p>
        </p:txBody>
      </p:sp>
      <p:pic>
        <p:nvPicPr>
          <p:cNvPr id="85" name="Google Shape;85;p3"/>
          <p:cNvPicPr preferRelativeResize="0"/>
          <p:nvPr/>
        </p:nvPicPr>
        <p:blipFill rotWithShape="1">
          <a:blip r:embed="rId3">
            <a:alphaModFix/>
          </a:blip>
          <a:srcRect b="0" l="0" r="0" t="0"/>
          <a:stretch/>
        </p:blipFill>
        <p:spPr>
          <a:xfrm>
            <a:off x="7719765" y="1538389"/>
            <a:ext cx="554235" cy="542833"/>
          </a:xfrm>
          <a:prstGeom prst="rect">
            <a:avLst/>
          </a:prstGeom>
          <a:noFill/>
          <a:ln>
            <a:noFill/>
          </a:ln>
        </p:spPr>
      </p:pic>
      <p:pic>
        <p:nvPicPr>
          <p:cNvPr id="86" name="Google Shape;86;p3"/>
          <p:cNvPicPr preferRelativeResize="0"/>
          <p:nvPr/>
        </p:nvPicPr>
        <p:blipFill rotWithShape="1">
          <a:blip r:embed="rId3">
            <a:alphaModFix/>
          </a:blip>
          <a:srcRect b="0" l="0" r="0" t="0"/>
          <a:stretch/>
        </p:blipFill>
        <p:spPr>
          <a:xfrm>
            <a:off x="6454946" y="2033790"/>
            <a:ext cx="554235" cy="542833"/>
          </a:xfrm>
          <a:prstGeom prst="rect">
            <a:avLst/>
          </a:prstGeom>
          <a:noFill/>
          <a:ln>
            <a:noFill/>
          </a:ln>
        </p:spPr>
      </p:pic>
      <p:pic>
        <p:nvPicPr>
          <p:cNvPr id="87" name="Google Shape;87;p3"/>
          <p:cNvPicPr preferRelativeResize="0"/>
          <p:nvPr/>
        </p:nvPicPr>
        <p:blipFill rotWithShape="1">
          <a:blip r:embed="rId3">
            <a:alphaModFix/>
          </a:blip>
          <a:srcRect b="0" l="0" r="0" t="0"/>
          <a:stretch/>
        </p:blipFill>
        <p:spPr>
          <a:xfrm>
            <a:off x="7555991" y="2816682"/>
            <a:ext cx="554235" cy="542833"/>
          </a:xfrm>
          <a:prstGeom prst="rect">
            <a:avLst/>
          </a:prstGeom>
          <a:noFill/>
          <a:ln>
            <a:noFill/>
          </a:ln>
        </p:spPr>
      </p:pic>
      <p:pic>
        <p:nvPicPr>
          <p:cNvPr id="88" name="Google Shape;88;p3"/>
          <p:cNvPicPr preferRelativeResize="0"/>
          <p:nvPr/>
        </p:nvPicPr>
        <p:blipFill rotWithShape="1">
          <a:blip r:embed="rId3">
            <a:alphaModFix/>
          </a:blip>
          <a:srcRect b="0" l="0" r="0" t="0"/>
          <a:stretch/>
        </p:blipFill>
        <p:spPr>
          <a:xfrm>
            <a:off x="6355900" y="3458148"/>
            <a:ext cx="554235" cy="542833"/>
          </a:xfrm>
          <a:prstGeom prst="rect">
            <a:avLst/>
          </a:prstGeom>
          <a:noFill/>
          <a:ln>
            <a:noFill/>
          </a:ln>
        </p:spPr>
      </p:pic>
      <p:pic>
        <p:nvPicPr>
          <p:cNvPr id="89" name="Google Shape;89;p3"/>
          <p:cNvPicPr preferRelativeResize="0"/>
          <p:nvPr/>
        </p:nvPicPr>
        <p:blipFill rotWithShape="1">
          <a:blip r:embed="rId4">
            <a:alphaModFix/>
          </a:blip>
          <a:srcRect b="0" l="0" r="0" t="0"/>
          <a:stretch/>
        </p:blipFill>
        <p:spPr>
          <a:xfrm rot="1908389">
            <a:off x="7028710" y="1730616"/>
            <a:ext cx="611236" cy="605826"/>
          </a:xfrm>
          <a:prstGeom prst="rect">
            <a:avLst/>
          </a:prstGeom>
          <a:noFill/>
          <a:ln>
            <a:noFill/>
          </a:ln>
        </p:spPr>
      </p:pic>
      <p:pic>
        <p:nvPicPr>
          <p:cNvPr id="90" name="Google Shape;90;p3"/>
          <p:cNvPicPr preferRelativeResize="0"/>
          <p:nvPr/>
        </p:nvPicPr>
        <p:blipFill rotWithShape="1">
          <a:blip r:embed="rId4">
            <a:alphaModFix/>
          </a:blip>
          <a:srcRect b="0" l="0" r="0" t="0"/>
          <a:stretch/>
        </p:blipFill>
        <p:spPr>
          <a:xfrm rot="-5725633">
            <a:off x="7033184" y="2400715"/>
            <a:ext cx="602288" cy="614720"/>
          </a:xfrm>
          <a:prstGeom prst="rect">
            <a:avLst/>
          </a:prstGeom>
          <a:noFill/>
          <a:ln>
            <a:noFill/>
          </a:ln>
        </p:spPr>
      </p:pic>
      <p:pic>
        <p:nvPicPr>
          <p:cNvPr id="91" name="Google Shape;91;p3"/>
          <p:cNvPicPr preferRelativeResize="0"/>
          <p:nvPr/>
        </p:nvPicPr>
        <p:blipFill rotWithShape="1">
          <a:blip r:embed="rId3">
            <a:alphaModFix/>
          </a:blip>
          <a:srcRect b="0" l="0" r="0" t="0"/>
          <a:stretch/>
        </p:blipFill>
        <p:spPr>
          <a:xfrm>
            <a:off x="7719765" y="3980917"/>
            <a:ext cx="554235" cy="542833"/>
          </a:xfrm>
          <a:prstGeom prst="rect">
            <a:avLst/>
          </a:prstGeom>
          <a:noFill/>
          <a:ln>
            <a:noFill/>
          </a:ln>
        </p:spPr>
      </p:pic>
      <p:pic>
        <p:nvPicPr>
          <p:cNvPr id="92" name="Google Shape;92;p3"/>
          <p:cNvPicPr preferRelativeResize="0"/>
          <p:nvPr/>
        </p:nvPicPr>
        <p:blipFill rotWithShape="1">
          <a:blip r:embed="rId4">
            <a:alphaModFix/>
          </a:blip>
          <a:srcRect b="0" l="0" r="0" t="0"/>
          <a:stretch/>
        </p:blipFill>
        <p:spPr>
          <a:xfrm rot="1228010">
            <a:off x="6938091" y="3168671"/>
            <a:ext cx="613239" cy="603797"/>
          </a:xfrm>
          <a:prstGeom prst="rect">
            <a:avLst/>
          </a:prstGeom>
          <a:noFill/>
          <a:ln>
            <a:noFill/>
          </a:ln>
        </p:spPr>
      </p:pic>
      <p:pic>
        <p:nvPicPr>
          <p:cNvPr id="93" name="Google Shape;93;p3"/>
          <p:cNvPicPr preferRelativeResize="0"/>
          <p:nvPr/>
        </p:nvPicPr>
        <p:blipFill rotWithShape="1">
          <a:blip r:embed="rId4">
            <a:alphaModFix/>
          </a:blip>
          <a:srcRect b="0" l="0" r="0" t="0"/>
          <a:stretch/>
        </p:blipFill>
        <p:spPr>
          <a:xfrm rot="3608700">
            <a:off x="7115747" y="1221002"/>
            <a:ext cx="605240" cy="611815"/>
          </a:xfrm>
          <a:prstGeom prst="rect">
            <a:avLst/>
          </a:prstGeom>
          <a:noFill/>
          <a:ln>
            <a:noFill/>
          </a:ln>
        </p:spPr>
      </p:pic>
      <p:pic>
        <p:nvPicPr>
          <p:cNvPr id="94" name="Google Shape;94;p3"/>
          <p:cNvPicPr preferRelativeResize="0"/>
          <p:nvPr/>
        </p:nvPicPr>
        <p:blipFill rotWithShape="1">
          <a:blip r:embed="rId3">
            <a:alphaModFix/>
          </a:blip>
          <a:srcRect b="0" l="0" r="0" t="0"/>
          <a:stretch/>
        </p:blipFill>
        <p:spPr>
          <a:xfrm>
            <a:off x="6543091" y="903350"/>
            <a:ext cx="554235" cy="542833"/>
          </a:xfrm>
          <a:prstGeom prst="rect">
            <a:avLst/>
          </a:prstGeom>
          <a:noFill/>
          <a:ln>
            <a:noFill/>
          </a:ln>
        </p:spPr>
      </p:pic>
      <p:pic>
        <p:nvPicPr>
          <p:cNvPr id="95" name="Google Shape;95;p3"/>
          <p:cNvPicPr preferRelativeResize="0"/>
          <p:nvPr/>
        </p:nvPicPr>
        <p:blipFill rotWithShape="1">
          <a:blip r:embed="rId4">
            <a:alphaModFix/>
          </a:blip>
          <a:srcRect b="0" l="0" r="0" t="0"/>
          <a:stretch/>
        </p:blipFill>
        <p:spPr>
          <a:xfrm rot="-6645075">
            <a:off x="6942849" y="3830048"/>
            <a:ext cx="603723" cy="613311"/>
          </a:xfrm>
          <a:prstGeom prst="rect">
            <a:avLst/>
          </a:prstGeom>
          <a:noFill/>
          <a:ln>
            <a:noFill/>
          </a:ln>
        </p:spPr>
      </p:pic>
      <p:pic>
        <p:nvPicPr>
          <p:cNvPr id="96" name="Google Shape;96;p3"/>
          <p:cNvPicPr preferRelativeResize="0"/>
          <p:nvPr/>
        </p:nvPicPr>
        <p:blipFill rotWithShape="1">
          <a:blip r:embed="rId5">
            <a:alphaModFix/>
          </a:blip>
          <a:srcRect b="0" l="0" r="0" t="0"/>
          <a:stretch/>
        </p:blipFill>
        <p:spPr>
          <a:xfrm>
            <a:off x="7502484" y="3576594"/>
            <a:ext cx="447267" cy="438085"/>
          </a:xfrm>
          <a:prstGeom prst="rect">
            <a:avLst/>
          </a:prstGeom>
          <a:noFill/>
          <a:ln>
            <a:noFill/>
          </a:ln>
        </p:spPr>
      </p:pic>
      <p:pic>
        <p:nvPicPr>
          <p:cNvPr id="97" name="Google Shape;97;p3"/>
          <p:cNvPicPr preferRelativeResize="0"/>
          <p:nvPr/>
        </p:nvPicPr>
        <p:blipFill rotWithShape="1">
          <a:blip r:embed="rId6">
            <a:alphaModFix/>
          </a:blip>
          <a:srcRect b="0" l="0" r="0" t="0"/>
          <a:stretch/>
        </p:blipFill>
        <p:spPr>
          <a:xfrm>
            <a:off x="6596564" y="2918231"/>
            <a:ext cx="447267" cy="438063"/>
          </a:xfrm>
          <a:prstGeom prst="rect">
            <a:avLst/>
          </a:prstGeom>
          <a:noFill/>
          <a:ln>
            <a:noFill/>
          </a:ln>
        </p:spPr>
      </p:pic>
      <p:pic>
        <p:nvPicPr>
          <p:cNvPr id="98" name="Google Shape;98;p3"/>
          <p:cNvPicPr preferRelativeResize="0"/>
          <p:nvPr/>
        </p:nvPicPr>
        <p:blipFill rotWithShape="1">
          <a:blip r:embed="rId7">
            <a:alphaModFix/>
          </a:blip>
          <a:srcRect b="0" l="0" r="0" t="0"/>
          <a:stretch/>
        </p:blipFill>
        <p:spPr>
          <a:xfrm>
            <a:off x="7556002" y="2227628"/>
            <a:ext cx="447267" cy="438047"/>
          </a:xfrm>
          <a:prstGeom prst="rect">
            <a:avLst/>
          </a:prstGeom>
          <a:noFill/>
          <a:ln>
            <a:noFill/>
          </a:ln>
        </p:spPr>
      </p:pic>
      <p:pic>
        <p:nvPicPr>
          <p:cNvPr id="99" name="Google Shape;99;p3"/>
          <p:cNvPicPr preferRelativeResize="0"/>
          <p:nvPr/>
        </p:nvPicPr>
        <p:blipFill rotWithShape="1">
          <a:blip r:embed="rId8">
            <a:alphaModFix/>
          </a:blip>
          <a:srcRect b="0" l="0" r="0" t="0"/>
          <a:stretch/>
        </p:blipFill>
        <p:spPr>
          <a:xfrm>
            <a:off x="6602242" y="1646023"/>
            <a:ext cx="315278" cy="3087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Google Shape;394;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3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800" u="none" cap="none" strike="noStrike">
                <a:solidFill>
                  <a:srgbClr val="FFFFFF"/>
                </a:solidFill>
                <a:latin typeface="Montserrat"/>
                <a:ea typeface="Montserrat"/>
                <a:cs typeface="Montserrat"/>
                <a:sym typeface="Montserrat"/>
              </a:rPr>
              <a:t>COVID-19 정보를 찾을 수 있는 곳 :</a:t>
            </a:r>
            <a:endParaRPr b="1" i="0" sz="2800" u="none" cap="none" strike="noStrike">
              <a:solidFill>
                <a:srgbClr val="FFFFFF"/>
              </a:solidFill>
              <a:latin typeface="Montserrat"/>
              <a:ea typeface="Montserrat"/>
              <a:cs typeface="Montserrat"/>
              <a:sym typeface="Montserrat"/>
            </a:endParaRPr>
          </a:p>
        </p:txBody>
      </p:sp>
      <p:pic>
        <p:nvPicPr>
          <p:cNvPr id="396" name="Google Shape;396;p30"/>
          <p:cNvPicPr preferRelativeResize="0"/>
          <p:nvPr/>
        </p:nvPicPr>
        <p:blipFill rotWithShape="1">
          <a:blip r:embed="rId3">
            <a:alphaModFix/>
          </a:blip>
          <a:srcRect b="0" l="0" r="0" t="0"/>
          <a:stretch/>
        </p:blipFill>
        <p:spPr>
          <a:xfrm>
            <a:off x="142376" y="980850"/>
            <a:ext cx="5777162" cy="4007949"/>
          </a:xfrm>
          <a:prstGeom prst="rect">
            <a:avLst/>
          </a:prstGeom>
          <a:noFill/>
          <a:ln>
            <a:noFill/>
          </a:ln>
        </p:spPr>
      </p:pic>
      <p:sp>
        <p:nvSpPr>
          <p:cNvPr id="397" name="Google Shape;397;p30"/>
          <p:cNvSpPr txBox="1"/>
          <p:nvPr/>
        </p:nvSpPr>
        <p:spPr>
          <a:xfrm>
            <a:off x="6015789" y="980850"/>
            <a:ext cx="2448945" cy="1491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0" i="0" lang="ko-KR" sz="2400" u="none" cap="none" strike="noStrike">
                <a:solidFill>
                  <a:srgbClr val="000000"/>
                </a:solidFill>
                <a:latin typeface="Montserrat"/>
                <a:ea typeface="Montserrat"/>
                <a:cs typeface="Montserrat"/>
                <a:sym typeface="Montserrat"/>
              </a:rPr>
              <a:t>팬데믹 동안 건강을 유지하는 방법에 대한 자세한 내용은 COVIDPHL 문자를 888-777 번으로 보내주십시오.</a:t>
            </a:r>
            <a:endParaRPr b="1" i="0" sz="2400" u="none" cap="none" strike="noStrike">
              <a:solidFill>
                <a:srgbClr val="000000"/>
              </a:solidFill>
              <a:latin typeface="Montserrat"/>
              <a:ea typeface="Montserrat"/>
              <a:cs typeface="Montserrat"/>
              <a:sym typeface="Montserrat"/>
            </a:endParaRPr>
          </a:p>
        </p:txBody>
      </p:sp>
      <p:sp>
        <p:nvSpPr>
          <p:cNvPr id="398" name="Google Shape;398;p30"/>
          <p:cNvSpPr/>
          <p:nvPr/>
        </p:nvSpPr>
        <p:spPr>
          <a:xfrm>
            <a:off x="3582450" y="1581075"/>
            <a:ext cx="940500" cy="16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7"/>
                                        </p:tgtEl>
                                        <p:attrNameLst>
                                          <p:attrName>style.visibility</p:attrName>
                                        </p:attrNameLst>
                                      </p:cBhvr>
                                      <p:to>
                                        <p:strVal val="visible"/>
                                      </p:to>
                                    </p:set>
                                    <p:anim calcmode="lin" valueType="num">
                                      <p:cBhvr additive="base">
                                        <p:cTn dur="1000"/>
                                        <p:tgtEl>
                                          <p:spTgt spid="39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pic>
        <p:nvPicPr>
          <p:cNvPr id="403" name="Google Shape;403;p31"/>
          <p:cNvPicPr preferRelativeResize="0"/>
          <p:nvPr/>
        </p:nvPicPr>
        <p:blipFill rotWithShape="1">
          <a:blip r:embed="rId3">
            <a:alphaModFix/>
          </a:blip>
          <a:srcRect b="13164" l="0" r="0" t="0"/>
          <a:stretch/>
        </p:blipFill>
        <p:spPr>
          <a:xfrm>
            <a:off x="6371900" y="1139038"/>
            <a:ext cx="2622726" cy="2277424"/>
          </a:xfrm>
          <a:prstGeom prst="rect">
            <a:avLst/>
          </a:prstGeom>
          <a:noFill/>
          <a:ln>
            <a:noFill/>
          </a:ln>
        </p:spPr>
      </p:pic>
      <p:sp>
        <p:nvSpPr>
          <p:cNvPr id="404" name="Google Shape;404;p31"/>
          <p:cNvSpPr txBox="1"/>
          <p:nvPr>
            <p:ph idx="1" type="body"/>
          </p:nvPr>
        </p:nvSpPr>
        <p:spPr>
          <a:xfrm>
            <a:off x="696253" y="1011224"/>
            <a:ext cx="5812830" cy="192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None/>
            </a:pPr>
            <a:r>
              <a:rPr lang="ko-KR" sz="2000">
                <a:solidFill>
                  <a:srgbClr val="000000"/>
                </a:solidFill>
                <a:highlight>
                  <a:srgbClr val="FFFFFF"/>
                </a:highlight>
                <a:latin typeface="Montserrat"/>
                <a:ea typeface="Montserrat"/>
                <a:cs typeface="Montserrat"/>
                <a:sym typeface="Montserrat"/>
              </a:rPr>
              <a:t>COVID19는 모든 필라델피아 거주자들에게 영향을 미칩니다.</a:t>
            </a:r>
            <a:endParaRPr sz="2000">
              <a:solidFill>
                <a:srgbClr val="00000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rPr lang="ko-KR" sz="2000">
                <a:solidFill>
                  <a:srgbClr val="000000"/>
                </a:solidFill>
                <a:highlight>
                  <a:srgbClr val="FFFFFF"/>
                </a:highlight>
                <a:latin typeface="Montserrat"/>
                <a:ea typeface="Montserrat"/>
                <a:cs typeface="Montserrat"/>
                <a:sym typeface="Montserrat"/>
              </a:rPr>
              <a:t>바이러스는 인종, 국적 또는 출입국 자격에 따라 차별하지 않습니다.</a:t>
            </a:r>
            <a:endParaRPr sz="2000">
              <a:solidFill>
                <a:srgbClr val="000000"/>
              </a:solidFill>
              <a:highlight>
                <a:srgbClr val="FFFFFF"/>
              </a:highlight>
              <a:latin typeface="Montserrat"/>
              <a:ea typeface="Montserrat"/>
              <a:cs typeface="Montserrat"/>
              <a:sym typeface="Montserrat"/>
            </a:endParaRPr>
          </a:p>
        </p:txBody>
      </p:sp>
      <p:sp>
        <p:nvSpPr>
          <p:cNvPr id="405" name="Google Shape;405;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31"/>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Arial"/>
                <a:ea typeface="Arial"/>
                <a:cs typeface="Arial"/>
                <a:sym typeface="Arial"/>
              </a:rPr>
              <a:t>시민권 상태(자격) 및 의료 시설 이용</a:t>
            </a:r>
            <a:endParaRPr b="1" i="0" sz="2400" u="none" cap="none" strike="noStrike">
              <a:solidFill>
                <a:srgbClr val="FFFFFF"/>
              </a:solidFill>
              <a:latin typeface="Arial"/>
              <a:ea typeface="Arial"/>
              <a:cs typeface="Arial"/>
              <a:sym typeface="Arial"/>
            </a:endParaRPr>
          </a:p>
        </p:txBody>
      </p:sp>
      <p:sp>
        <p:nvSpPr>
          <p:cNvPr id="407" name="Google Shape;407;p31"/>
          <p:cNvSpPr txBox="1"/>
          <p:nvPr/>
        </p:nvSpPr>
        <p:spPr>
          <a:xfrm>
            <a:off x="365574" y="2571749"/>
            <a:ext cx="6143509" cy="947487"/>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None/>
            </a:pPr>
            <a:r>
              <a:rPr b="1" i="1" lang="ko-KR" sz="2400" u="sng" cap="none" strike="noStrike">
                <a:solidFill>
                  <a:srgbClr val="000000"/>
                </a:solidFill>
                <a:highlight>
                  <a:srgbClr val="FFFFFF"/>
                </a:highlight>
                <a:latin typeface="Montserrat"/>
                <a:ea typeface="Montserrat"/>
                <a:cs typeface="Montserrat"/>
                <a:sym typeface="Montserrat"/>
              </a:rPr>
              <a:t>필요한 경우 모든 사람이 의료서비스를 받을 수 있어야 합니다.</a:t>
            </a:r>
            <a:endParaRPr b="0" i="0" sz="2400" u="none" cap="none" strike="noStrike">
              <a:solidFill>
                <a:srgbClr val="444444"/>
              </a:solidFill>
              <a:highlight>
                <a:srgbClr val="FFFFFF"/>
              </a:highlight>
              <a:latin typeface="Montserrat"/>
              <a:ea typeface="Montserrat"/>
              <a:cs typeface="Montserrat"/>
              <a:sym typeface="Montserrat"/>
            </a:endParaRPr>
          </a:p>
        </p:txBody>
      </p:sp>
      <p:sp>
        <p:nvSpPr>
          <p:cNvPr id="408" name="Google Shape;408;p31"/>
          <p:cNvSpPr txBox="1"/>
          <p:nvPr/>
        </p:nvSpPr>
        <p:spPr>
          <a:xfrm>
            <a:off x="140787" y="3724756"/>
            <a:ext cx="8585700" cy="3000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None/>
            </a:pPr>
            <a:r>
              <a:rPr b="0" i="0" lang="ko-KR" sz="2400" u="none" cap="none" strike="noStrike">
                <a:solidFill>
                  <a:schemeClr val="dk1"/>
                </a:solidFill>
                <a:highlight>
                  <a:schemeClr val="lt1"/>
                </a:highlight>
                <a:latin typeface="Montserrat"/>
                <a:ea typeface="Montserrat"/>
                <a:cs typeface="Montserrat"/>
                <a:sym typeface="Montserrat"/>
              </a:rPr>
              <a:t>무료 또는 저렴하게 이용할 수 있는 지역사회 의료센터 검색: </a:t>
            </a:r>
            <a:r>
              <a:rPr b="1" i="0" lang="ko-KR" sz="2000" u="none" cap="none" strike="noStrike">
                <a:solidFill>
                  <a:schemeClr val="dk1"/>
                </a:solidFill>
                <a:highlight>
                  <a:schemeClr val="lt1"/>
                </a:highlight>
                <a:latin typeface="Montserrat"/>
                <a:ea typeface="Montserrat"/>
                <a:cs typeface="Montserrat"/>
                <a:sym typeface="Montserrat"/>
              </a:rPr>
              <a:t>bit.ly/PhilaHealthCenters</a:t>
            </a:r>
            <a:endParaRPr b="1" i="0" sz="2000" u="none" cap="none" strike="noStrike">
              <a:solidFill>
                <a:srgbClr val="444444"/>
              </a:solidFill>
              <a:highlight>
                <a:schemeClr val="lt1"/>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07"/>
                                        </p:tgtEl>
                                        <p:attrNameLst>
                                          <p:attrName>style.visibility</p:attrName>
                                        </p:attrNameLst>
                                      </p:cBhvr>
                                      <p:to>
                                        <p:strVal val="visible"/>
                                      </p:to>
                                    </p:set>
                                    <p:anim calcmode="lin" valueType="num">
                                      <p:cBhvr additive="base">
                                        <p:cTn dur="1000"/>
                                        <p:tgtEl>
                                          <p:spTgt spid="40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32"/>
          <p:cNvSpPr/>
          <p:nvPr/>
        </p:nvSpPr>
        <p:spPr>
          <a:xfrm>
            <a:off x="5691150" y="4208900"/>
            <a:ext cx="3452700" cy="9669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32"/>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32"/>
          <p:cNvSpPr txBox="1"/>
          <p:nvPr/>
        </p:nvSpPr>
        <p:spPr>
          <a:xfrm>
            <a:off x="147900" y="301600"/>
            <a:ext cx="88482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200" u="none" cap="none" strike="noStrike">
                <a:solidFill>
                  <a:srgbClr val="FFFFFF"/>
                </a:solidFill>
                <a:latin typeface="Montserrat"/>
                <a:ea typeface="Montserrat"/>
                <a:cs typeface="Montserrat"/>
                <a:sym typeface="Montserrat"/>
              </a:rPr>
              <a:t>증오범죄를 목격하거나 경험할 경우 어떻게 해야 하는가</a:t>
            </a:r>
            <a:endParaRPr b="1" i="0" sz="2200" u="none" cap="none" strike="noStrike">
              <a:solidFill>
                <a:srgbClr val="FFFFFF"/>
              </a:solidFill>
              <a:latin typeface="Montserrat"/>
              <a:ea typeface="Montserrat"/>
              <a:cs typeface="Montserrat"/>
              <a:sym typeface="Montserrat"/>
            </a:endParaRPr>
          </a:p>
        </p:txBody>
      </p:sp>
      <p:sp>
        <p:nvSpPr>
          <p:cNvPr id="416" name="Google Shape;416;p32"/>
          <p:cNvSpPr/>
          <p:nvPr/>
        </p:nvSpPr>
        <p:spPr>
          <a:xfrm>
            <a:off x="0" y="4208900"/>
            <a:ext cx="5691000" cy="9426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32"/>
          <p:cNvSpPr/>
          <p:nvPr/>
        </p:nvSpPr>
        <p:spPr>
          <a:xfrm>
            <a:off x="0" y="1028850"/>
            <a:ext cx="9144000" cy="8121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32"/>
          <p:cNvSpPr txBox="1"/>
          <p:nvPr/>
        </p:nvSpPr>
        <p:spPr>
          <a:xfrm>
            <a:off x="623700" y="1079500"/>
            <a:ext cx="7896600" cy="53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1800" u="none" cap="none" strike="noStrike">
                <a:solidFill>
                  <a:srgbClr val="0F4D90"/>
                </a:solidFill>
                <a:latin typeface="Montserrat"/>
                <a:ea typeface="Montserrat"/>
                <a:cs typeface="Montserrat"/>
                <a:sym typeface="Montserrat"/>
              </a:rPr>
              <a:t>COVID-19 </a:t>
            </a:r>
            <a:r>
              <a:rPr b="1" i="0" lang="ko-KR" sz="2000" u="none" cap="none" strike="noStrike">
                <a:solidFill>
                  <a:srgbClr val="0F4D90"/>
                </a:solidFill>
                <a:latin typeface="Montserrat"/>
                <a:ea typeface="Montserrat"/>
                <a:cs typeface="Montserrat"/>
                <a:sym typeface="Montserrat"/>
              </a:rPr>
              <a:t>감염의 추정이나 인종에 근거하여 누군가를 언어적으로 또는 물리적으로 공격하는 것은 불법이다.</a:t>
            </a:r>
            <a:endParaRPr b="1" i="0" sz="2000" u="none" cap="none" strike="noStrike">
              <a:solidFill>
                <a:srgbClr val="0F4D90"/>
              </a:solidFill>
              <a:latin typeface="Montserrat"/>
              <a:ea typeface="Montserrat"/>
              <a:cs typeface="Montserrat"/>
              <a:sym typeface="Montserrat"/>
            </a:endParaRPr>
          </a:p>
        </p:txBody>
      </p:sp>
      <p:sp>
        <p:nvSpPr>
          <p:cNvPr id="419" name="Google Shape;419;p32"/>
          <p:cNvSpPr txBox="1"/>
          <p:nvPr/>
        </p:nvSpPr>
        <p:spPr>
          <a:xfrm>
            <a:off x="88800" y="4208900"/>
            <a:ext cx="5373000" cy="71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1200" u="none" cap="none" strike="noStrike">
                <a:solidFill>
                  <a:srgbClr val="FFFFFF"/>
                </a:solidFill>
                <a:latin typeface="Montserrat"/>
                <a:ea typeface="Montserrat"/>
                <a:cs typeface="Montserrat"/>
                <a:sym typeface="Montserrat"/>
              </a:rPr>
              <a:t>증오 범죄와 편향 사건를 리포트하려면 필라델피아 인권 위원회(Commission on Human Relations at:215-686-4670 or </a:t>
            </a:r>
            <a:r>
              <a:rPr b="1" i="0" lang="ko-KR" sz="1200" u="sng" cap="none" strike="noStrike">
                <a:solidFill>
                  <a:schemeClr val="dk1"/>
                </a:solidFill>
                <a:latin typeface="Montserrat"/>
                <a:ea typeface="Montserrat"/>
                <a:cs typeface="Montserrat"/>
                <a:sym typeface="Montserrat"/>
                <a:hlinkClick r:id="rId3"/>
              </a:rPr>
              <a:t>pchr@phila.gov</a:t>
            </a:r>
            <a:r>
              <a:rPr b="1" i="0" lang="ko-KR" sz="1200" u="none" cap="none" strike="noStrike">
                <a:solidFill>
                  <a:schemeClr val="dk1"/>
                </a:solidFill>
                <a:latin typeface="Montserrat"/>
                <a:ea typeface="Montserrat"/>
                <a:cs typeface="Montserrat"/>
                <a:sym typeface="Montserrat"/>
              </a:rPr>
              <a:t>.</a:t>
            </a:r>
            <a:endParaRPr b="1"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1200" u="none" cap="none" strike="noStrike">
                <a:solidFill>
                  <a:srgbClr val="FFFFFF"/>
                </a:solidFill>
                <a:latin typeface="Montserrat"/>
                <a:ea typeface="Montserrat"/>
                <a:cs typeface="Montserrat"/>
                <a:sym typeface="Montserrat"/>
              </a:rPr>
              <a:t>자세한 내용은 </a:t>
            </a:r>
            <a:r>
              <a:rPr b="1" i="0" lang="ko-KR" sz="1200" u="sng" cap="none" strike="noStrike">
                <a:solidFill>
                  <a:schemeClr val="dk1"/>
                </a:solidFill>
                <a:latin typeface="Montserrat"/>
                <a:ea typeface="Montserrat"/>
                <a:cs typeface="Montserrat"/>
                <a:sym typeface="Montserrat"/>
                <a:hlinkClick r:id="rId4"/>
              </a:rPr>
              <a:t>www.phila.gov/humanrelations</a:t>
            </a:r>
            <a:r>
              <a:rPr b="1" i="0" lang="ko-KR" sz="1200" u="none" cap="none" strike="noStrike">
                <a:solidFill>
                  <a:schemeClr val="dk1"/>
                </a:solidFill>
                <a:latin typeface="Montserrat"/>
                <a:ea typeface="Montserrat"/>
                <a:cs typeface="Montserrat"/>
                <a:sym typeface="Montserrat"/>
              </a:rPr>
              <a:t> </a:t>
            </a:r>
            <a:r>
              <a:rPr b="1" i="0" lang="ko-KR" sz="1200" u="none" cap="none" strike="noStrike">
                <a:solidFill>
                  <a:srgbClr val="FFFFFF"/>
                </a:solidFill>
                <a:latin typeface="Montserrat"/>
                <a:ea typeface="Montserrat"/>
                <a:cs typeface="Montserrat"/>
                <a:sym typeface="Montserrat"/>
              </a:rPr>
              <a:t>에서 확인하십시오.</a:t>
            </a:r>
            <a:endParaRPr b="1" i="0" sz="1200" u="none" cap="none" strike="noStrike">
              <a:solidFill>
                <a:srgbClr val="FFFFFF"/>
              </a:solidFill>
              <a:latin typeface="Montserrat"/>
              <a:ea typeface="Montserrat"/>
              <a:cs typeface="Montserrat"/>
              <a:sym typeface="Montserrat"/>
            </a:endParaRPr>
          </a:p>
        </p:txBody>
      </p:sp>
      <p:sp>
        <p:nvSpPr>
          <p:cNvPr id="420" name="Google Shape;420;p32"/>
          <p:cNvSpPr txBox="1"/>
          <p:nvPr/>
        </p:nvSpPr>
        <p:spPr>
          <a:xfrm>
            <a:off x="17350" y="1968675"/>
            <a:ext cx="8996100" cy="58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1600" u="none" cap="none" strike="noStrike">
                <a:solidFill>
                  <a:srgbClr val="000000"/>
                </a:solidFill>
                <a:latin typeface="Montserrat"/>
                <a:ea typeface="Montserrat"/>
                <a:cs typeface="Montserrat"/>
                <a:sym typeface="Montserrat"/>
              </a:rPr>
              <a:t>최근 COVID-19 바이러스의 매개체라는 가정에 근거해 개인에 대한 증오와 편견의 행위가 있었다</a:t>
            </a:r>
            <a:r>
              <a:rPr b="0" i="0" lang="ko-KR" sz="1600" u="none" cap="none" strike="noStrike">
                <a:solidFill>
                  <a:srgbClr val="000000"/>
                </a:solidFill>
                <a:latin typeface="Montserrat"/>
                <a:ea typeface="Montserrat"/>
                <a:cs typeface="Montserrat"/>
                <a:sym typeface="Montserrat"/>
              </a:rPr>
              <a:t>.</a:t>
            </a:r>
            <a:endParaRPr b="0" i="0" sz="1600" u="none" cap="none" strike="noStrike">
              <a:solidFill>
                <a:srgbClr val="000000"/>
              </a:solidFill>
              <a:latin typeface="Montserrat"/>
              <a:ea typeface="Montserrat"/>
              <a:cs typeface="Montserrat"/>
              <a:sym typeface="Montserrat"/>
            </a:endParaRPr>
          </a:p>
        </p:txBody>
      </p:sp>
      <p:sp>
        <p:nvSpPr>
          <p:cNvPr id="421" name="Google Shape;421;p32"/>
          <p:cNvSpPr txBox="1"/>
          <p:nvPr/>
        </p:nvSpPr>
        <p:spPr>
          <a:xfrm>
            <a:off x="280800" y="2689975"/>
            <a:ext cx="8239500" cy="66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1600" u="none" cap="none" strike="noStrike">
                <a:solidFill>
                  <a:schemeClr val="dk1"/>
                </a:solidFill>
                <a:latin typeface="Montserrat"/>
                <a:ea typeface="Montserrat"/>
                <a:cs typeface="Montserrat"/>
                <a:sym typeface="Montserrat"/>
              </a:rPr>
              <a:t>지금은 모든 필라델피아 사람들이 서로를 안전하게 지킬 때입니다. 그래서 우리는 함께 이 전염병을 이겨낼 수 있습니다! 범죄를 목격하면 신고하십시오</a:t>
            </a:r>
            <a:endParaRPr b="1" i="0" sz="1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b="0" i="0" sz="1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i="0" lang="ko-KR" sz="1600" u="none" cap="none" strike="noStrike">
                <a:solidFill>
                  <a:schemeClr val="dk1"/>
                </a:solidFill>
                <a:latin typeface="Montserrat"/>
                <a:ea typeface="Montserrat"/>
                <a:cs typeface="Montserrat"/>
                <a:sym typeface="Montserrat"/>
              </a:rPr>
              <a:t>만약 당신이 범죄를 목격하거나 피해자라면, 911에 전화해야 한다.</a:t>
            </a:r>
            <a:endParaRPr b="1" i="0" sz="1600" u="none" cap="none" strike="noStrike">
              <a:solidFill>
                <a:srgbClr val="000000"/>
              </a:solidFill>
              <a:latin typeface="Arial"/>
              <a:ea typeface="Arial"/>
              <a:cs typeface="Arial"/>
              <a:sym typeface="Arial"/>
            </a:endParaRPr>
          </a:p>
        </p:txBody>
      </p:sp>
      <p:sp>
        <p:nvSpPr>
          <p:cNvPr id="422" name="Google Shape;422;p32"/>
          <p:cNvSpPr txBox="1"/>
          <p:nvPr/>
        </p:nvSpPr>
        <p:spPr>
          <a:xfrm>
            <a:off x="5881400" y="4401650"/>
            <a:ext cx="3100800" cy="40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1400" u="none" cap="none" strike="noStrike">
                <a:solidFill>
                  <a:srgbClr val="0F4D90"/>
                </a:solidFill>
                <a:latin typeface="Montserrat"/>
                <a:ea typeface="Montserrat"/>
                <a:cs typeface="Montserrat"/>
                <a:sym typeface="Montserrat"/>
              </a:rPr>
              <a:t>PCHR 핫라인 215-686-2856에 익명으로 신고하십시오.</a:t>
            </a:r>
            <a:endParaRPr b="1" i="0" sz="1400" u="none" cap="none" strike="noStrike">
              <a:solidFill>
                <a:srgbClr val="0F4D90"/>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3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33"/>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Arial"/>
                <a:ea typeface="Arial"/>
                <a:cs typeface="Arial"/>
                <a:sym typeface="Arial"/>
              </a:rPr>
              <a:t>LGBTQ+ 커뮤니티를 위한 리소스</a:t>
            </a:r>
            <a:endParaRPr b="1" i="0" sz="2400" u="none" cap="none" strike="noStrike">
              <a:solidFill>
                <a:srgbClr val="FFFFFF"/>
              </a:solidFill>
              <a:latin typeface="Arial"/>
              <a:ea typeface="Arial"/>
              <a:cs typeface="Arial"/>
              <a:sym typeface="Arial"/>
            </a:endParaRPr>
          </a:p>
        </p:txBody>
      </p:sp>
      <p:sp>
        <p:nvSpPr>
          <p:cNvPr id="429" name="Google Shape;429;p33"/>
          <p:cNvSpPr txBox="1"/>
          <p:nvPr/>
        </p:nvSpPr>
        <p:spPr>
          <a:xfrm>
            <a:off x="48126" y="3885150"/>
            <a:ext cx="8816724" cy="978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ko-KR" sz="1800" u="none" cap="none" strike="noStrike">
                <a:solidFill>
                  <a:schemeClr val="dk1"/>
                </a:solidFill>
                <a:highlight>
                  <a:schemeClr val="lt1"/>
                </a:highlight>
                <a:latin typeface="Montserrat"/>
                <a:ea typeface="Montserrat"/>
                <a:cs typeface="Montserrat"/>
                <a:sym typeface="Montserrat"/>
              </a:rPr>
              <a:t>펜데믹 동안 안전하고 건강하게 지낼 수 있는 LGBTQ+ 친근한 리소스를 찾아보십시오.</a:t>
            </a:r>
            <a:endParaRPr/>
          </a:p>
          <a:p>
            <a:pPr indent="0" lvl="0" marL="0" marR="0" rtl="0" algn="ctr">
              <a:lnSpc>
                <a:spcPct val="115000"/>
              </a:lnSpc>
              <a:spcBef>
                <a:spcPts val="0"/>
              </a:spcBef>
              <a:spcAft>
                <a:spcPts val="0"/>
              </a:spcAft>
              <a:buNone/>
            </a:pPr>
            <a:r>
              <a:rPr b="1" i="0" lang="ko-KR" sz="2000" u="none" cap="none" strike="noStrike">
                <a:solidFill>
                  <a:srgbClr val="2176D2"/>
                </a:solidFill>
                <a:highlight>
                  <a:schemeClr val="lt1"/>
                </a:highlight>
                <a:latin typeface="Montserrat"/>
                <a:ea typeface="Montserrat"/>
                <a:cs typeface="Montserrat"/>
                <a:sym typeface="Montserrat"/>
              </a:rPr>
              <a:t>bit.ly/COVIDLGBTQ를 방문하십시오.</a:t>
            </a:r>
            <a:endParaRPr/>
          </a:p>
        </p:txBody>
      </p:sp>
      <p:pic>
        <p:nvPicPr>
          <p:cNvPr id="430" name="Google Shape;430;p33"/>
          <p:cNvPicPr preferRelativeResize="0"/>
          <p:nvPr/>
        </p:nvPicPr>
        <p:blipFill rotWithShape="1">
          <a:blip r:embed="rId3">
            <a:alphaModFix/>
          </a:blip>
          <a:srcRect b="0" l="0" r="0" t="0"/>
          <a:stretch/>
        </p:blipFill>
        <p:spPr>
          <a:xfrm>
            <a:off x="4214675" y="911500"/>
            <a:ext cx="4460473" cy="2973649"/>
          </a:xfrm>
          <a:prstGeom prst="rect">
            <a:avLst/>
          </a:prstGeom>
          <a:noFill/>
          <a:ln>
            <a:noFill/>
          </a:ln>
        </p:spPr>
      </p:pic>
      <p:sp>
        <p:nvSpPr>
          <p:cNvPr id="431" name="Google Shape;431;p33"/>
          <p:cNvSpPr txBox="1"/>
          <p:nvPr/>
        </p:nvSpPr>
        <p:spPr>
          <a:xfrm>
            <a:off x="428950" y="1300950"/>
            <a:ext cx="4404900" cy="1775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None/>
            </a:pPr>
            <a:r>
              <a:rPr b="1" i="0" lang="ko-KR" sz="3000" u="none" cap="none" strike="noStrike">
                <a:solidFill>
                  <a:srgbClr val="0F4D90"/>
                </a:solidFill>
                <a:highlight>
                  <a:schemeClr val="lt1"/>
                </a:highlight>
                <a:latin typeface="Montserrat"/>
                <a:ea typeface="Montserrat"/>
                <a:cs typeface="Montserrat"/>
                <a:sym typeface="Montserrat"/>
              </a:rPr>
              <a:t>모든 사람은 지원이나 치료를 받을 때 안전함을 느껴야 한다.</a:t>
            </a:r>
            <a:endParaRPr b="1" i="0" sz="3000" u="none" cap="none" strike="noStrike">
              <a:solidFill>
                <a:srgbClr val="0F4D90"/>
              </a:solidFill>
              <a:highlight>
                <a:schemeClr val="lt1"/>
              </a:highlight>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3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안전하지 않은 집에 있습니까?</a:t>
            </a:r>
            <a:endParaRPr b="1" i="0" sz="2400" u="none" cap="none" strike="noStrike">
              <a:solidFill>
                <a:srgbClr val="FFFFFF"/>
              </a:solidFill>
              <a:latin typeface="Montserrat"/>
              <a:ea typeface="Montserrat"/>
              <a:cs typeface="Montserrat"/>
              <a:sym typeface="Montserrat"/>
            </a:endParaRPr>
          </a:p>
        </p:txBody>
      </p:sp>
      <p:sp>
        <p:nvSpPr>
          <p:cNvPr id="438" name="Google Shape;438;p34"/>
          <p:cNvSpPr txBox="1"/>
          <p:nvPr/>
        </p:nvSpPr>
        <p:spPr>
          <a:xfrm>
            <a:off x="228600" y="993113"/>
            <a:ext cx="8355600" cy="113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ko-KR" sz="2800" u="none" cap="none" strike="noStrike">
                <a:solidFill>
                  <a:srgbClr val="000000"/>
                </a:solidFill>
                <a:latin typeface="Arial"/>
                <a:ea typeface="Arial"/>
                <a:cs typeface="Arial"/>
                <a:sym typeface="Arial"/>
              </a:rPr>
              <a:t>만약 당신이나 당신의 사랑하는 사람 및 가족이 즉시 위험에 처한다면, 911로 경찰에 연락하십시오.</a:t>
            </a:r>
            <a:endParaRPr/>
          </a:p>
          <a:p>
            <a:pPr indent="0" lvl="0" marL="0" marR="0" rtl="0" algn="l">
              <a:lnSpc>
                <a:spcPct val="100000"/>
              </a:lnSpc>
              <a:spcBef>
                <a:spcPts val="0"/>
              </a:spcBef>
              <a:spcAft>
                <a:spcPts val="0"/>
              </a:spcAft>
              <a:buNone/>
            </a:pPr>
            <a:br>
              <a:rPr b="0" i="0" lang="ko-KR" sz="2800" u="none" cap="none" strike="noStrike">
                <a:solidFill>
                  <a:srgbClr val="000000"/>
                </a:solidFill>
                <a:latin typeface="Arial"/>
                <a:ea typeface="Arial"/>
                <a:cs typeface="Arial"/>
                <a:sym typeface="Arial"/>
              </a:rPr>
            </a:br>
            <a:endParaRPr b="1" i="0" sz="2600" u="none" cap="none" strike="noStrike">
              <a:solidFill>
                <a:srgbClr val="1C4587"/>
              </a:solidFill>
              <a:highlight>
                <a:srgbClr val="FFFFFF"/>
              </a:highlight>
              <a:latin typeface="Montserrat"/>
              <a:ea typeface="Montserrat"/>
              <a:cs typeface="Montserrat"/>
              <a:sym typeface="Montserrat"/>
            </a:endParaRPr>
          </a:p>
        </p:txBody>
      </p:sp>
      <p:sp>
        <p:nvSpPr>
          <p:cNvPr id="439" name="Google Shape;439;p34"/>
          <p:cNvSpPr/>
          <p:nvPr/>
        </p:nvSpPr>
        <p:spPr>
          <a:xfrm>
            <a:off x="0" y="4580650"/>
            <a:ext cx="9144000" cy="6558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34"/>
          <p:cNvSpPr/>
          <p:nvPr/>
        </p:nvSpPr>
        <p:spPr>
          <a:xfrm>
            <a:off x="0" y="3824050"/>
            <a:ext cx="9144000" cy="7566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34"/>
          <p:cNvSpPr txBox="1"/>
          <p:nvPr/>
        </p:nvSpPr>
        <p:spPr>
          <a:xfrm>
            <a:off x="344150" y="3967900"/>
            <a:ext cx="80244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1700" u="none" cap="none" strike="noStrike">
                <a:solidFill>
                  <a:srgbClr val="2176D2"/>
                </a:solidFill>
                <a:latin typeface="Montserrat"/>
                <a:ea typeface="Montserrat"/>
                <a:cs typeface="Montserrat"/>
                <a:sym typeface="Montserrat"/>
              </a:rPr>
              <a:t>전국 가정폭력 핫라인: 1-800-799-SAFE (7233)</a:t>
            </a:r>
            <a:endParaRPr b="0" i="0" sz="12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176D2"/>
              </a:solidFill>
              <a:latin typeface="Montserrat"/>
              <a:ea typeface="Montserrat"/>
              <a:cs typeface="Montserrat"/>
              <a:sym typeface="Montserrat"/>
            </a:endParaRPr>
          </a:p>
        </p:txBody>
      </p:sp>
      <p:sp>
        <p:nvSpPr>
          <p:cNvPr id="442" name="Google Shape;442;p34"/>
          <p:cNvSpPr txBox="1"/>
          <p:nvPr/>
        </p:nvSpPr>
        <p:spPr>
          <a:xfrm>
            <a:off x="170900" y="4580650"/>
            <a:ext cx="85515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1600" u="none" cap="none" strike="noStrike">
                <a:solidFill>
                  <a:srgbClr val="FFFFFF"/>
                </a:solidFill>
                <a:latin typeface="Montserrat"/>
                <a:ea typeface="Montserrat"/>
                <a:cs typeface="Montserrat"/>
                <a:sym typeface="Montserrat"/>
              </a:rPr>
              <a:t>자세한 정보와 추가 리소스를 보려면 다음 웹 사이트를 방문하십시오.</a:t>
            </a:r>
            <a:br>
              <a:rPr b="1" i="0" lang="ko-KR" sz="1600" u="none" cap="none" strike="noStrike">
                <a:solidFill>
                  <a:srgbClr val="FFFFFF"/>
                </a:solidFill>
                <a:latin typeface="Montserrat"/>
                <a:ea typeface="Montserrat"/>
                <a:cs typeface="Montserrat"/>
                <a:sym typeface="Montserrat"/>
              </a:rPr>
            </a:br>
            <a:r>
              <a:rPr b="1" i="0" lang="ko-KR" sz="1600" u="none" cap="none" strike="noStrike">
                <a:solidFill>
                  <a:srgbClr val="FFFFFF"/>
                </a:solidFill>
                <a:latin typeface="Montserrat"/>
                <a:ea typeface="Montserrat"/>
                <a:cs typeface="Montserrat"/>
                <a:sym typeface="Montserrat"/>
              </a:rPr>
              <a:t>bit.ly/HealthyMinds-SurvivorResources</a:t>
            </a:r>
            <a:endParaRPr b="0" i="0" sz="1200" u="none" cap="none" strike="noStrike">
              <a:solidFill>
                <a:srgbClr val="FFFFFF"/>
              </a:solidFill>
              <a:latin typeface="Montserrat"/>
              <a:ea typeface="Montserrat"/>
              <a:cs typeface="Montserrat"/>
              <a:sym typeface="Montserrat"/>
            </a:endParaRPr>
          </a:p>
        </p:txBody>
      </p:sp>
      <p:sp>
        <p:nvSpPr>
          <p:cNvPr id="443" name="Google Shape;443;p34"/>
          <p:cNvSpPr txBox="1"/>
          <p:nvPr/>
        </p:nvSpPr>
        <p:spPr>
          <a:xfrm>
            <a:off x="965550" y="2120650"/>
            <a:ext cx="7212900" cy="170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ko-KR" sz="2000" u="none" cap="none" strike="noStrike">
                <a:solidFill>
                  <a:srgbClr val="0F4D90"/>
                </a:solidFill>
                <a:latin typeface="Montserrat"/>
                <a:ea typeface="Montserrat"/>
                <a:cs typeface="Montserrat"/>
                <a:sym typeface="Montserrat"/>
              </a:rPr>
              <a:t>만약 당신이 학대를 받고 있다고 생각하거나 주위에 누군가 학대를 받고 있는 사람이 있다면,  24시간 운영하는  필라델피아 가정 폭력 핫라인 (866) 723-3014로 전화하십시오.</a:t>
            </a:r>
            <a:endParaRPr b="0" i="0" sz="1600" u="none" cap="none" strike="noStrike">
              <a:solidFill>
                <a:srgbClr val="0F4D90"/>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35"/>
          <p:cNvSpPr/>
          <p:nvPr/>
        </p:nvSpPr>
        <p:spPr>
          <a:xfrm>
            <a:off x="4424400" y="995000"/>
            <a:ext cx="4002900" cy="38313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1" i="0" sz="2400" u="none" cap="none" strike="noStrike">
              <a:solidFill>
                <a:schemeClr val="lt1"/>
              </a:solidFill>
              <a:latin typeface="Montserrat"/>
              <a:ea typeface="Montserrat"/>
              <a:cs typeface="Montserrat"/>
              <a:sym typeface="Montserrat"/>
            </a:endParaRPr>
          </a:p>
        </p:txBody>
      </p:sp>
      <p:sp>
        <p:nvSpPr>
          <p:cNvPr id="449" name="Google Shape;449;p3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35"/>
          <p:cNvSpPr txBox="1"/>
          <p:nvPr/>
        </p:nvSpPr>
        <p:spPr>
          <a:xfrm>
            <a:off x="395650" y="301600"/>
            <a:ext cx="79806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어린이 학대를 의심하는 경우 해야  할 일</a:t>
            </a:r>
            <a:endParaRPr b="1" i="0" sz="2400" u="none" cap="none" strike="noStrike">
              <a:solidFill>
                <a:srgbClr val="FFFFFF"/>
              </a:solidFill>
              <a:latin typeface="Montserrat"/>
              <a:ea typeface="Montserrat"/>
              <a:cs typeface="Montserrat"/>
              <a:sym typeface="Montserrat"/>
            </a:endParaRPr>
          </a:p>
        </p:txBody>
      </p:sp>
      <p:sp>
        <p:nvSpPr>
          <p:cNvPr id="451" name="Google Shape;451;p35"/>
          <p:cNvSpPr txBox="1"/>
          <p:nvPr/>
        </p:nvSpPr>
        <p:spPr>
          <a:xfrm>
            <a:off x="188450" y="1120800"/>
            <a:ext cx="3795300" cy="166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000" u="none" cap="none" strike="noStrike">
                <a:solidFill>
                  <a:srgbClr val="000000"/>
                </a:solidFill>
                <a:highlight>
                  <a:srgbClr val="FFFFFF"/>
                </a:highlight>
                <a:latin typeface="Montserrat"/>
                <a:ea typeface="Montserrat"/>
                <a:cs typeface="Montserrat"/>
                <a:sym typeface="Montserrat"/>
              </a:rPr>
              <a:t>스트레스, 직업 손실 및 재정적 압박감과 함께 오랜 시간 동안 가정에서 폭력의 사례가 증가했으며, 여성과 아동이 종종 주요 피해자입니다.</a:t>
            </a:r>
            <a:endParaRPr/>
          </a:p>
          <a:p>
            <a:pPr indent="0" lvl="0" marL="0" marR="0" rtl="0" algn="l">
              <a:lnSpc>
                <a:spcPct val="100000"/>
              </a:lnSpc>
              <a:spcBef>
                <a:spcPts val="0"/>
              </a:spcBef>
              <a:spcAft>
                <a:spcPts val="0"/>
              </a:spcAft>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b="0" i="0" lang="ko-KR" sz="2000" u="none" cap="none" strike="noStrike">
                <a:solidFill>
                  <a:srgbClr val="000000"/>
                </a:solidFill>
                <a:highlight>
                  <a:srgbClr val="FFFFFF"/>
                </a:highlight>
                <a:latin typeface="Montserrat"/>
                <a:ea typeface="Montserrat"/>
                <a:cs typeface="Montserrat"/>
                <a:sym typeface="Montserrat"/>
              </a:rPr>
              <a:t>자택 명령후 아동 학대에 대한 사례가 적게 보고 되었습니다. 어린이들이 성인과 대화하거나 도움을 요청할 수 있는 안전한 공간이 없기 때문에 더 많은 사례가 보고 되지 않습니다.</a:t>
            </a:r>
            <a:endParaRPr b="0" i="0" sz="2000" u="none" cap="none" strike="noStrike">
              <a:solidFill>
                <a:srgbClr val="3C4043"/>
              </a:solidFill>
              <a:highlight>
                <a:srgbClr val="FFFFFF"/>
              </a:highlight>
              <a:latin typeface="Montserrat"/>
              <a:ea typeface="Montserrat"/>
              <a:cs typeface="Montserrat"/>
              <a:sym typeface="Montserrat"/>
            </a:endParaRPr>
          </a:p>
        </p:txBody>
      </p:sp>
      <p:sp>
        <p:nvSpPr>
          <p:cNvPr id="452" name="Google Shape;452;p35"/>
          <p:cNvSpPr txBox="1"/>
          <p:nvPr/>
        </p:nvSpPr>
        <p:spPr>
          <a:xfrm>
            <a:off x="4528200" y="1120800"/>
            <a:ext cx="3795300" cy="336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1" lang="ko-KR" sz="2000" u="none" cap="none" strike="noStrike">
                <a:solidFill>
                  <a:schemeClr val="lt1"/>
                </a:solidFill>
                <a:latin typeface="Montserrat"/>
                <a:ea typeface="Montserrat"/>
                <a:cs typeface="Montserrat"/>
                <a:sym typeface="Montserrat"/>
              </a:rPr>
              <a:t>지원 찾기 :</a:t>
            </a:r>
            <a:endParaRPr/>
          </a:p>
          <a:p>
            <a:pPr indent="0" lvl="0" marL="0" marR="0" rtl="0" algn="l">
              <a:lnSpc>
                <a:spcPct val="100000"/>
              </a:lnSpc>
              <a:spcBef>
                <a:spcPts val="0"/>
              </a:spcBef>
              <a:spcAft>
                <a:spcPts val="0"/>
              </a:spcAft>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ko-KR" sz="1400" u="none" cap="none" strike="noStrike">
                <a:solidFill>
                  <a:schemeClr val="lt1"/>
                </a:solidFill>
                <a:highlight>
                  <a:srgbClr val="0F4D90"/>
                </a:highlight>
                <a:latin typeface="Montserrat"/>
                <a:ea typeface="Montserrat"/>
                <a:cs typeface="Montserrat"/>
                <a:sym typeface="Montserrat"/>
              </a:rPr>
              <a:t>Philadelphia Hotline (24/7)</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ko-KR" sz="1400" u="none" cap="none" strike="noStrike">
                <a:solidFill>
                  <a:schemeClr val="lt1"/>
                </a:solidFill>
                <a:latin typeface="Montserrat"/>
                <a:ea typeface="Montserrat"/>
                <a:cs typeface="Montserrat"/>
                <a:sym typeface="Montserrat"/>
              </a:rPr>
              <a:t>(215) 683-6100</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ko-KR" sz="1400" u="none" cap="none" strike="noStrike">
                <a:solidFill>
                  <a:schemeClr val="lt1"/>
                </a:solidFill>
                <a:highlight>
                  <a:srgbClr val="0F4D90"/>
                </a:highlight>
                <a:latin typeface="Montserrat"/>
                <a:ea typeface="Montserrat"/>
                <a:cs typeface="Montserrat"/>
                <a:sym typeface="Montserrat"/>
              </a:rPr>
              <a:t>Pennsylvania Hotline (24/7): </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ko-KR" sz="1400" u="none" cap="none" strike="noStrike">
                <a:solidFill>
                  <a:schemeClr val="lt1"/>
                </a:solidFill>
                <a:latin typeface="Montserrat"/>
                <a:ea typeface="Montserrat"/>
                <a:cs typeface="Montserrat"/>
                <a:sym typeface="Montserrat"/>
              </a:rPr>
              <a:t>(800) 932-0313 or email safe2saypa.org</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ko-KR" sz="1400" u="none" cap="none" strike="noStrike">
                <a:solidFill>
                  <a:schemeClr val="lt1"/>
                </a:solidFill>
                <a:highlight>
                  <a:srgbClr val="0F4D90"/>
                </a:highlight>
                <a:latin typeface="Montserrat"/>
                <a:ea typeface="Montserrat"/>
                <a:cs typeface="Montserrat"/>
                <a:sym typeface="Montserrat"/>
              </a:rPr>
              <a:t>Children Crisis Treatment Center:</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ko-KR" sz="1400" u="none" cap="none" strike="noStrike">
                <a:solidFill>
                  <a:schemeClr val="lt1"/>
                </a:solidFill>
                <a:latin typeface="Montserrat"/>
                <a:ea typeface="Montserrat"/>
                <a:cs typeface="Montserrat"/>
                <a:sym typeface="Montserrat"/>
              </a:rPr>
              <a:t>215-496-0707</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ko-KR" sz="1400" u="none" cap="none" strike="noStrike">
                <a:solidFill>
                  <a:schemeClr val="lt1"/>
                </a:solidFill>
                <a:highlight>
                  <a:srgbClr val="0F4D90"/>
                </a:highlight>
                <a:latin typeface="Montserrat"/>
                <a:ea typeface="Montserrat"/>
                <a:cs typeface="Montserrat"/>
                <a:sym typeface="Montserrat"/>
              </a:rPr>
              <a:t>Philadelphia Children’s Alliance:</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ko-KR" sz="1400" u="none" cap="none" strike="noStrike">
                <a:solidFill>
                  <a:schemeClr val="lt1"/>
                </a:solidFill>
                <a:latin typeface="Montserrat"/>
                <a:ea typeface="Montserrat"/>
                <a:cs typeface="Montserrat"/>
                <a:sym typeface="Montserrat"/>
              </a:rPr>
              <a:t>215-387-9500</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ko-KR" sz="1400" u="none" cap="none" strike="noStrike">
                <a:solidFill>
                  <a:schemeClr val="lt1"/>
                </a:solidFill>
                <a:highlight>
                  <a:srgbClr val="0F4D90"/>
                </a:highlight>
                <a:latin typeface="Montserrat"/>
                <a:ea typeface="Montserrat"/>
                <a:cs typeface="Montserrat"/>
                <a:sym typeface="Montserrat"/>
              </a:rPr>
              <a:t>CHOP (CARE) Clinic: </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ko-KR" sz="1400" u="none" cap="none" strike="noStrike">
                <a:solidFill>
                  <a:schemeClr val="lt1"/>
                </a:solidFill>
                <a:latin typeface="Montserrat"/>
                <a:ea typeface="Montserrat"/>
                <a:cs typeface="Montserrat"/>
                <a:sym typeface="Montserrat"/>
              </a:rPr>
              <a:t>215-590-4923</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g8706d843d5_1_5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8706d843d5_1_5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ko-KR" sz="2400">
                <a:solidFill>
                  <a:schemeClr val="lt1"/>
                </a:solidFill>
                <a:latin typeface="Montserrat"/>
                <a:ea typeface="Montserrat"/>
                <a:cs typeface="Montserrat"/>
                <a:sym typeface="Montserrat"/>
              </a:rPr>
              <a:t>주택 지원</a:t>
            </a:r>
            <a:endParaRPr b="1" sz="2400">
              <a:solidFill>
                <a:srgbClr val="FFFFFF"/>
              </a:solidFill>
              <a:latin typeface="Montserrat"/>
              <a:ea typeface="Montserrat"/>
              <a:cs typeface="Montserrat"/>
              <a:sym typeface="Montserrat"/>
            </a:endParaRPr>
          </a:p>
        </p:txBody>
      </p:sp>
      <p:sp>
        <p:nvSpPr>
          <p:cNvPr id="459" name="Google Shape;459;g8706d843d5_1_59"/>
          <p:cNvSpPr txBox="1"/>
          <p:nvPr/>
        </p:nvSpPr>
        <p:spPr>
          <a:xfrm>
            <a:off x="2074200" y="1081025"/>
            <a:ext cx="6561000" cy="583500"/>
          </a:xfrm>
          <a:prstGeom prst="rect">
            <a:avLst/>
          </a:prstGeom>
          <a:noFill/>
          <a:ln>
            <a:noFill/>
          </a:ln>
        </p:spPr>
        <p:txBody>
          <a:bodyPr anchorCtr="0" anchor="t" bIns="91425" lIns="91425" spcFirstLastPara="1" rIns="91425" wrap="square" tIns="91425">
            <a:noAutofit/>
          </a:bodyPr>
          <a:lstStyle/>
          <a:p>
            <a:pPr indent="0" lvl="0" marL="0" marR="38100" rtl="0" algn="l">
              <a:lnSpc>
                <a:spcPct val="133333"/>
              </a:lnSpc>
              <a:spcBef>
                <a:spcPts val="0"/>
              </a:spcBef>
              <a:spcAft>
                <a:spcPts val="0"/>
              </a:spcAft>
              <a:buClr>
                <a:schemeClr val="dk1"/>
              </a:buClr>
              <a:buSzPts val="1100"/>
              <a:buFont typeface="Arial"/>
              <a:buNone/>
            </a:pPr>
            <a:r>
              <a:rPr lang="ko-KR" sz="1800">
                <a:solidFill>
                  <a:srgbClr val="222222"/>
                </a:solidFill>
              </a:rPr>
              <a:t>필라델피아 법원은 문을 닫고 2020 년 5 월 31 일까지 퇴거는 없습니다.</a:t>
            </a:r>
            <a:endParaRPr sz="1800">
              <a:solidFill>
                <a:srgbClr val="222222"/>
              </a:solidFill>
            </a:endParaRPr>
          </a:p>
          <a:p>
            <a:pPr indent="0" lvl="0" marL="0" marR="0" rtl="0" algn="ctr">
              <a:lnSpc>
                <a:spcPct val="115000"/>
              </a:lnSpc>
              <a:spcBef>
                <a:spcPts val="0"/>
              </a:spcBef>
              <a:spcAft>
                <a:spcPts val="0"/>
              </a:spcAft>
              <a:buNone/>
            </a:pPr>
            <a:r>
              <a:t/>
            </a:r>
            <a:endParaRPr b="1" sz="2000">
              <a:solidFill>
                <a:srgbClr val="2176D2"/>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sp>
        <p:nvSpPr>
          <p:cNvPr id="460" name="Google Shape;460;g8706d843d5_1_59"/>
          <p:cNvSpPr/>
          <p:nvPr/>
        </p:nvSpPr>
        <p:spPr>
          <a:xfrm>
            <a:off x="17525" y="4745400"/>
            <a:ext cx="9144000" cy="3981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1" name="Google Shape;461;g8706d843d5_1_59"/>
          <p:cNvPicPr preferRelativeResize="0"/>
          <p:nvPr/>
        </p:nvPicPr>
        <p:blipFill>
          <a:blip r:embed="rId3">
            <a:alphaModFix/>
          </a:blip>
          <a:stretch>
            <a:fillRect/>
          </a:stretch>
        </p:blipFill>
        <p:spPr>
          <a:xfrm>
            <a:off x="298100" y="1022941"/>
            <a:ext cx="1639058" cy="1639025"/>
          </a:xfrm>
          <a:prstGeom prst="rect">
            <a:avLst/>
          </a:prstGeom>
          <a:noFill/>
          <a:ln>
            <a:noFill/>
          </a:ln>
        </p:spPr>
      </p:pic>
      <p:sp>
        <p:nvSpPr>
          <p:cNvPr id="462" name="Google Shape;462;g8706d843d5_1_59"/>
          <p:cNvSpPr txBox="1"/>
          <p:nvPr/>
        </p:nvSpPr>
        <p:spPr>
          <a:xfrm>
            <a:off x="981275" y="4439450"/>
            <a:ext cx="7216500" cy="468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Font typeface="Arial"/>
              <a:buNone/>
            </a:pPr>
            <a:r>
              <a:rPr b="1" lang="ko-KR">
                <a:solidFill>
                  <a:schemeClr val="lt1"/>
                </a:solidFill>
                <a:latin typeface="Montserrat"/>
                <a:ea typeface="Montserrat"/>
                <a:cs typeface="Montserrat"/>
                <a:sym typeface="Montserrat"/>
              </a:rPr>
              <a:t>보호소가 필요한 누군가를 보십니까?  </a:t>
            </a:r>
            <a:r>
              <a:rPr lang="ko-KR">
                <a:solidFill>
                  <a:schemeClr val="lt1"/>
                </a:solidFill>
                <a:latin typeface="Montserrat"/>
                <a:ea typeface="Montserrat"/>
                <a:cs typeface="Montserrat"/>
                <a:sym typeface="Montserrat"/>
              </a:rPr>
              <a:t>(215) 232-1984로 전화하십시오.</a:t>
            </a:r>
            <a:endParaRPr b="1">
              <a:solidFill>
                <a:srgbClr val="FFFFFF"/>
              </a:solidFill>
              <a:latin typeface="Montserrat"/>
              <a:ea typeface="Montserrat"/>
              <a:cs typeface="Montserrat"/>
              <a:sym typeface="Montserrat"/>
            </a:endParaRPr>
          </a:p>
        </p:txBody>
      </p:sp>
      <p:sp>
        <p:nvSpPr>
          <p:cNvPr id="463" name="Google Shape;463;g8706d843d5_1_59"/>
          <p:cNvSpPr txBox="1"/>
          <p:nvPr/>
        </p:nvSpPr>
        <p:spPr>
          <a:xfrm>
            <a:off x="254400" y="3252875"/>
            <a:ext cx="8635200" cy="94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ko-KR" sz="1800">
                <a:solidFill>
                  <a:srgbClr val="222222"/>
                </a:solidFill>
              </a:rPr>
              <a:t>주택을 찾는 데 도움이 필요하십니까?</a:t>
            </a:r>
            <a:endParaRPr sz="1800">
              <a:solidFill>
                <a:srgbClr val="222222"/>
              </a:solidFill>
            </a:endParaRPr>
          </a:p>
          <a:p>
            <a:pPr indent="0" lvl="0" marL="0" rtl="0" algn="l">
              <a:lnSpc>
                <a:spcPct val="115000"/>
              </a:lnSpc>
              <a:spcBef>
                <a:spcPts val="0"/>
              </a:spcBef>
              <a:spcAft>
                <a:spcPts val="0"/>
              </a:spcAft>
              <a:buNone/>
            </a:pPr>
            <a:r>
              <a:rPr lang="ko-KR" sz="1800">
                <a:solidFill>
                  <a:srgbClr val="222222"/>
                </a:solidFill>
              </a:rPr>
              <a:t>희망의 허브 (hubofhope@projecthome.org)에 문의하거나 (215) 309-5225로 전화하십시오. 운영 시간 : 오전 9시 ~ 오후 5시</a:t>
            </a:r>
            <a:endParaRPr sz="1800">
              <a:solidFill>
                <a:srgbClr val="222222"/>
              </a:solidFill>
            </a:endParaRPr>
          </a:p>
          <a:p>
            <a:pPr indent="0" lvl="0" marL="0" rtl="0" algn="l">
              <a:lnSpc>
                <a:spcPct val="115000"/>
              </a:lnSpc>
              <a:spcBef>
                <a:spcPts val="0"/>
              </a:spcBef>
              <a:spcAft>
                <a:spcPts val="0"/>
              </a:spcAft>
              <a:buNone/>
            </a:pPr>
            <a:r>
              <a:t/>
            </a:r>
            <a:endParaRPr b="1" sz="1800">
              <a:solidFill>
                <a:srgbClr val="2176D2"/>
              </a:solidFill>
              <a:highlight>
                <a:schemeClr val="lt1"/>
              </a:highlight>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800">
              <a:solidFill>
                <a:schemeClr val="dk1"/>
              </a:solidFill>
              <a:highlight>
                <a:schemeClr val="lt1"/>
              </a:highlight>
              <a:latin typeface="Montserrat"/>
              <a:ea typeface="Montserrat"/>
              <a:cs typeface="Montserrat"/>
              <a:sym typeface="Montserrat"/>
            </a:endParaRPr>
          </a:p>
        </p:txBody>
      </p:sp>
      <p:sp>
        <p:nvSpPr>
          <p:cNvPr id="464" name="Google Shape;464;g8706d843d5_1_59"/>
          <p:cNvSpPr txBox="1"/>
          <p:nvPr/>
        </p:nvSpPr>
        <p:spPr>
          <a:xfrm>
            <a:off x="2207100" y="2110250"/>
            <a:ext cx="5797200" cy="696900"/>
          </a:xfrm>
          <a:prstGeom prst="rect">
            <a:avLst/>
          </a:prstGeom>
          <a:noFill/>
          <a:ln>
            <a:noFill/>
          </a:ln>
        </p:spPr>
        <p:txBody>
          <a:bodyPr anchorCtr="0" anchor="t" bIns="91425" lIns="91425" spcFirstLastPara="1" rIns="91425" wrap="square" tIns="91425">
            <a:noAutofit/>
          </a:bodyPr>
          <a:lstStyle/>
          <a:p>
            <a:pPr indent="0" lvl="0" marL="0" marR="38100" rtl="0" algn="l">
              <a:lnSpc>
                <a:spcPct val="133333"/>
              </a:lnSpc>
              <a:spcBef>
                <a:spcPts val="0"/>
              </a:spcBef>
              <a:spcAft>
                <a:spcPts val="0"/>
              </a:spcAft>
              <a:buClr>
                <a:schemeClr val="dk1"/>
              </a:buClr>
              <a:buSzPts val="1100"/>
              <a:buFont typeface="Arial"/>
              <a:buNone/>
            </a:pPr>
            <a:r>
              <a:rPr lang="ko-KR" sz="1800">
                <a:solidFill>
                  <a:srgbClr val="222222"/>
                </a:solidFill>
              </a:rPr>
              <a:t>법원 명령없이 퇴거당하는 경우 Philly Tenant 핫라인 (267-444-2500)으로 전화하십시오.</a:t>
            </a:r>
            <a:endParaRPr sz="1800">
              <a:solidFill>
                <a:srgbClr val="222222"/>
              </a:solidFill>
            </a:endParaRPr>
          </a:p>
          <a:p>
            <a:pPr indent="0" lvl="0" marL="0" marR="0" rtl="0" algn="ctr">
              <a:lnSpc>
                <a:spcPct val="115000"/>
              </a:lnSpc>
              <a:spcBef>
                <a:spcPts val="0"/>
              </a:spcBef>
              <a:spcAft>
                <a:spcPts val="0"/>
              </a:spcAft>
              <a:buNone/>
            </a:pPr>
            <a:r>
              <a:t/>
            </a:r>
            <a:endParaRPr sz="1600">
              <a:solidFill>
                <a:srgbClr val="2176D2"/>
              </a:solidFill>
              <a:highlight>
                <a:schemeClr val="lt1"/>
              </a:highlight>
              <a:latin typeface="Montserrat"/>
              <a:ea typeface="Montserrat"/>
              <a:cs typeface="Montserrat"/>
              <a:sym typeface="Montserrat"/>
            </a:endParaRPr>
          </a:p>
        </p:txBody>
      </p:sp>
      <p:sp>
        <p:nvSpPr>
          <p:cNvPr id="465" name="Google Shape;465;g8706d843d5_1_59"/>
          <p:cNvSpPr txBox="1"/>
          <p:nvPr/>
        </p:nvSpPr>
        <p:spPr>
          <a:xfrm>
            <a:off x="1349250" y="4837550"/>
            <a:ext cx="4710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8706d843d5_1_59"/>
          <p:cNvSpPr txBox="1"/>
          <p:nvPr/>
        </p:nvSpPr>
        <p:spPr>
          <a:xfrm>
            <a:off x="1283825" y="4745400"/>
            <a:ext cx="62064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ko-KR" sz="1700"/>
              <a:t>보호소가 필요한 분은 215-232-1984 로 전화하십시오</a:t>
            </a:r>
            <a:endParaRPr sz="17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37"/>
          <p:cNvSpPr/>
          <p:nvPr/>
        </p:nvSpPr>
        <p:spPr>
          <a:xfrm>
            <a:off x="0" y="4463675"/>
            <a:ext cx="8635200" cy="4107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3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3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음식 지원</a:t>
            </a:r>
            <a:endParaRPr b="1" i="0" sz="2400" u="none" cap="none" strike="noStrike">
              <a:solidFill>
                <a:srgbClr val="FFFFFF"/>
              </a:solidFill>
              <a:latin typeface="Montserrat"/>
              <a:ea typeface="Montserrat"/>
              <a:cs typeface="Montserrat"/>
              <a:sym typeface="Montserrat"/>
            </a:endParaRPr>
          </a:p>
        </p:txBody>
      </p:sp>
      <p:sp>
        <p:nvSpPr>
          <p:cNvPr id="474" name="Google Shape;474;p37"/>
          <p:cNvSpPr txBox="1"/>
          <p:nvPr/>
        </p:nvSpPr>
        <p:spPr>
          <a:xfrm>
            <a:off x="0" y="1062239"/>
            <a:ext cx="5796600" cy="25278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rgbClr val="000000"/>
              </a:buClr>
              <a:buSzPts val="1600"/>
              <a:buFont typeface="Montserrat"/>
              <a:buChar char="●"/>
            </a:pPr>
            <a:r>
              <a:rPr b="1" i="0" lang="ko-KR" sz="1600" u="none" cap="none" strike="noStrike">
                <a:solidFill>
                  <a:srgbClr val="000000"/>
                </a:solidFill>
                <a:highlight>
                  <a:srgbClr val="FFFFFF"/>
                </a:highlight>
                <a:latin typeface="Montserrat"/>
                <a:ea typeface="Montserrat"/>
                <a:cs typeface="Montserrat"/>
                <a:sym typeface="Montserrat"/>
              </a:rPr>
              <a:t>식사 배포 장소 (주황색 점)는 월요일과 목요일 오전 10 시 부터 오후 12 시 까지 개장합니다.</a:t>
            </a:r>
            <a:endParaRPr b="1" i="0" sz="1600" u="none" cap="none" strike="noStrike">
              <a:solidFill>
                <a:srgbClr val="000000"/>
              </a:solidFill>
              <a:highlight>
                <a:srgbClr val="FFFFFF"/>
              </a:highlight>
              <a:latin typeface="Montserrat"/>
              <a:ea typeface="Montserrat"/>
              <a:cs typeface="Montserrat"/>
              <a:sym typeface="Montserrat"/>
            </a:endParaRPr>
          </a:p>
          <a:p>
            <a:pPr indent="-330200" lvl="0" marL="457200" marR="0" rtl="0" algn="l">
              <a:lnSpc>
                <a:spcPct val="115000"/>
              </a:lnSpc>
              <a:spcBef>
                <a:spcPts val="0"/>
              </a:spcBef>
              <a:spcAft>
                <a:spcPts val="0"/>
              </a:spcAft>
              <a:buClr>
                <a:srgbClr val="444444"/>
              </a:buClr>
              <a:buSzPts val="1600"/>
              <a:buFont typeface="Montserrat"/>
              <a:buChar char="●"/>
            </a:pPr>
            <a:r>
              <a:rPr b="1" i="0" lang="ko-KR" sz="1600" u="none" cap="none" strike="noStrike">
                <a:solidFill>
                  <a:srgbClr val="000000"/>
                </a:solidFill>
                <a:highlight>
                  <a:srgbClr val="FFFFFF"/>
                </a:highlight>
                <a:latin typeface="Montserrat"/>
                <a:ea typeface="Montserrat"/>
                <a:cs typeface="Montserrat"/>
                <a:sym typeface="Montserrat"/>
              </a:rPr>
              <a:t>학생 식사 장소 (보라색 점)는 목요일 오전 9 시부터 오후 12 시 까지 문을 엽니다.</a:t>
            </a:r>
            <a:endParaRPr/>
          </a:p>
          <a:p>
            <a:pPr indent="-330200" lvl="0" marL="457200" marR="0" rtl="0" algn="l">
              <a:lnSpc>
                <a:spcPct val="115000"/>
              </a:lnSpc>
              <a:spcBef>
                <a:spcPts val="0"/>
              </a:spcBef>
              <a:spcAft>
                <a:spcPts val="0"/>
              </a:spcAft>
              <a:buClr>
                <a:srgbClr val="444444"/>
              </a:buClr>
              <a:buSzPts val="1600"/>
              <a:buFont typeface="Montserrat"/>
              <a:buChar char="●"/>
            </a:pPr>
            <a:r>
              <a:rPr b="1" i="0" lang="ko-KR" sz="1600" u="none" cap="none" strike="noStrike">
                <a:solidFill>
                  <a:srgbClr val="000000"/>
                </a:solidFill>
                <a:highlight>
                  <a:srgbClr val="FFFFFF"/>
                </a:highlight>
                <a:latin typeface="Montserrat"/>
                <a:ea typeface="Montserrat"/>
                <a:cs typeface="Montserrat"/>
                <a:sym typeface="Montserrat"/>
              </a:rPr>
              <a:t>주민은 신분증을 제시 할 필요가 없습니다. 또는 자격에 대한 소득 증명을 할 필요가 없습니다.</a:t>
            </a:r>
            <a:endParaRPr b="1" i="0" sz="1600" u="none" cap="none" strike="noStrike">
              <a:solidFill>
                <a:srgbClr val="000000"/>
              </a:solidFill>
              <a:highlight>
                <a:srgbClr val="FFFFFF"/>
              </a:highlight>
              <a:latin typeface="Montserrat"/>
              <a:ea typeface="Montserrat"/>
              <a:cs typeface="Montserrat"/>
              <a:sym typeface="Montserrat"/>
            </a:endParaRPr>
          </a:p>
          <a:p>
            <a:pPr indent="-330200" lvl="0" marL="457200" marR="0" rtl="0" algn="l">
              <a:lnSpc>
                <a:spcPct val="115000"/>
              </a:lnSpc>
              <a:spcBef>
                <a:spcPts val="0"/>
              </a:spcBef>
              <a:spcAft>
                <a:spcPts val="0"/>
              </a:spcAft>
              <a:buClr>
                <a:srgbClr val="444444"/>
              </a:buClr>
              <a:buSzPts val="1600"/>
              <a:buFont typeface="Montserrat"/>
              <a:buChar char="●"/>
            </a:pPr>
            <a:r>
              <a:rPr b="1" i="0" lang="ko-KR" sz="1600" u="none" cap="none" strike="noStrike">
                <a:solidFill>
                  <a:srgbClr val="000000"/>
                </a:solidFill>
                <a:highlight>
                  <a:srgbClr val="FFFFFF"/>
                </a:highlight>
                <a:latin typeface="Montserrat"/>
                <a:ea typeface="Montserrat"/>
                <a:cs typeface="Montserrat"/>
                <a:sym typeface="Montserrat"/>
              </a:rPr>
              <a:t>음식 사이트는 시에서 지원합니다. 음식 프로그램 및 Philabundance 공유.</a:t>
            </a:r>
            <a:endParaRPr b="1" i="0" sz="16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None/>
            </a:pPr>
            <a:r>
              <a:rPr b="1" i="0" lang="ko-KR" sz="1600" u="none" cap="none" strike="noStrike">
                <a:solidFill>
                  <a:srgbClr val="0F4D90"/>
                </a:solidFill>
                <a:latin typeface="Montserrat"/>
                <a:ea typeface="Montserrat"/>
                <a:cs typeface="Montserrat"/>
                <a:sym typeface="Montserrat"/>
              </a:rPr>
              <a:t>     </a:t>
            </a:r>
            <a:r>
              <a:rPr b="1" i="0" lang="ko-KR" sz="2400" u="none" cap="none" strike="noStrike">
                <a:solidFill>
                  <a:srgbClr val="0F4D90"/>
                </a:solidFill>
                <a:latin typeface="Montserrat"/>
                <a:ea typeface="Montserrat"/>
                <a:cs typeface="Montserrat"/>
                <a:sym typeface="Montserrat"/>
              </a:rPr>
              <a:t>더 알아보기 : phila.gov/food</a:t>
            </a:r>
            <a:endParaRPr b="0" i="0" sz="2400" u="none" cap="none" strike="noStrike">
              <a:solidFill>
                <a:srgbClr val="000000"/>
              </a:solidFill>
              <a:highlight>
                <a:srgbClr val="FFFFFF"/>
              </a:highlight>
              <a:latin typeface="Montserrat"/>
              <a:ea typeface="Montserrat"/>
              <a:cs typeface="Montserrat"/>
              <a:sym typeface="Montserrat"/>
            </a:endParaRPr>
          </a:p>
        </p:txBody>
      </p:sp>
      <p:pic>
        <p:nvPicPr>
          <p:cNvPr id="475" name="Google Shape;475;p37"/>
          <p:cNvPicPr preferRelativeResize="0"/>
          <p:nvPr/>
        </p:nvPicPr>
        <p:blipFill rotWithShape="1">
          <a:blip r:embed="rId3">
            <a:alphaModFix/>
          </a:blip>
          <a:srcRect b="0" l="12201" r="13986" t="0"/>
          <a:stretch/>
        </p:blipFill>
        <p:spPr>
          <a:xfrm>
            <a:off x="5594684" y="1022137"/>
            <a:ext cx="2784440" cy="3028200"/>
          </a:xfrm>
          <a:prstGeom prst="rect">
            <a:avLst/>
          </a:prstGeom>
          <a:noFill/>
          <a:ln>
            <a:noFill/>
          </a:ln>
        </p:spPr>
      </p:pic>
      <p:sp>
        <p:nvSpPr>
          <p:cNvPr id="476" name="Google Shape;476;p37"/>
          <p:cNvSpPr txBox="1"/>
          <p:nvPr/>
        </p:nvSpPr>
        <p:spPr>
          <a:xfrm>
            <a:off x="254400" y="4463675"/>
            <a:ext cx="8635200" cy="410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1800" u="none" cap="none" strike="noStrike">
                <a:solidFill>
                  <a:schemeClr val="lt1"/>
                </a:solidFill>
                <a:latin typeface="Montserrat"/>
                <a:ea typeface="Montserrat"/>
                <a:cs typeface="Montserrat"/>
                <a:sym typeface="Montserrat"/>
              </a:rPr>
              <a:t>식품 저장실 목록을 찾으려면 우편 번호를 1-800-548-6479로 문자를 보내십시오.</a:t>
            </a:r>
            <a:endParaRPr b="1" i="0" sz="15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g8706d843d5_1_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ko-KR"/>
              <a:t>`</a:t>
            </a:r>
            <a:endParaRPr/>
          </a:p>
        </p:txBody>
      </p:sp>
      <p:sp>
        <p:nvSpPr>
          <p:cNvPr id="482" name="Google Shape;482;g8706d843d5_1_0"/>
          <p:cNvSpPr txBox="1"/>
          <p:nvPr/>
        </p:nvSpPr>
        <p:spPr>
          <a:xfrm>
            <a:off x="395650" y="301600"/>
            <a:ext cx="8077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KR" sz="1800">
                <a:solidFill>
                  <a:srgbClr val="FFFFFF"/>
                </a:solidFill>
                <a:latin typeface="Montserrat"/>
                <a:ea typeface="Montserrat"/>
                <a:cs typeface="Montserrat"/>
                <a:sym typeface="Montserrat"/>
              </a:rPr>
              <a:t> 펜데믹 학생들 무료 EBT 식사 카드제공</a:t>
            </a:r>
            <a:endParaRPr b="1" sz="1800">
              <a:solidFill>
                <a:srgbClr val="FFFFFF"/>
              </a:solidFill>
              <a:latin typeface="Montserrat"/>
              <a:ea typeface="Montserrat"/>
              <a:cs typeface="Montserrat"/>
              <a:sym typeface="Montserrat"/>
            </a:endParaRPr>
          </a:p>
        </p:txBody>
      </p:sp>
      <p:pic>
        <p:nvPicPr>
          <p:cNvPr id="483" name="Google Shape;483;g8706d843d5_1_0"/>
          <p:cNvPicPr preferRelativeResize="0"/>
          <p:nvPr/>
        </p:nvPicPr>
        <p:blipFill>
          <a:blip r:embed="rId3">
            <a:alphaModFix/>
          </a:blip>
          <a:stretch>
            <a:fillRect/>
          </a:stretch>
        </p:blipFill>
        <p:spPr>
          <a:xfrm>
            <a:off x="3947325" y="1147000"/>
            <a:ext cx="4687875" cy="2640850"/>
          </a:xfrm>
          <a:prstGeom prst="rect">
            <a:avLst/>
          </a:prstGeom>
          <a:noFill/>
          <a:ln>
            <a:noFill/>
          </a:ln>
        </p:spPr>
      </p:pic>
      <p:sp>
        <p:nvSpPr>
          <p:cNvPr id="484" name="Google Shape;484;g8706d843d5_1_0"/>
          <p:cNvSpPr txBox="1"/>
          <p:nvPr/>
        </p:nvSpPr>
        <p:spPr>
          <a:xfrm>
            <a:off x="75150" y="1551150"/>
            <a:ext cx="3688200" cy="2041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t/>
            </a:r>
            <a:endParaRPr sz="1800">
              <a:solidFill>
                <a:srgbClr val="0F4D90"/>
              </a:solidFill>
              <a:highlight>
                <a:schemeClr val="lt1"/>
              </a:highlight>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ko-KR" sz="1800">
                <a:solidFill>
                  <a:srgbClr val="222222"/>
                </a:solidFill>
                <a:latin typeface="Roboto"/>
                <a:ea typeface="Roboto"/>
                <a:cs typeface="Roboto"/>
                <a:sym typeface="Roboto"/>
              </a:rPr>
              <a:t>Pandemic Electronic Benefit Transfer (P-EBT)는 학교에서 무료 또는 할인 식사 </a:t>
            </a:r>
            <a:r>
              <a:rPr lang="ko-KR" sz="1800">
                <a:solidFill>
                  <a:srgbClr val="444950"/>
                </a:solidFill>
              </a:rPr>
              <a:t>대상</a:t>
            </a:r>
            <a:r>
              <a:rPr lang="ko-KR" sz="1800">
                <a:solidFill>
                  <a:srgbClr val="222222"/>
                </a:solidFill>
                <a:latin typeface="Roboto"/>
                <a:ea typeface="Roboto"/>
                <a:cs typeface="Roboto"/>
                <a:sym typeface="Roboto"/>
              </a:rPr>
              <a:t> 학생들에게 EBT 카드에 $ 365를 추가하여 제공합니다.</a:t>
            </a:r>
            <a:endParaRPr sz="1800">
              <a:solidFill>
                <a:srgbClr val="222222"/>
              </a:solidFill>
              <a:latin typeface="Roboto"/>
              <a:ea typeface="Roboto"/>
              <a:cs typeface="Roboto"/>
              <a:sym typeface="Roboto"/>
            </a:endParaRPr>
          </a:p>
          <a:p>
            <a:pPr indent="0" lvl="0" marL="0" rtl="0" algn="ctr">
              <a:lnSpc>
                <a:spcPct val="115000"/>
              </a:lnSpc>
              <a:spcBef>
                <a:spcPts val="0"/>
              </a:spcBef>
              <a:spcAft>
                <a:spcPts val="0"/>
              </a:spcAft>
              <a:buNone/>
            </a:pPr>
            <a:r>
              <a:t/>
            </a:r>
            <a:endParaRPr sz="1800">
              <a:solidFill>
                <a:srgbClr val="0F4D90"/>
              </a:solidFill>
              <a:latin typeface="Montserrat"/>
              <a:ea typeface="Montserrat"/>
              <a:cs typeface="Montserrat"/>
              <a:sym typeface="Montserrat"/>
            </a:endParaRPr>
          </a:p>
        </p:txBody>
      </p:sp>
      <p:sp>
        <p:nvSpPr>
          <p:cNvPr id="485" name="Google Shape;485;g8706d843d5_1_0"/>
          <p:cNvSpPr txBox="1"/>
          <p:nvPr/>
        </p:nvSpPr>
        <p:spPr>
          <a:xfrm>
            <a:off x="284050" y="3997250"/>
            <a:ext cx="8300400" cy="847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t/>
            </a:r>
            <a:endParaRPr sz="1800">
              <a:solidFill>
                <a:srgbClr val="0F4D90"/>
              </a:solidFill>
              <a:highlight>
                <a:schemeClr val="lt1"/>
              </a:highlight>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ko-KR" sz="1800">
                <a:solidFill>
                  <a:srgbClr val="222222"/>
                </a:solidFill>
                <a:latin typeface="Roboto"/>
                <a:ea typeface="Roboto"/>
                <a:cs typeface="Roboto"/>
                <a:sym typeface="Roboto"/>
              </a:rPr>
              <a:t>유효한 EBT 카드가없는 가족은 학군 기록에 명시된대로 주소로 자금을 수령합니다.</a:t>
            </a:r>
            <a:endParaRPr sz="1800">
              <a:solidFill>
                <a:srgbClr val="222222"/>
              </a:solidFill>
              <a:latin typeface="Roboto"/>
              <a:ea typeface="Roboto"/>
              <a:cs typeface="Roboto"/>
              <a:sym typeface="Roboto"/>
            </a:endParaRPr>
          </a:p>
          <a:p>
            <a:pPr indent="0" lvl="0" marL="0" rtl="0" algn="ctr">
              <a:lnSpc>
                <a:spcPct val="115000"/>
              </a:lnSpc>
              <a:spcBef>
                <a:spcPts val="0"/>
              </a:spcBef>
              <a:spcAft>
                <a:spcPts val="0"/>
              </a:spcAft>
              <a:buNone/>
            </a:pPr>
            <a:r>
              <a:t/>
            </a:r>
            <a:endParaRPr sz="1800">
              <a:solidFill>
                <a:srgbClr val="0F4D90"/>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3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3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시니어 (노인)를 위한 음식 지원</a:t>
            </a:r>
            <a:endParaRPr b="1" i="0" sz="2400" u="none" cap="none" strike="noStrike">
              <a:solidFill>
                <a:srgbClr val="FFFFFF"/>
              </a:solidFill>
              <a:latin typeface="Montserrat"/>
              <a:ea typeface="Montserrat"/>
              <a:cs typeface="Montserrat"/>
              <a:sym typeface="Montserrat"/>
            </a:endParaRPr>
          </a:p>
        </p:txBody>
      </p:sp>
      <p:sp>
        <p:nvSpPr>
          <p:cNvPr id="492" name="Google Shape;492;p38"/>
          <p:cNvSpPr txBox="1"/>
          <p:nvPr/>
        </p:nvSpPr>
        <p:spPr>
          <a:xfrm>
            <a:off x="4133277" y="2071784"/>
            <a:ext cx="3774000" cy="1066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t/>
            </a:r>
            <a:endParaRPr b="0" i="0" sz="2000" u="none" cap="none" strike="noStrike">
              <a:solidFill>
                <a:srgbClr val="000000"/>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rPr b="1" i="0" lang="ko-KR" sz="2400" u="none" cap="none" strike="noStrike">
                <a:solidFill>
                  <a:srgbClr val="000000"/>
                </a:solidFill>
                <a:highlight>
                  <a:srgbClr val="FFFFFF"/>
                </a:highlight>
                <a:latin typeface="Montserrat"/>
                <a:ea typeface="Montserrat"/>
                <a:cs typeface="Montserrat"/>
                <a:sym typeface="Montserrat"/>
              </a:rPr>
              <a:t>가까운 사이트의 전화 번호를 찾으려면 </a:t>
            </a:r>
            <a:r>
              <a:rPr b="1" i="0" lang="ko-KR" sz="2000" u="none" cap="none" strike="noStrike">
                <a:solidFill>
                  <a:srgbClr val="000000"/>
                </a:solidFill>
                <a:highlight>
                  <a:srgbClr val="FFFFFF"/>
                </a:highlight>
                <a:latin typeface="Montserrat"/>
                <a:ea typeface="Montserrat"/>
                <a:cs typeface="Montserrat"/>
                <a:sym typeface="Montserrat"/>
              </a:rPr>
              <a:t>bit.ly/PhillySeniorMeals를 방문하십시오.</a:t>
            </a:r>
            <a:endParaRPr b="1" i="0" sz="1800" u="none" cap="none" strike="noStrike">
              <a:solidFill>
                <a:srgbClr val="0F4D90"/>
              </a:solidFill>
              <a:latin typeface="Montserrat"/>
              <a:ea typeface="Montserrat"/>
              <a:cs typeface="Montserrat"/>
              <a:sym typeface="Montserrat"/>
            </a:endParaRPr>
          </a:p>
        </p:txBody>
      </p:sp>
      <p:pic>
        <p:nvPicPr>
          <p:cNvPr id="493" name="Google Shape;493;p38"/>
          <p:cNvPicPr preferRelativeResize="0"/>
          <p:nvPr/>
        </p:nvPicPr>
        <p:blipFill rotWithShape="1">
          <a:blip r:embed="rId3">
            <a:alphaModFix/>
          </a:blip>
          <a:srcRect b="0" l="0" r="0" t="0"/>
          <a:stretch/>
        </p:blipFill>
        <p:spPr>
          <a:xfrm>
            <a:off x="817350" y="1017712"/>
            <a:ext cx="2858301" cy="2801875"/>
          </a:xfrm>
          <a:prstGeom prst="rect">
            <a:avLst/>
          </a:prstGeom>
          <a:noFill/>
          <a:ln>
            <a:noFill/>
          </a:ln>
        </p:spPr>
      </p:pic>
      <p:sp>
        <p:nvSpPr>
          <p:cNvPr id="494" name="Google Shape;494;p38"/>
          <p:cNvSpPr txBox="1"/>
          <p:nvPr/>
        </p:nvSpPr>
        <p:spPr>
          <a:xfrm>
            <a:off x="4240800" y="1017712"/>
            <a:ext cx="4394400" cy="1066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2400" u="none" cap="none" strike="noStrike">
                <a:solidFill>
                  <a:srgbClr val="0F4D90"/>
                </a:solidFill>
                <a:highlight>
                  <a:schemeClr val="lt1"/>
                </a:highlight>
                <a:latin typeface="Montserrat"/>
                <a:ea typeface="Montserrat"/>
                <a:cs typeface="Montserrat"/>
                <a:sym typeface="Montserrat"/>
              </a:rPr>
              <a:t>노인 (60 세 이상)은 식사 예약을 위해 미리 전화해야 합니다.</a:t>
            </a:r>
            <a:endParaRPr b="1" i="0" sz="2400" u="none" cap="none" strike="noStrike">
              <a:solidFill>
                <a:srgbClr val="0F4D90"/>
              </a:solidFill>
              <a:highlight>
                <a:schemeClr val="lt1"/>
              </a:highlight>
              <a:latin typeface="Montserrat"/>
              <a:ea typeface="Montserrat"/>
              <a:cs typeface="Montserrat"/>
              <a:sym typeface="Montserrat"/>
            </a:endParaRPr>
          </a:p>
        </p:txBody>
      </p:sp>
      <p:sp>
        <p:nvSpPr>
          <p:cNvPr id="495" name="Google Shape;495;p38"/>
          <p:cNvSpPr/>
          <p:nvPr/>
        </p:nvSpPr>
        <p:spPr>
          <a:xfrm>
            <a:off x="272700" y="4006525"/>
            <a:ext cx="8362500" cy="782400"/>
          </a:xfrm>
          <a:prstGeom prst="rect">
            <a:avLst/>
          </a:prstGeom>
          <a:solidFill>
            <a:srgbClr val="F3C613">
              <a:alpha val="4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38"/>
          <p:cNvSpPr txBox="1"/>
          <p:nvPr/>
        </p:nvSpPr>
        <p:spPr>
          <a:xfrm>
            <a:off x="2012374" y="4021765"/>
            <a:ext cx="6596700" cy="72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ko-KR" sz="1500" u="none" cap="none" strike="noStrike">
                <a:solidFill>
                  <a:srgbClr val="0F4D90"/>
                </a:solidFill>
                <a:latin typeface="Montserrat"/>
                <a:ea typeface="Montserrat"/>
                <a:cs typeface="Montserrat"/>
                <a:sym typeface="Montserrat"/>
              </a:rPr>
              <a:t>식사를 예약해야 할 경우</a:t>
            </a:r>
            <a:endParaRPr/>
          </a:p>
          <a:p>
            <a:pPr indent="0" lvl="0" marL="0" marR="0" rtl="0" algn="ctr">
              <a:lnSpc>
                <a:spcPct val="100000"/>
              </a:lnSpc>
              <a:spcBef>
                <a:spcPts val="0"/>
              </a:spcBef>
              <a:spcAft>
                <a:spcPts val="0"/>
              </a:spcAft>
              <a:buNone/>
            </a:pPr>
            <a:r>
              <a:rPr b="0" i="0" lang="ko-KR" sz="1500" u="none" cap="none" strike="noStrike">
                <a:solidFill>
                  <a:srgbClr val="0F4D90"/>
                </a:solidFill>
                <a:latin typeface="Montserrat"/>
                <a:ea typeface="Montserrat"/>
                <a:cs typeface="Montserrat"/>
                <a:sym typeface="Montserrat"/>
              </a:rPr>
              <a:t>PCA 헬프 라인으로 문의하십시오 : 215-765-9040.</a:t>
            </a:r>
            <a:endParaRPr b="1" i="0" sz="1900" u="none" cap="none" strike="noStrike">
              <a:solidFill>
                <a:srgbClr val="0F4D90"/>
              </a:solidFill>
              <a:latin typeface="Montserrat"/>
              <a:ea typeface="Montserrat"/>
              <a:cs typeface="Montserrat"/>
              <a:sym typeface="Montserrat"/>
            </a:endParaRPr>
          </a:p>
        </p:txBody>
      </p:sp>
      <p:pic>
        <p:nvPicPr>
          <p:cNvPr id="497" name="Google Shape;497;p38"/>
          <p:cNvPicPr preferRelativeResize="0"/>
          <p:nvPr/>
        </p:nvPicPr>
        <p:blipFill rotWithShape="1">
          <a:blip r:embed="rId4">
            <a:alphaModFix/>
          </a:blip>
          <a:srcRect b="1700" l="0" r="0" t="0"/>
          <a:stretch/>
        </p:blipFill>
        <p:spPr>
          <a:xfrm>
            <a:off x="272700" y="3487475"/>
            <a:ext cx="1393251" cy="1369550"/>
          </a:xfrm>
          <a:prstGeom prst="rect">
            <a:avLst/>
          </a:prstGeom>
          <a:noFill/>
          <a:ln>
            <a:noFill/>
          </a:ln>
        </p:spPr>
      </p:pic>
      <p:pic>
        <p:nvPicPr>
          <p:cNvPr id="498" name="Google Shape;498;p38"/>
          <p:cNvPicPr preferRelativeResize="0"/>
          <p:nvPr/>
        </p:nvPicPr>
        <p:blipFill rotWithShape="1">
          <a:blip r:embed="rId5">
            <a:alphaModFix/>
          </a:blip>
          <a:srcRect b="0" l="0" r="0" t="0"/>
          <a:stretch/>
        </p:blipFill>
        <p:spPr>
          <a:xfrm>
            <a:off x="1665950" y="4179575"/>
            <a:ext cx="693624" cy="693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4"/>
          <p:cNvPicPr preferRelativeResize="0"/>
          <p:nvPr/>
        </p:nvPicPr>
        <p:blipFill rotWithShape="1">
          <a:blip r:embed="rId3">
            <a:alphaModFix/>
          </a:blip>
          <a:srcRect b="0" l="0" r="16561" t="0"/>
          <a:stretch/>
        </p:blipFill>
        <p:spPr>
          <a:xfrm>
            <a:off x="3342238" y="1130775"/>
            <a:ext cx="5156300" cy="3469600"/>
          </a:xfrm>
          <a:prstGeom prst="rect">
            <a:avLst/>
          </a:prstGeom>
          <a:noFill/>
          <a:ln>
            <a:noFill/>
          </a:ln>
        </p:spPr>
      </p:pic>
      <p:sp>
        <p:nvSpPr>
          <p:cNvPr id="105" name="Google Shape;105;p4"/>
          <p:cNvSpPr txBox="1"/>
          <p:nvPr>
            <p:ph idx="1" type="body"/>
          </p:nvPr>
        </p:nvSpPr>
        <p:spPr>
          <a:xfrm>
            <a:off x="296499" y="1130774"/>
            <a:ext cx="4416900" cy="375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None/>
            </a:pPr>
            <a:r>
              <a:rPr b="1" lang="ko-KR" sz="3400">
                <a:solidFill>
                  <a:schemeClr val="dk1"/>
                </a:solidFill>
                <a:latin typeface="Montserrat"/>
                <a:ea typeface="Montserrat"/>
                <a:cs typeface="Montserrat"/>
                <a:sym typeface="Montserrat"/>
              </a:rPr>
              <a:t>코로나바이러스,</a:t>
            </a:r>
            <a:br>
              <a:rPr b="1" lang="ko-KR" sz="3400">
                <a:solidFill>
                  <a:schemeClr val="dk1"/>
                </a:solidFill>
                <a:latin typeface="Montserrat"/>
                <a:ea typeface="Montserrat"/>
                <a:cs typeface="Montserrat"/>
                <a:sym typeface="Montserrat"/>
              </a:rPr>
            </a:br>
            <a:r>
              <a:rPr b="1" lang="ko-KR" sz="3400">
                <a:solidFill>
                  <a:schemeClr val="dk1"/>
                </a:solidFill>
                <a:latin typeface="Montserrat"/>
                <a:ea typeface="Montserrat"/>
                <a:cs typeface="Montserrat"/>
                <a:sym typeface="Montserrat"/>
              </a:rPr>
              <a:t>COVID-19은  2019년 10월에 처음 발생한 새로운 형태의</a:t>
            </a:r>
            <a:endParaRPr b="1" sz="3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rPr b="1" lang="ko-KR" sz="3400">
                <a:solidFill>
                  <a:schemeClr val="dk1"/>
                </a:solidFill>
                <a:latin typeface="Montserrat"/>
                <a:ea typeface="Montserrat"/>
                <a:cs typeface="Montserrat"/>
                <a:sym typeface="Montserrat"/>
              </a:rPr>
              <a:t>바이러스입니다.</a:t>
            </a:r>
            <a:endParaRPr sz="3400"/>
          </a:p>
        </p:txBody>
      </p:sp>
      <p:sp>
        <p:nvSpPr>
          <p:cNvPr id="106" name="Google Shape;106;p4"/>
          <p:cNvSpPr/>
          <p:nvPr/>
        </p:nvSpPr>
        <p:spPr>
          <a:xfrm>
            <a:off x="0" y="3016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800" u="none" cap="none" strike="noStrike">
                <a:solidFill>
                  <a:srgbClr val="FFFFFF"/>
                </a:solidFill>
                <a:latin typeface="Montserrat"/>
                <a:ea typeface="Montserrat"/>
                <a:cs typeface="Montserrat"/>
                <a:sym typeface="Montserrat"/>
              </a:rPr>
              <a:t>코로나바이러스/COVID-19 정의</a:t>
            </a:r>
            <a:endParaRPr b="1" i="0" sz="2800" u="none" cap="none" strike="noStrike">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g8706d843d5_1_2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ko-KR"/>
              <a:t>`</a:t>
            </a:r>
            <a:endParaRPr/>
          </a:p>
        </p:txBody>
      </p:sp>
      <p:sp>
        <p:nvSpPr>
          <p:cNvPr id="504" name="Google Shape;504;g8706d843d5_1_248"/>
          <p:cNvSpPr txBox="1"/>
          <p:nvPr/>
        </p:nvSpPr>
        <p:spPr>
          <a:xfrm>
            <a:off x="395650" y="301600"/>
            <a:ext cx="8069400" cy="356100"/>
          </a:xfrm>
          <a:prstGeom prst="rect">
            <a:avLst/>
          </a:prstGeom>
          <a:noFill/>
          <a:ln>
            <a:noFill/>
          </a:ln>
        </p:spPr>
        <p:txBody>
          <a:bodyPr anchorCtr="0" anchor="t" bIns="91425" lIns="91425" spcFirstLastPara="1" rIns="91425" wrap="square" tIns="91425">
            <a:noAutofit/>
          </a:bodyPr>
          <a:lstStyle/>
          <a:p>
            <a:pPr indent="0" lvl="0" marL="0" marR="38100" rtl="0" algn="l">
              <a:lnSpc>
                <a:spcPct val="133333"/>
              </a:lnSpc>
              <a:spcBef>
                <a:spcPts val="0"/>
              </a:spcBef>
              <a:spcAft>
                <a:spcPts val="0"/>
              </a:spcAft>
              <a:buClr>
                <a:schemeClr val="dk1"/>
              </a:buClr>
              <a:buSzPts val="1100"/>
              <a:buFont typeface="Arial"/>
              <a:buNone/>
            </a:pPr>
            <a:r>
              <a:rPr b="1" lang="ko-KR" sz="1900">
                <a:solidFill>
                  <a:srgbClr val="FFFFFF"/>
                </a:solidFill>
              </a:rPr>
              <a:t>장애가 있는 개인을 위한 지원</a:t>
            </a:r>
            <a:endParaRPr b="1" sz="1900">
              <a:solidFill>
                <a:srgbClr val="FFFFFF"/>
              </a:solidFill>
            </a:endParaRPr>
          </a:p>
          <a:p>
            <a:pPr indent="0" lvl="0" marL="0" rtl="0" algn="l">
              <a:spcBef>
                <a:spcPts val="0"/>
              </a:spcBef>
              <a:spcAft>
                <a:spcPts val="0"/>
              </a:spcAft>
              <a:buClr>
                <a:schemeClr val="dk1"/>
              </a:buClr>
              <a:buSzPts val="1100"/>
              <a:buFont typeface="Arial"/>
              <a:buNone/>
            </a:pPr>
            <a:r>
              <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505" name="Google Shape;505;g8706d843d5_1_248"/>
          <p:cNvSpPr txBox="1"/>
          <p:nvPr/>
        </p:nvSpPr>
        <p:spPr>
          <a:xfrm>
            <a:off x="4692875" y="3912500"/>
            <a:ext cx="5006100" cy="821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ko-KR" sz="1300">
                <a:solidFill>
                  <a:srgbClr val="0F4D90"/>
                </a:solidFill>
                <a:highlight>
                  <a:schemeClr val="lt1"/>
                </a:highlight>
                <a:latin typeface="Montserrat"/>
                <a:ea typeface="Montserrat"/>
                <a:cs typeface="Montserrat"/>
                <a:sym typeface="Montserrat"/>
              </a:rPr>
              <a:t>Call or text </a:t>
            </a:r>
            <a:r>
              <a:rPr lang="ko-KR" sz="1300">
                <a:solidFill>
                  <a:srgbClr val="0F4D90"/>
                </a:solidFill>
                <a:highlight>
                  <a:srgbClr val="FFEFA2"/>
                </a:highlight>
                <a:latin typeface="Montserrat"/>
                <a:ea typeface="Montserrat"/>
                <a:cs typeface="Montserrat"/>
                <a:sym typeface="Montserrat"/>
              </a:rPr>
              <a:t>215-709-9619</a:t>
            </a:r>
            <a:endParaRPr sz="1300">
              <a:solidFill>
                <a:srgbClr val="0F4D90"/>
              </a:solidFill>
              <a:highlight>
                <a:srgbClr val="FFEFA2"/>
              </a:highlight>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b="1" i="1" lang="ko-KR" sz="1300">
                <a:solidFill>
                  <a:srgbClr val="0F4D90"/>
                </a:solidFill>
                <a:highlight>
                  <a:schemeClr val="lt1"/>
                </a:highlight>
                <a:latin typeface="Montserrat"/>
                <a:ea typeface="Montserrat"/>
                <a:cs typeface="Montserrat"/>
                <a:sym typeface="Montserrat"/>
              </a:rPr>
              <a:t>이메일</a:t>
            </a:r>
            <a:r>
              <a:rPr b="1" lang="ko-KR" sz="1300">
                <a:solidFill>
                  <a:srgbClr val="0F4D90"/>
                </a:solidFill>
                <a:highlight>
                  <a:schemeClr val="lt1"/>
                </a:highlight>
                <a:latin typeface="Montserrat"/>
                <a:ea typeface="Montserrat"/>
                <a:cs typeface="Montserrat"/>
                <a:sym typeface="Montserrat"/>
              </a:rPr>
              <a:t> </a:t>
            </a:r>
            <a:r>
              <a:rPr lang="ko-KR" sz="1300">
                <a:solidFill>
                  <a:srgbClr val="0F4D90"/>
                </a:solidFill>
                <a:highlight>
                  <a:srgbClr val="FFEFA2"/>
                </a:highlight>
                <a:latin typeface="Montserrat"/>
                <a:ea typeface="Montserrat"/>
                <a:cs typeface="Montserrat"/>
                <a:sym typeface="Montserrat"/>
              </a:rPr>
              <a:t>food@libertyresources.org</a:t>
            </a:r>
            <a:endParaRPr sz="1300">
              <a:solidFill>
                <a:srgbClr val="0F4D90"/>
              </a:solidFill>
              <a:highlight>
                <a:srgbClr val="FFEFA2"/>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300">
              <a:solidFill>
                <a:srgbClr val="0F4D90"/>
              </a:solidFill>
              <a:latin typeface="Montserrat"/>
              <a:ea typeface="Montserrat"/>
              <a:cs typeface="Montserrat"/>
              <a:sym typeface="Montserrat"/>
            </a:endParaRPr>
          </a:p>
        </p:txBody>
      </p:sp>
      <p:sp>
        <p:nvSpPr>
          <p:cNvPr id="506" name="Google Shape;506;g8706d843d5_1_248"/>
          <p:cNvSpPr txBox="1"/>
          <p:nvPr/>
        </p:nvSpPr>
        <p:spPr>
          <a:xfrm>
            <a:off x="273600" y="3545325"/>
            <a:ext cx="51678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Font typeface="Arial"/>
              <a:buNone/>
            </a:pPr>
            <a:r>
              <a:rPr lang="ko-KR" sz="1800">
                <a:solidFill>
                  <a:srgbClr val="0F4D90"/>
                </a:solidFill>
                <a:highlight>
                  <a:schemeClr val="lt1"/>
                </a:highlight>
                <a:latin typeface="Montserrat"/>
                <a:ea typeface="Montserrat"/>
                <a:cs typeface="Montserrat"/>
                <a:sym typeface="Montserrat"/>
              </a:rPr>
              <a:t>음식이 필요하고 </a:t>
            </a:r>
            <a:r>
              <a:rPr b="1" lang="ko-KR" sz="1800">
                <a:solidFill>
                  <a:srgbClr val="0F4D90"/>
                </a:solidFill>
                <a:highlight>
                  <a:schemeClr val="lt1"/>
                </a:highlight>
                <a:latin typeface="Montserrat"/>
                <a:ea typeface="Montserrat"/>
                <a:cs typeface="Montserrat"/>
                <a:sym typeface="Montserrat"/>
              </a:rPr>
              <a:t>장애로 인해 집을 떠날 수 없는 경우</a:t>
            </a:r>
            <a:r>
              <a:rPr lang="ko-KR" sz="1800">
                <a:solidFill>
                  <a:srgbClr val="0F4D90"/>
                </a:solidFill>
                <a:highlight>
                  <a:schemeClr val="lt1"/>
                </a:highlight>
                <a:latin typeface="Montserrat"/>
                <a:ea typeface="Montserrat"/>
                <a:cs typeface="Montserrat"/>
                <a:sym typeface="Montserrat"/>
              </a:rPr>
              <a:t> Liberty Resources에 전화하여 5 월에 매주 무료 음식 배달을 설정하십시오.</a:t>
            </a:r>
            <a:endParaRPr sz="1800">
              <a:solidFill>
                <a:srgbClr val="0F4D90"/>
              </a:solidFill>
              <a:highlight>
                <a:schemeClr val="lt1"/>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sz="1700">
              <a:solidFill>
                <a:srgbClr val="0F4D90"/>
              </a:solidFill>
              <a:highlight>
                <a:schemeClr val="lt1"/>
              </a:highlight>
              <a:latin typeface="Montserrat"/>
              <a:ea typeface="Montserrat"/>
              <a:cs typeface="Montserrat"/>
              <a:sym typeface="Montserrat"/>
            </a:endParaRPr>
          </a:p>
        </p:txBody>
      </p:sp>
      <p:pic>
        <p:nvPicPr>
          <p:cNvPr id="507" name="Google Shape;507;g8706d843d5_1_248"/>
          <p:cNvPicPr preferRelativeResize="0"/>
          <p:nvPr/>
        </p:nvPicPr>
        <p:blipFill>
          <a:blip r:embed="rId3">
            <a:alphaModFix/>
          </a:blip>
          <a:stretch>
            <a:fillRect/>
          </a:stretch>
        </p:blipFill>
        <p:spPr>
          <a:xfrm>
            <a:off x="6203400" y="1134262"/>
            <a:ext cx="2474725" cy="2474725"/>
          </a:xfrm>
          <a:prstGeom prst="rect">
            <a:avLst/>
          </a:prstGeom>
          <a:noFill/>
          <a:ln>
            <a:noFill/>
          </a:ln>
        </p:spPr>
      </p:pic>
      <p:sp>
        <p:nvSpPr>
          <p:cNvPr id="508" name="Google Shape;508;g8706d843d5_1_248"/>
          <p:cNvSpPr txBox="1"/>
          <p:nvPr/>
        </p:nvSpPr>
        <p:spPr>
          <a:xfrm>
            <a:off x="273600" y="1540625"/>
            <a:ext cx="5929800" cy="136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ko-KR" sz="1800">
                <a:solidFill>
                  <a:srgbClr val="222222"/>
                </a:solidFill>
              </a:rPr>
              <a:t>메디 케이드 수령인 :</a:t>
            </a:r>
            <a:endParaRPr sz="1800">
              <a:solidFill>
                <a:srgbClr val="222222"/>
              </a:solidFill>
            </a:endParaRPr>
          </a:p>
          <a:p>
            <a:pPr indent="0" lvl="0" marL="0" marR="38100" rtl="0" algn="l">
              <a:lnSpc>
                <a:spcPct val="133333"/>
              </a:lnSpc>
              <a:spcBef>
                <a:spcPts val="0"/>
              </a:spcBef>
              <a:spcAft>
                <a:spcPts val="0"/>
              </a:spcAft>
              <a:buClr>
                <a:schemeClr val="dk1"/>
              </a:buClr>
              <a:buSzPts val="1100"/>
              <a:buFont typeface="Arial"/>
              <a:buNone/>
            </a:pPr>
            <a:r>
              <a:rPr lang="ko-KR" sz="1800">
                <a:solidFill>
                  <a:srgbClr val="222222"/>
                </a:solidFill>
              </a:rPr>
              <a:t>혜택의 일부로 집에서 배달 한 식사를받을 수도 있습니다. 지원 담당자에게 문의하거나 1-844-824-3655로 CHC 헬프 라인에 문의하십시오</a:t>
            </a:r>
            <a:endParaRPr sz="1800">
              <a:solidFill>
                <a:srgbClr val="222222"/>
              </a:solidFill>
            </a:endParaRPr>
          </a:p>
          <a:p>
            <a:pPr indent="0" lvl="0" marL="0" rtl="0" algn="l">
              <a:lnSpc>
                <a:spcPct val="115000"/>
              </a:lnSpc>
              <a:spcBef>
                <a:spcPts val="0"/>
              </a:spcBef>
              <a:spcAft>
                <a:spcPts val="0"/>
              </a:spcAft>
              <a:buNone/>
            </a:pPr>
            <a:r>
              <a:t/>
            </a:r>
            <a:endParaRPr b="1" i="1" sz="2400">
              <a:solidFill>
                <a:srgbClr val="0F4D90"/>
              </a:solidFill>
              <a:highlight>
                <a:schemeClr val="lt1"/>
              </a:highlight>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4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4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돌봄 노동자를 위한 지원</a:t>
            </a:r>
            <a:endParaRPr b="1" i="0" sz="2400" u="none" cap="none" strike="noStrike">
              <a:solidFill>
                <a:srgbClr val="FFFFFF"/>
              </a:solidFill>
              <a:latin typeface="Montserrat"/>
              <a:ea typeface="Montserrat"/>
              <a:cs typeface="Montserrat"/>
              <a:sym typeface="Montserrat"/>
            </a:endParaRPr>
          </a:p>
        </p:txBody>
      </p:sp>
      <p:sp>
        <p:nvSpPr>
          <p:cNvPr id="515" name="Google Shape;515;p40"/>
          <p:cNvSpPr txBox="1"/>
          <p:nvPr/>
        </p:nvSpPr>
        <p:spPr>
          <a:xfrm>
            <a:off x="713463" y="3216125"/>
            <a:ext cx="4514257" cy="1066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0" i="0" lang="ko-KR" sz="2000" u="none" cap="none" strike="noStrike">
                <a:solidFill>
                  <a:srgbClr val="0F4D90"/>
                </a:solidFill>
                <a:highlight>
                  <a:schemeClr val="lt1"/>
                </a:highlight>
                <a:latin typeface="Montserrat"/>
                <a:ea typeface="Montserrat"/>
                <a:cs typeface="Montserrat"/>
                <a:sym typeface="Montserrat"/>
              </a:rPr>
              <a:t>근처에 있는 장소를 찾거나 돌봄 노동자를 위한 다른 지원을  찾으려면 bit.ly/PhillyBabyCare를 방문하거나 (267) 432-5844로 전화하십시오.</a:t>
            </a:r>
            <a:endParaRPr b="0" i="0" sz="2000" u="none" cap="none" strike="noStrike">
              <a:solidFill>
                <a:srgbClr val="0F4D90"/>
              </a:solidFill>
              <a:highlight>
                <a:schemeClr val="lt1"/>
              </a:highlight>
              <a:latin typeface="Montserrat"/>
              <a:ea typeface="Montserrat"/>
              <a:cs typeface="Montserrat"/>
              <a:sym typeface="Montserrat"/>
            </a:endParaRPr>
          </a:p>
        </p:txBody>
      </p:sp>
      <p:sp>
        <p:nvSpPr>
          <p:cNvPr id="516" name="Google Shape;516;p40"/>
          <p:cNvSpPr txBox="1"/>
          <p:nvPr/>
        </p:nvSpPr>
        <p:spPr>
          <a:xfrm>
            <a:off x="976738" y="4216025"/>
            <a:ext cx="3612600" cy="58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0F4D90"/>
              </a:solidFill>
              <a:latin typeface="Montserrat"/>
              <a:ea typeface="Montserrat"/>
              <a:cs typeface="Montserrat"/>
              <a:sym typeface="Montserrat"/>
            </a:endParaRPr>
          </a:p>
        </p:txBody>
      </p:sp>
      <p:sp>
        <p:nvSpPr>
          <p:cNvPr id="517" name="Google Shape;517;p40"/>
          <p:cNvSpPr/>
          <p:nvPr/>
        </p:nvSpPr>
        <p:spPr>
          <a:xfrm>
            <a:off x="5611625" y="1614175"/>
            <a:ext cx="3532500" cy="3435000"/>
          </a:xfrm>
          <a:prstGeom prst="teardrop">
            <a:avLst>
              <a:gd fmla="val 100000" name="adj"/>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40"/>
          <p:cNvSpPr txBox="1"/>
          <p:nvPr/>
        </p:nvSpPr>
        <p:spPr>
          <a:xfrm>
            <a:off x="5934250" y="2912650"/>
            <a:ext cx="3019500" cy="1066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0" i="0" lang="ko-KR" sz="1600" u="none" cap="none" strike="noStrike">
                <a:solidFill>
                  <a:srgbClr val="0F4D90"/>
                </a:solidFill>
                <a:latin typeface="Montserrat"/>
                <a:ea typeface="Montserrat"/>
                <a:cs typeface="Montserrat"/>
                <a:sym typeface="Montserrat"/>
              </a:rPr>
              <a:t>Pacify 앱을 다운로드하여 무료 가상 모유 수유 지원을 이용할 수 있습니다. </a:t>
            </a:r>
            <a:br>
              <a:rPr b="0" i="0" lang="ko-KR" sz="1600" u="none" cap="none" strike="noStrike">
                <a:solidFill>
                  <a:srgbClr val="0F4D90"/>
                </a:solidFill>
                <a:latin typeface="Montserrat"/>
                <a:ea typeface="Montserrat"/>
                <a:cs typeface="Montserrat"/>
                <a:sym typeface="Montserrat"/>
              </a:rPr>
            </a:br>
            <a:r>
              <a:rPr b="0" i="0" lang="ko-KR" sz="1400" u="none" cap="none" strike="noStrike">
                <a:solidFill>
                  <a:srgbClr val="0F4D90"/>
                </a:solidFill>
                <a:latin typeface="Montserrat"/>
                <a:ea typeface="Montserrat"/>
                <a:cs typeface="Montserrat"/>
                <a:sym typeface="Montserrat"/>
              </a:rPr>
              <a:t>액세스 코드 PHILLY 사용하여</a:t>
            </a:r>
            <a:endParaRPr b="0" i="0" sz="14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None/>
            </a:pPr>
            <a:r>
              <a:rPr b="0" i="0" lang="ko-KR" sz="1400" u="none" cap="none" strike="noStrike">
                <a:solidFill>
                  <a:srgbClr val="0F4D90"/>
                </a:solidFill>
                <a:latin typeface="Montserrat"/>
                <a:ea typeface="Montserrat"/>
                <a:cs typeface="Montserrat"/>
                <a:sym typeface="Montserrat"/>
              </a:rPr>
              <a:t>연중무휴 이용가능합니다</a:t>
            </a:r>
            <a:endParaRPr b="0" i="0" sz="1400" u="none" cap="none" strike="noStrike">
              <a:solidFill>
                <a:srgbClr val="0F4D90"/>
              </a:solidFill>
              <a:latin typeface="Montserrat"/>
              <a:ea typeface="Montserrat"/>
              <a:cs typeface="Montserrat"/>
              <a:sym typeface="Montserrat"/>
            </a:endParaRPr>
          </a:p>
        </p:txBody>
      </p:sp>
      <p:cxnSp>
        <p:nvCxnSpPr>
          <p:cNvPr id="519" name="Google Shape;519;p40"/>
          <p:cNvCxnSpPr/>
          <p:nvPr/>
        </p:nvCxnSpPr>
        <p:spPr>
          <a:xfrm>
            <a:off x="638016" y="4212747"/>
            <a:ext cx="0" cy="630300"/>
          </a:xfrm>
          <a:prstGeom prst="straightConnector1">
            <a:avLst/>
          </a:prstGeom>
          <a:noFill/>
          <a:ln cap="flat" cmpd="sng" w="76200">
            <a:solidFill>
              <a:srgbClr val="F3C613"/>
            </a:solidFill>
            <a:prstDash val="solid"/>
            <a:round/>
            <a:headEnd len="sm" w="sm" type="none"/>
            <a:tailEnd len="sm" w="sm" type="none"/>
          </a:ln>
        </p:spPr>
      </p:cxnSp>
      <p:cxnSp>
        <p:nvCxnSpPr>
          <p:cNvPr id="520" name="Google Shape;520;p40"/>
          <p:cNvCxnSpPr/>
          <p:nvPr/>
        </p:nvCxnSpPr>
        <p:spPr>
          <a:xfrm>
            <a:off x="5168715" y="4192625"/>
            <a:ext cx="0" cy="630300"/>
          </a:xfrm>
          <a:prstGeom prst="straightConnector1">
            <a:avLst/>
          </a:prstGeom>
          <a:noFill/>
          <a:ln cap="flat" cmpd="sng" w="76200">
            <a:solidFill>
              <a:srgbClr val="F3C613"/>
            </a:solidFill>
            <a:prstDash val="solid"/>
            <a:round/>
            <a:headEnd len="sm" w="sm" type="none"/>
            <a:tailEnd len="sm" w="sm" type="none"/>
          </a:ln>
        </p:spPr>
      </p:cxnSp>
      <p:sp>
        <p:nvSpPr>
          <p:cNvPr id="521" name="Google Shape;521;p40"/>
          <p:cNvSpPr txBox="1"/>
          <p:nvPr/>
        </p:nvSpPr>
        <p:spPr>
          <a:xfrm>
            <a:off x="522104" y="992825"/>
            <a:ext cx="4521900" cy="1000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ko-KR" sz="2200" u="none" cap="none" strike="noStrike">
                <a:solidFill>
                  <a:srgbClr val="0F4D90"/>
                </a:solidFill>
                <a:highlight>
                  <a:schemeClr val="lt1"/>
                </a:highlight>
                <a:latin typeface="Montserrat"/>
                <a:ea typeface="Montserrat"/>
                <a:cs typeface="Montserrat"/>
                <a:sym typeface="Montserrat"/>
              </a:rPr>
              <a:t>거주자는 무료 식료품과 아기 용품을 수령 할 수 있습니다.</a:t>
            </a:r>
            <a:endParaRPr b="1" i="0" sz="2200" u="none" cap="none" strike="noStrike">
              <a:solidFill>
                <a:srgbClr val="0F4D90"/>
              </a:solidFill>
              <a:highlight>
                <a:schemeClr val="lt1"/>
              </a:highlight>
              <a:latin typeface="Montserrat"/>
              <a:ea typeface="Montserrat"/>
              <a:cs typeface="Montserrat"/>
              <a:sym typeface="Montserrat"/>
            </a:endParaRPr>
          </a:p>
        </p:txBody>
      </p:sp>
      <p:sp>
        <p:nvSpPr>
          <p:cNvPr id="522" name="Google Shape;522;p40"/>
          <p:cNvSpPr txBox="1"/>
          <p:nvPr/>
        </p:nvSpPr>
        <p:spPr>
          <a:xfrm>
            <a:off x="210553" y="1993325"/>
            <a:ext cx="5179593" cy="1176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0" i="0" lang="ko-KR" sz="2100" u="none" cap="none" strike="noStrike">
                <a:solidFill>
                  <a:srgbClr val="0F4D90"/>
                </a:solidFill>
                <a:highlight>
                  <a:schemeClr val="lt1"/>
                </a:highlight>
                <a:latin typeface="Montserrat"/>
                <a:ea typeface="Montserrat"/>
                <a:cs typeface="Montserrat"/>
                <a:sym typeface="Montserrat"/>
              </a:rPr>
              <a:t>대다수 장소에서는 예약을 해야 받을 수 있으니 방문전에 전화 하십시오 . </a:t>
            </a:r>
            <a:br>
              <a:rPr b="0" i="0" lang="ko-KR" sz="2400" u="none" cap="none" strike="noStrike">
                <a:solidFill>
                  <a:srgbClr val="0F4D90"/>
                </a:solidFill>
                <a:highlight>
                  <a:schemeClr val="lt1"/>
                </a:highlight>
                <a:latin typeface="Montserrat"/>
                <a:ea typeface="Montserrat"/>
                <a:cs typeface="Montserrat"/>
                <a:sym typeface="Montserrat"/>
              </a:rPr>
            </a:br>
            <a:endParaRPr b="0" i="0" sz="2400" u="none" cap="none" strike="noStrike">
              <a:solidFill>
                <a:srgbClr val="0F4D90"/>
              </a:solidFill>
              <a:highlight>
                <a:schemeClr val="lt1"/>
              </a:highlight>
              <a:latin typeface="Montserrat"/>
              <a:ea typeface="Montserrat"/>
              <a:cs typeface="Montserrat"/>
              <a:sym typeface="Montserrat"/>
            </a:endParaRPr>
          </a:p>
        </p:txBody>
      </p:sp>
      <p:pic>
        <p:nvPicPr>
          <p:cNvPr id="523" name="Google Shape;523;p40"/>
          <p:cNvPicPr preferRelativeResize="0"/>
          <p:nvPr/>
        </p:nvPicPr>
        <p:blipFill rotWithShape="1">
          <a:blip r:embed="rId3">
            <a:alphaModFix/>
          </a:blip>
          <a:srcRect b="0" l="0" r="0" t="0"/>
          <a:stretch/>
        </p:blipFill>
        <p:spPr>
          <a:xfrm>
            <a:off x="7269625" y="122075"/>
            <a:ext cx="1800100" cy="1800100"/>
          </a:xfrm>
          <a:prstGeom prst="rect">
            <a:avLst/>
          </a:prstGeom>
          <a:noFill/>
          <a:ln>
            <a:noFill/>
          </a:ln>
        </p:spPr>
      </p:pic>
      <p:pic>
        <p:nvPicPr>
          <p:cNvPr id="524" name="Google Shape;524;p40"/>
          <p:cNvPicPr preferRelativeResize="0"/>
          <p:nvPr/>
        </p:nvPicPr>
        <p:blipFill rotWithShape="1">
          <a:blip r:embed="rId4">
            <a:alphaModFix/>
          </a:blip>
          <a:srcRect b="0" l="0" r="0" t="0"/>
          <a:stretch/>
        </p:blipFill>
        <p:spPr>
          <a:xfrm>
            <a:off x="6431539" y="1736650"/>
            <a:ext cx="2137075" cy="11760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sp>
        <p:nvSpPr>
          <p:cNvPr id="529" name="Google Shape;529;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4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플레이트 식사 제공 장소</a:t>
            </a:r>
            <a:endParaRPr b="1" i="0" sz="2400" u="none" cap="none" strike="noStrike">
              <a:solidFill>
                <a:srgbClr val="FFFFFF"/>
              </a:solidFill>
              <a:latin typeface="Montserrat"/>
              <a:ea typeface="Montserrat"/>
              <a:cs typeface="Montserrat"/>
              <a:sym typeface="Montserrat"/>
            </a:endParaRPr>
          </a:p>
        </p:txBody>
      </p:sp>
      <p:sp>
        <p:nvSpPr>
          <p:cNvPr id="531" name="Google Shape;531;p41"/>
          <p:cNvSpPr txBox="1"/>
          <p:nvPr/>
        </p:nvSpPr>
        <p:spPr>
          <a:xfrm>
            <a:off x="94350" y="956188"/>
            <a:ext cx="8955300" cy="2527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i="0" lang="ko-KR" sz="1500" u="none" cap="none" strike="noStrike">
                <a:solidFill>
                  <a:srgbClr val="171717"/>
                </a:solidFill>
                <a:highlight>
                  <a:srgbClr val="FFFFFF"/>
                </a:highlight>
                <a:latin typeface="Montserrat"/>
                <a:ea typeface="Montserrat"/>
                <a:cs typeface="Montserrat"/>
                <a:sym typeface="Montserrat"/>
              </a:rPr>
              <a:t>지역 당국과 기부자들이 힘을 합쳐 Step Up ro the Plate 스텝 업 투 플레이트를 개시했습니다 : 주거지가 없는 개인을 위해 야외 두 개 장소에서  식사 서비스 및 COVID-19 관련 물자를 제공합니다.</a:t>
            </a:r>
            <a:br>
              <a:rPr b="1" i="0" lang="ko-KR" sz="1500" u="none" cap="none" strike="noStrike">
                <a:solidFill>
                  <a:srgbClr val="171717"/>
                </a:solidFill>
                <a:highlight>
                  <a:srgbClr val="FFFFFF"/>
                </a:highlight>
                <a:latin typeface="Montserrat"/>
                <a:ea typeface="Montserrat"/>
                <a:cs typeface="Montserrat"/>
                <a:sym typeface="Montserrat"/>
              </a:rPr>
            </a:br>
            <a:r>
              <a:rPr b="1" i="0" lang="ko-KR" sz="1500" u="none" cap="none" strike="noStrike">
                <a:solidFill>
                  <a:srgbClr val="171717"/>
                </a:solidFill>
                <a:highlight>
                  <a:srgbClr val="FFFFFF"/>
                </a:highlight>
                <a:latin typeface="Montserrat"/>
                <a:ea typeface="Montserrat"/>
                <a:cs typeface="Montserrat"/>
                <a:sym typeface="Montserrat"/>
              </a:rPr>
              <a:t>                                                   </a:t>
            </a:r>
            <a:r>
              <a:rPr b="1" i="0" lang="ko-KR" sz="1800" u="none" cap="none" strike="noStrike">
                <a:solidFill>
                  <a:srgbClr val="171717"/>
                </a:solidFill>
                <a:highlight>
                  <a:srgbClr val="FFFFFF"/>
                </a:highlight>
                <a:latin typeface="Montserrat"/>
                <a:ea typeface="Montserrat"/>
                <a:cs typeface="Montserrat"/>
                <a:sym typeface="Montserrat"/>
              </a:rPr>
              <a:t>두 장소는  다음과 같습니다:</a:t>
            </a:r>
            <a:br>
              <a:rPr b="1" i="0" lang="ko-KR" sz="1800" u="none" cap="none" strike="noStrike">
                <a:solidFill>
                  <a:srgbClr val="171717"/>
                </a:solidFill>
                <a:highlight>
                  <a:srgbClr val="FFFFFF"/>
                </a:highlight>
                <a:latin typeface="Montserrat"/>
                <a:ea typeface="Montserrat"/>
                <a:cs typeface="Montserrat"/>
                <a:sym typeface="Montserrat"/>
              </a:rPr>
            </a:br>
            <a:r>
              <a:rPr b="1" i="0" lang="ko-KR" sz="1800" u="none" cap="none" strike="noStrike">
                <a:solidFill>
                  <a:srgbClr val="171717"/>
                </a:solidFill>
                <a:highlight>
                  <a:srgbClr val="FFFFFF"/>
                </a:highlight>
                <a:latin typeface="Montserrat"/>
                <a:ea typeface="Montserrat"/>
                <a:cs typeface="Montserrat"/>
                <a:sym typeface="Montserrat"/>
              </a:rPr>
              <a:t>시청 북부 에이프런(프로젝트 Home 의 희망의 허브 야외 진료소 인근에 위치)</a:t>
            </a:r>
            <a:br>
              <a:rPr b="1" i="0" lang="ko-KR" sz="1800" u="none" cap="none" strike="noStrike">
                <a:solidFill>
                  <a:srgbClr val="171717"/>
                </a:solidFill>
                <a:highlight>
                  <a:srgbClr val="FFFFFF"/>
                </a:highlight>
                <a:latin typeface="Montserrat"/>
                <a:ea typeface="Montserrat"/>
                <a:cs typeface="Montserrat"/>
                <a:sym typeface="Montserrat"/>
              </a:rPr>
            </a:br>
            <a:r>
              <a:rPr b="1" i="0" lang="ko-KR" sz="1800" u="none" cap="none" strike="noStrike">
                <a:solidFill>
                  <a:srgbClr val="171717"/>
                </a:solidFill>
                <a:highlight>
                  <a:srgbClr val="FFFFFF"/>
                </a:highlight>
                <a:latin typeface="Montserrat"/>
                <a:ea typeface="Montserrat"/>
                <a:cs typeface="Montserrat"/>
                <a:sym typeface="Montserrat"/>
              </a:rPr>
              <a:t>켄싱턴 루스 스트리트와 이스트 클리어 필드의 교차점, 예방센터(Prevention Point)근처</a:t>
            </a:r>
            <a:endParaRPr b="1" i="0" sz="1800" u="none" cap="none" strike="noStrike">
              <a:solidFill>
                <a:srgbClr val="171717"/>
              </a:solidFill>
              <a:highlight>
                <a:srgbClr val="FFFFFF"/>
              </a:highlight>
              <a:latin typeface="Montserrat"/>
              <a:ea typeface="Montserrat"/>
              <a:cs typeface="Montserrat"/>
              <a:sym typeface="Montserrat"/>
            </a:endParaRPr>
          </a:p>
        </p:txBody>
      </p:sp>
      <p:pic>
        <p:nvPicPr>
          <p:cNvPr id="532" name="Google Shape;532;p41"/>
          <p:cNvPicPr preferRelativeResize="0"/>
          <p:nvPr/>
        </p:nvPicPr>
        <p:blipFill rotWithShape="1">
          <a:blip r:embed="rId3">
            <a:alphaModFix/>
          </a:blip>
          <a:srcRect b="0" l="0" r="0" t="0"/>
          <a:stretch/>
        </p:blipFill>
        <p:spPr>
          <a:xfrm>
            <a:off x="1503113" y="3609423"/>
            <a:ext cx="6328074" cy="1401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pic>
        <p:nvPicPr>
          <p:cNvPr id="537" name="Google Shape;537;p42"/>
          <p:cNvPicPr preferRelativeResize="0"/>
          <p:nvPr/>
        </p:nvPicPr>
        <p:blipFill rotWithShape="1">
          <a:blip r:embed="rId3">
            <a:alphaModFix/>
          </a:blip>
          <a:srcRect b="0" l="0" r="0" t="0"/>
          <a:stretch/>
        </p:blipFill>
        <p:spPr>
          <a:xfrm>
            <a:off x="701775" y="1567825"/>
            <a:ext cx="5807326" cy="2904926"/>
          </a:xfrm>
          <a:prstGeom prst="rect">
            <a:avLst/>
          </a:prstGeom>
          <a:noFill/>
          <a:ln>
            <a:noFill/>
          </a:ln>
        </p:spPr>
      </p:pic>
      <p:sp>
        <p:nvSpPr>
          <p:cNvPr id="538" name="Google Shape;538;p42"/>
          <p:cNvSpPr/>
          <p:nvPr/>
        </p:nvSpPr>
        <p:spPr>
          <a:xfrm>
            <a:off x="0" y="785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42"/>
          <p:cNvSpPr txBox="1"/>
          <p:nvPr/>
        </p:nvSpPr>
        <p:spPr>
          <a:xfrm>
            <a:off x="395650" y="785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실업 지원</a:t>
            </a:r>
            <a:endParaRPr b="1" i="0" sz="2400" u="none" cap="none" strike="noStrike">
              <a:solidFill>
                <a:srgbClr val="FFFFFF"/>
              </a:solidFill>
              <a:latin typeface="Montserrat"/>
              <a:ea typeface="Montserrat"/>
              <a:cs typeface="Montserrat"/>
              <a:sym typeface="Montserrat"/>
            </a:endParaRPr>
          </a:p>
        </p:txBody>
      </p:sp>
      <p:sp>
        <p:nvSpPr>
          <p:cNvPr id="540" name="Google Shape;540;p42"/>
          <p:cNvSpPr/>
          <p:nvPr/>
        </p:nvSpPr>
        <p:spPr>
          <a:xfrm>
            <a:off x="0" y="4620600"/>
            <a:ext cx="9144000" cy="5229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42"/>
          <p:cNvSpPr txBox="1"/>
          <p:nvPr/>
        </p:nvSpPr>
        <p:spPr>
          <a:xfrm>
            <a:off x="395650" y="4620600"/>
            <a:ext cx="80817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None/>
            </a:pPr>
            <a:r>
              <a:rPr b="1" lang="ko-KR" sz="2200">
                <a:solidFill>
                  <a:srgbClr val="FFFFFF"/>
                </a:solidFill>
                <a:latin typeface="Montserrat"/>
                <a:ea typeface="Montserrat"/>
                <a:cs typeface="Montserrat"/>
                <a:sym typeface="Montserrat"/>
              </a:rPr>
              <a:t>자세한 정보는 웹사이트 </a:t>
            </a:r>
            <a:r>
              <a:rPr b="1" i="0" lang="ko-KR" sz="2200" u="none" cap="none" strike="noStrike">
                <a:solidFill>
                  <a:srgbClr val="FFFFFF"/>
                </a:solidFill>
                <a:latin typeface="Montserrat"/>
                <a:ea typeface="Montserrat"/>
                <a:cs typeface="Montserrat"/>
                <a:sym typeface="Montserrat"/>
              </a:rPr>
              <a:t>방문 : UC.PA.GOV/COVID-19</a:t>
            </a:r>
            <a:endParaRPr b="1" i="0" sz="2200" u="none" cap="none" strike="noStrike">
              <a:solidFill>
                <a:srgbClr val="FFFFFF"/>
              </a:solidFill>
              <a:latin typeface="Montserrat"/>
              <a:ea typeface="Montserrat"/>
              <a:cs typeface="Montserrat"/>
              <a:sym typeface="Montserrat"/>
            </a:endParaRPr>
          </a:p>
        </p:txBody>
      </p:sp>
      <p:sp>
        <p:nvSpPr>
          <p:cNvPr id="542" name="Google Shape;542;p42"/>
          <p:cNvSpPr txBox="1"/>
          <p:nvPr/>
        </p:nvSpPr>
        <p:spPr>
          <a:xfrm>
            <a:off x="3185100" y="695963"/>
            <a:ext cx="56394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None/>
            </a:pPr>
            <a:r>
              <a:rPr b="1" i="0" lang="ko-KR" sz="1800" u="none" cap="none" strike="noStrike">
                <a:solidFill>
                  <a:schemeClr val="dk1"/>
                </a:solidFill>
                <a:latin typeface="Montserrat"/>
                <a:ea typeface="Montserrat"/>
                <a:cs typeface="Montserrat"/>
                <a:sym typeface="Montserrat"/>
              </a:rPr>
              <a:t>COVID-19로 인해 실직 한 펜실베니아 직원은 실업수당 및 근로자 보상 혜택을 받을 수 있습니다</a:t>
            </a:r>
            <a:endParaRPr b="1" i="0" sz="1800" u="none" cap="none" strike="noStrike">
              <a:solidFill>
                <a:schemeClr val="dk1"/>
              </a:solidFill>
              <a:latin typeface="Montserrat"/>
              <a:ea typeface="Montserrat"/>
              <a:cs typeface="Montserrat"/>
              <a:sym typeface="Montserrat"/>
            </a:endParaRPr>
          </a:p>
        </p:txBody>
      </p:sp>
      <p:sp>
        <p:nvSpPr>
          <p:cNvPr id="543" name="Google Shape;543;p42"/>
          <p:cNvSpPr txBox="1"/>
          <p:nvPr/>
        </p:nvSpPr>
        <p:spPr>
          <a:xfrm>
            <a:off x="867575" y="2305275"/>
            <a:ext cx="2862900" cy="1140300"/>
          </a:xfrm>
          <a:prstGeom prst="rect">
            <a:avLst/>
          </a:prstGeom>
          <a:solidFill>
            <a:srgbClr val="9FC5E8"/>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1900"/>
              </a:spcAft>
              <a:buClr>
                <a:schemeClr val="dk1"/>
              </a:buClr>
              <a:buSzPts val="1100"/>
              <a:buFont typeface="Arial"/>
              <a:buNone/>
            </a:pPr>
            <a:r>
              <a:rPr b="1" lang="ko-KR" sz="1300">
                <a:solidFill>
                  <a:schemeClr val="dk1"/>
                </a:solidFill>
                <a:latin typeface="Montserrat"/>
                <a:ea typeface="Montserrat"/>
                <a:cs typeface="Montserrat"/>
                <a:sym typeface="Montserrat"/>
              </a:rPr>
              <a:t>코로나바이러스 (코비드-19)</a:t>
            </a:r>
            <a:br>
              <a:rPr b="1" lang="ko-KR" sz="1300">
                <a:solidFill>
                  <a:schemeClr val="dk1"/>
                </a:solidFill>
                <a:latin typeface="Montserrat"/>
                <a:ea typeface="Montserrat"/>
                <a:cs typeface="Montserrat"/>
                <a:sym typeface="Montserrat"/>
              </a:rPr>
            </a:br>
            <a:r>
              <a:rPr b="1" lang="ko-KR" sz="1300">
                <a:solidFill>
                  <a:schemeClr val="dk1"/>
                </a:solidFill>
                <a:latin typeface="Montserrat"/>
                <a:ea typeface="Montserrat"/>
                <a:cs typeface="Montserrat"/>
                <a:sym typeface="Montserrat"/>
              </a:rPr>
              <a:t>영향을 받은 근로자들을 위한  정보</a:t>
            </a:r>
            <a:endParaRPr b="1" sz="1800">
              <a:latin typeface="Montserrat"/>
              <a:ea typeface="Montserrat"/>
              <a:cs typeface="Montserrat"/>
              <a:sym typeface="Montserrat"/>
            </a:endParaRPr>
          </a:p>
        </p:txBody>
      </p:sp>
      <p:sp>
        <p:nvSpPr>
          <p:cNvPr id="544" name="Google Shape;544;p42"/>
          <p:cNvSpPr txBox="1"/>
          <p:nvPr/>
        </p:nvSpPr>
        <p:spPr>
          <a:xfrm>
            <a:off x="3833400" y="2069000"/>
            <a:ext cx="2549400" cy="2293800"/>
          </a:xfrm>
          <a:prstGeom prst="rect">
            <a:avLst/>
          </a:prstGeom>
          <a:solidFill>
            <a:srgbClr val="9FC5E8"/>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1900"/>
              </a:spcAft>
              <a:buNone/>
            </a:pPr>
            <a:r>
              <a:rPr b="1" lang="ko-KR" sz="1300">
                <a:solidFill>
                  <a:schemeClr val="dk1"/>
                </a:solidFill>
                <a:latin typeface="Montserrat"/>
                <a:ea typeface="Montserrat"/>
                <a:cs typeface="Montserrat"/>
                <a:sym typeface="Montserrat"/>
              </a:rPr>
              <a:t>실업수당 받는 자격 조건:</a:t>
            </a:r>
            <a:br>
              <a:rPr b="1" lang="ko-KR" sz="1300">
                <a:solidFill>
                  <a:schemeClr val="dk1"/>
                </a:solidFill>
                <a:latin typeface="Montserrat"/>
                <a:ea typeface="Montserrat"/>
                <a:cs typeface="Montserrat"/>
                <a:sym typeface="Montserrat"/>
              </a:rPr>
            </a:br>
            <a:r>
              <a:rPr b="1" lang="ko-KR" sz="1300">
                <a:solidFill>
                  <a:schemeClr val="dk1"/>
                </a:solidFill>
                <a:latin typeface="Montserrat"/>
                <a:ea typeface="Montserrat"/>
                <a:cs typeface="Montserrat"/>
                <a:sym typeface="Montserrat"/>
              </a:rPr>
              <a:t>코로나19로 인해 회사가 문을 닫은 경우,</a:t>
            </a:r>
            <a:br>
              <a:rPr b="1" lang="ko-KR" sz="1300">
                <a:solidFill>
                  <a:schemeClr val="dk1"/>
                </a:solidFill>
                <a:latin typeface="Montserrat"/>
                <a:ea typeface="Montserrat"/>
                <a:cs typeface="Montserrat"/>
                <a:sym typeface="Montserrat"/>
              </a:rPr>
            </a:br>
            <a:r>
              <a:rPr b="1" lang="ko-KR" sz="1300">
                <a:solidFill>
                  <a:schemeClr val="dk1"/>
                </a:solidFill>
                <a:latin typeface="Montserrat"/>
                <a:ea typeface="Montserrat"/>
                <a:cs typeface="Montserrat"/>
                <a:sym typeface="Montserrat"/>
              </a:rPr>
              <a:t>- 근무시간이 줄은 경우,  </a:t>
            </a:r>
            <a:br>
              <a:rPr b="1" lang="ko-KR" sz="1300">
                <a:solidFill>
                  <a:schemeClr val="dk1"/>
                </a:solidFill>
                <a:latin typeface="Montserrat"/>
                <a:ea typeface="Montserrat"/>
                <a:cs typeface="Montserrat"/>
                <a:sym typeface="Montserrat"/>
              </a:rPr>
            </a:br>
            <a:r>
              <a:rPr b="1" lang="ko-KR" sz="1300">
                <a:solidFill>
                  <a:schemeClr val="dk1"/>
                </a:solidFill>
                <a:latin typeface="Montserrat"/>
                <a:ea typeface="Montserrat"/>
                <a:cs typeface="Montserrat"/>
                <a:sym typeface="Montserrat"/>
              </a:rPr>
              <a:t>- 코로나로 인해 실직된 경우</a:t>
            </a:r>
            <a:br>
              <a:rPr b="1" lang="ko-KR" sz="1300">
                <a:solidFill>
                  <a:schemeClr val="dk1"/>
                </a:solidFill>
                <a:latin typeface="Montserrat"/>
                <a:ea typeface="Montserrat"/>
                <a:cs typeface="Montserrat"/>
                <a:sym typeface="Montserrat"/>
              </a:rPr>
            </a:br>
            <a:r>
              <a:rPr b="1" lang="ko-KR" sz="1300">
                <a:solidFill>
                  <a:schemeClr val="dk1"/>
                </a:solidFill>
                <a:latin typeface="Montserrat"/>
                <a:ea typeface="Montserrat"/>
                <a:cs typeface="Montserrat"/>
                <a:sym typeface="Montserrat"/>
              </a:rPr>
              <a:t>-  격리 명령을 받은 경우</a:t>
            </a:r>
            <a:endParaRPr b="1" sz="1700">
              <a:solidFill>
                <a:schemeClr val="dk1"/>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sp>
        <p:nvSpPr>
          <p:cNvPr id="549" name="Google Shape;549;p43"/>
          <p:cNvSpPr/>
          <p:nvPr/>
        </p:nvSpPr>
        <p:spPr>
          <a:xfrm>
            <a:off x="0" y="4620600"/>
            <a:ext cx="9144000" cy="5229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43"/>
          <p:cNvSpPr txBox="1"/>
          <p:nvPr/>
        </p:nvSpPr>
        <p:spPr>
          <a:xfrm>
            <a:off x="395649" y="4620600"/>
            <a:ext cx="8609987"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None/>
            </a:pPr>
            <a:r>
              <a:rPr b="1" i="0" lang="ko-KR" sz="1800" u="none" cap="none" strike="noStrike">
                <a:solidFill>
                  <a:srgbClr val="FFFFFF"/>
                </a:solidFill>
                <a:latin typeface="Montserrat"/>
                <a:ea typeface="Montserrat"/>
                <a:cs typeface="Montserrat"/>
                <a:sym typeface="Montserrat"/>
              </a:rPr>
              <a:t>지금 도움을 받으십시오 : 215-685-6440 긴급 상담 전화에 문의 할 수 있습니다</a:t>
            </a:r>
            <a:endParaRPr b="1" i="0" sz="1800" u="none" cap="none" strike="noStrike">
              <a:solidFill>
                <a:srgbClr val="FFFFFF"/>
              </a:solidFill>
              <a:latin typeface="Montserrat"/>
              <a:ea typeface="Montserrat"/>
              <a:cs typeface="Montserrat"/>
              <a:sym typeface="Montserrat"/>
            </a:endParaRPr>
          </a:p>
        </p:txBody>
      </p:sp>
      <p:pic>
        <p:nvPicPr>
          <p:cNvPr id="551" name="Google Shape;551;p43"/>
          <p:cNvPicPr preferRelativeResize="0"/>
          <p:nvPr/>
        </p:nvPicPr>
        <p:blipFill rotWithShape="1">
          <a:blip r:embed="rId3">
            <a:alphaModFix/>
          </a:blip>
          <a:srcRect b="0" l="0" r="0" t="0"/>
          <a:stretch/>
        </p:blipFill>
        <p:spPr>
          <a:xfrm>
            <a:off x="322200" y="133000"/>
            <a:ext cx="4419600" cy="4395150"/>
          </a:xfrm>
          <a:prstGeom prst="rect">
            <a:avLst/>
          </a:prstGeom>
          <a:noFill/>
          <a:ln>
            <a:noFill/>
          </a:ln>
        </p:spPr>
      </p:pic>
      <p:sp>
        <p:nvSpPr>
          <p:cNvPr id="552" name="Google Shape;552;p43"/>
          <p:cNvSpPr txBox="1"/>
          <p:nvPr/>
        </p:nvSpPr>
        <p:spPr>
          <a:xfrm>
            <a:off x="4910126" y="335418"/>
            <a:ext cx="3842700" cy="35091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None/>
            </a:pPr>
            <a:r>
              <a:rPr b="1" i="0" lang="ko-KR" sz="4000" u="none" cap="none" strike="noStrike">
                <a:solidFill>
                  <a:srgbClr val="0F4D90"/>
                </a:solidFill>
                <a:latin typeface="Montserrat"/>
                <a:ea typeface="Montserrat"/>
                <a:cs typeface="Montserrat"/>
                <a:sym typeface="Montserrat"/>
              </a:rPr>
              <a:t>힘든 시기입니다</a:t>
            </a:r>
            <a:r>
              <a:rPr b="1" i="0" lang="ko-KR" sz="3200" u="none" cap="none" strike="noStrike">
                <a:solidFill>
                  <a:srgbClr val="0F4D90"/>
                </a:solidFill>
                <a:latin typeface="Montserrat"/>
                <a:ea typeface="Montserrat"/>
                <a:cs typeface="Montserrat"/>
                <a:sym typeface="Montserrat"/>
              </a:rPr>
              <a:t>.</a:t>
            </a:r>
            <a:endParaRPr b="1" i="0" sz="3200" u="none" cap="none" strike="noStrike">
              <a:solidFill>
                <a:srgbClr val="0F4D90"/>
              </a:solidFill>
              <a:latin typeface="Montserrat"/>
              <a:ea typeface="Montserrat"/>
              <a:cs typeface="Montserrat"/>
              <a:sym typeface="Montserrat"/>
            </a:endParaRPr>
          </a:p>
          <a:p>
            <a:pPr indent="0" lvl="0" marL="0" marR="0" rtl="0" algn="ctr">
              <a:lnSpc>
                <a:spcPct val="150000"/>
              </a:lnSpc>
              <a:spcBef>
                <a:spcPts val="1900"/>
              </a:spcBef>
              <a:spcAft>
                <a:spcPts val="1900"/>
              </a:spcAft>
              <a:buNone/>
            </a:pPr>
            <a:r>
              <a:rPr b="1" i="0" lang="ko-KR" sz="3200" u="none" cap="none" strike="noStrike">
                <a:solidFill>
                  <a:srgbClr val="0F4D90"/>
                </a:solidFill>
                <a:latin typeface="Montserrat"/>
                <a:ea typeface="Montserrat"/>
                <a:cs typeface="Montserrat"/>
                <a:sym typeface="Montserrat"/>
              </a:rPr>
              <a:t>자신과 사랑하는 가족들의 안녕을 점검하십시오.</a:t>
            </a:r>
            <a:endParaRPr b="1" i="0" sz="3200" u="none" cap="none" strike="noStrike">
              <a:solidFill>
                <a:srgbClr val="0F4D90"/>
              </a:solidFill>
              <a:latin typeface="Montserrat"/>
              <a:ea typeface="Montserrat"/>
              <a:cs typeface="Montserrat"/>
              <a:sym typeface="Montserrat"/>
            </a:endParaRPr>
          </a:p>
        </p:txBody>
      </p:sp>
      <p:sp>
        <p:nvSpPr>
          <p:cNvPr id="553" name="Google Shape;553;p43"/>
          <p:cNvSpPr txBox="1"/>
          <p:nvPr/>
        </p:nvSpPr>
        <p:spPr>
          <a:xfrm>
            <a:off x="966700" y="2168950"/>
            <a:ext cx="3259500" cy="1611300"/>
          </a:xfrm>
          <a:prstGeom prst="rect">
            <a:avLst/>
          </a:prstGeom>
          <a:solidFill>
            <a:srgbClr val="DAEDFE"/>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ko-KR" sz="2400">
                <a:solidFill>
                  <a:srgbClr val="002060"/>
                </a:solidFill>
              </a:rPr>
              <a:t># 마인드 필</a:t>
            </a:r>
            <a:endParaRPr b="1" sz="2400">
              <a:solidFill>
                <a:srgbClr val="002060"/>
              </a:solidFill>
            </a:endParaRPr>
          </a:p>
          <a:p>
            <a:pPr indent="0" lvl="0" marL="0" rtl="0" algn="l">
              <a:spcBef>
                <a:spcPts val="0"/>
              </a:spcBef>
              <a:spcAft>
                <a:spcPts val="0"/>
              </a:spcAft>
              <a:buClr>
                <a:schemeClr val="dk1"/>
              </a:buClr>
              <a:buSzPts val="1100"/>
              <a:buFont typeface="Arial"/>
              <a:buNone/>
            </a:pPr>
            <a:r>
              <a:rPr b="1" lang="ko-KR" sz="2400">
                <a:solidFill>
                  <a:srgbClr val="002060"/>
                </a:solidFill>
              </a:rPr>
              <a:t>필라델피아,</a:t>
            </a:r>
            <a:endParaRPr b="1" sz="2400">
              <a:solidFill>
                <a:srgbClr val="002060"/>
              </a:solidFill>
            </a:endParaRPr>
          </a:p>
          <a:p>
            <a:pPr indent="0" lvl="0" marL="0" rtl="0" algn="l">
              <a:spcBef>
                <a:spcPts val="0"/>
              </a:spcBef>
              <a:spcAft>
                <a:spcPts val="0"/>
              </a:spcAft>
              <a:buClr>
                <a:schemeClr val="dk1"/>
              </a:buClr>
              <a:buSzPts val="1100"/>
              <a:buFont typeface="Arial"/>
              <a:buNone/>
            </a:pPr>
            <a:r>
              <a:rPr b="1" lang="ko-KR" sz="2400">
                <a:solidFill>
                  <a:srgbClr val="002060"/>
                </a:solidFill>
              </a:rPr>
              <a:t>정신 건강을 돌봅시다.</a:t>
            </a:r>
            <a:endParaRPr b="1" sz="2700">
              <a:solidFill>
                <a:srgbClr val="00206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sp>
        <p:nvSpPr>
          <p:cNvPr id="558" name="Google Shape;558;p4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4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ko-KR" sz="2400" u="none" cap="none" strike="noStrike">
                <a:solidFill>
                  <a:srgbClr val="FFFFFF"/>
                </a:solidFill>
                <a:latin typeface="Arial"/>
                <a:ea typeface="Arial"/>
                <a:cs typeface="Arial"/>
                <a:sym typeface="Arial"/>
              </a:rPr>
              <a:t>재난 지원금(stimulus checks) 자주 묻는 질문:</a:t>
            </a:r>
            <a:endParaRPr b="0" i="0" sz="2400" u="none" cap="none" strike="noStrike">
              <a:solidFill>
                <a:srgbClr val="FFFFFF"/>
              </a:solidFill>
              <a:latin typeface="Montserrat"/>
              <a:ea typeface="Montserrat"/>
              <a:cs typeface="Montserrat"/>
              <a:sym typeface="Montserrat"/>
            </a:endParaRPr>
          </a:p>
        </p:txBody>
      </p:sp>
      <p:sp>
        <p:nvSpPr>
          <p:cNvPr id="560" name="Google Shape;560;p44"/>
          <p:cNvSpPr txBox="1"/>
          <p:nvPr/>
        </p:nvSpPr>
        <p:spPr>
          <a:xfrm>
            <a:off x="395650" y="1134757"/>
            <a:ext cx="6071326" cy="3816238"/>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1800" u="none" cap="none" strike="noStrike">
                <a:solidFill>
                  <a:srgbClr val="000000"/>
                </a:solidFill>
                <a:latin typeface="Arial"/>
                <a:ea typeface="Arial"/>
                <a:cs typeface="Arial"/>
                <a:sym typeface="Arial"/>
              </a:rPr>
              <a:t>대상</a:t>
            </a:r>
            <a:endParaRPr b="1"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b="0" i="0" lang="ko-KR" sz="1600" u="none" cap="none" strike="noStrike">
                <a:solidFill>
                  <a:srgbClr val="000000"/>
                </a:solidFill>
                <a:latin typeface="Arial"/>
                <a:ea typeface="Arial"/>
                <a:cs typeface="Arial"/>
                <a:sym typeface="Arial"/>
              </a:rPr>
              <a:t>별도의 부양가족이 없는 모든 문서화된 미국거주자는 일회성재난 지원금을 수령할 수 있습니다.</a:t>
            </a:r>
            <a:endParaRPr b="1"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ko-KR" sz="1800" u="none" cap="none" strike="noStrike">
                <a:solidFill>
                  <a:srgbClr val="000000"/>
                </a:solidFill>
                <a:latin typeface="Arial"/>
                <a:ea typeface="Arial"/>
                <a:cs typeface="Arial"/>
                <a:sym typeface="Arial"/>
              </a:rPr>
              <a:t>지원금액</a:t>
            </a:r>
            <a:endParaRPr/>
          </a:p>
          <a:p>
            <a:pPr indent="0" lvl="0" marL="0" marR="0" rtl="0" algn="l">
              <a:lnSpc>
                <a:spcPct val="100000"/>
              </a:lnSpc>
              <a:spcBef>
                <a:spcPts val="0"/>
              </a:spcBef>
              <a:spcAft>
                <a:spcPts val="0"/>
              </a:spcAft>
              <a:buNone/>
            </a:pPr>
            <a:r>
              <a:rPr b="0" i="0" lang="ko-KR" sz="1600" u="none" cap="none" strike="noStrike">
                <a:solidFill>
                  <a:srgbClr val="000000"/>
                </a:solidFill>
                <a:latin typeface="Arial"/>
                <a:ea typeface="Arial"/>
                <a:cs typeface="Arial"/>
                <a:sym typeface="Arial"/>
              </a:rPr>
              <a:t>대부분의 성인에게는 1,200달러가 지급되며, 연간소득이 75,000달러 이상인 경우 금액이 줄어듭니다. 17세 이하의 아동이 있는 가구에는 아동 1명당 500달러가 추가로 지급됩니다. </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0" lang="ko-KR" sz="1800" u="none" cap="none" strike="noStrike">
                <a:solidFill>
                  <a:schemeClr val="dk1"/>
                </a:solidFill>
                <a:latin typeface="Arial"/>
                <a:ea typeface="Arial"/>
                <a:cs typeface="Arial"/>
                <a:sym typeface="Arial"/>
              </a:rPr>
              <a:t>방법</a:t>
            </a:r>
            <a:endParaRPr b="1"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rPr b="0" i="0" lang="ko-KR" sz="1600" u="none" cap="none" strike="noStrike">
                <a:solidFill>
                  <a:srgbClr val="000000"/>
                </a:solidFill>
                <a:latin typeface="Arial"/>
                <a:ea typeface="Arial"/>
                <a:cs typeface="Arial"/>
                <a:sym typeface="Arial"/>
              </a:rPr>
              <a:t>IRS(국세청)에 2018년 또는 2019년 소득신고서를 제출하고 은행 계좌를 등록한 경우 보조금 입금계좌(Direct deposit)</a:t>
            </a:r>
            <a:r>
              <a:rPr b="0" i="0" lang="ko-KR" sz="1600" u="none" cap="none" strike="noStrike">
                <a:solidFill>
                  <a:schemeClr val="dk1"/>
                </a:solidFill>
                <a:latin typeface="Montserrat"/>
                <a:ea typeface="Montserrat"/>
                <a:cs typeface="Montserrat"/>
                <a:sym typeface="Montserrat"/>
              </a:rPr>
              <a:t> </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rgbClr val="000000"/>
              </a:buClr>
              <a:buSzPts val="1200"/>
              <a:buFont typeface="Arial"/>
              <a:buNone/>
            </a:pPr>
            <a:r>
              <a:t/>
            </a:r>
            <a:endParaRPr b="1" i="0" sz="1200" u="none" cap="none" strike="noStrike">
              <a:solidFill>
                <a:srgbClr val="3C4043"/>
              </a:solidFill>
              <a:highlight>
                <a:srgbClr val="FFFFFF"/>
              </a:highlight>
              <a:latin typeface="Montserrat"/>
              <a:ea typeface="Montserrat"/>
              <a:cs typeface="Montserrat"/>
              <a:sym typeface="Montserrat"/>
            </a:endParaRPr>
          </a:p>
        </p:txBody>
      </p:sp>
      <p:pic>
        <p:nvPicPr>
          <p:cNvPr id="561" name="Google Shape;561;p44"/>
          <p:cNvPicPr preferRelativeResize="0"/>
          <p:nvPr/>
        </p:nvPicPr>
        <p:blipFill rotWithShape="1">
          <a:blip r:embed="rId3">
            <a:alphaModFix/>
          </a:blip>
          <a:srcRect b="3772" l="13559" r="15819" t="5102"/>
          <a:stretch/>
        </p:blipFill>
        <p:spPr>
          <a:xfrm>
            <a:off x="6466976" y="1226350"/>
            <a:ext cx="2420050" cy="2353045"/>
          </a:xfrm>
          <a:prstGeom prst="rect">
            <a:avLst/>
          </a:prstGeom>
          <a:noFill/>
          <a:ln>
            <a:noFill/>
          </a:ln>
        </p:spPr>
      </p:pic>
      <p:sp>
        <p:nvSpPr>
          <p:cNvPr id="562" name="Google Shape;562;p44"/>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44"/>
          <p:cNvSpPr txBox="1"/>
          <p:nvPr/>
        </p:nvSpPr>
        <p:spPr>
          <a:xfrm>
            <a:off x="258759" y="3290834"/>
            <a:ext cx="8626500" cy="1103700"/>
          </a:xfrm>
          <a:prstGeom prst="rect">
            <a:avLst/>
          </a:prstGeom>
          <a:noFill/>
          <a:ln>
            <a:noFill/>
          </a:ln>
        </p:spPr>
        <p:txBody>
          <a:bodyPr anchorCtr="0" anchor="t" bIns="91425" lIns="91425" spcFirstLastPara="1" rIns="91425" wrap="square" tIns="91425">
            <a:noAutofit/>
          </a:bodyPr>
          <a:lstStyle/>
          <a:p>
            <a:pPr indent="0" lvl="0" marL="114300" marR="114300" rtl="0" algn="ctr">
              <a:lnSpc>
                <a:spcPct val="142857"/>
              </a:lnSpc>
              <a:spcBef>
                <a:spcPts val="500"/>
              </a:spcBef>
              <a:spcAft>
                <a:spcPts val="0"/>
              </a:spcAft>
              <a:buClr>
                <a:schemeClr val="dk1"/>
              </a:buClr>
              <a:buSzPts val="1100"/>
              <a:buFont typeface="Arial"/>
              <a:buNone/>
            </a:pPr>
            <a:r>
              <a:t/>
            </a:r>
            <a:endParaRPr b="1" sz="1450">
              <a:solidFill>
                <a:srgbClr val="3C4043"/>
              </a:solidFill>
              <a:highlight>
                <a:srgbClr val="FFFFFF"/>
              </a:highlight>
            </a:endParaRPr>
          </a:p>
          <a:p>
            <a:pPr indent="0" lvl="0" marL="0" marR="114300" rtl="0" algn="ctr">
              <a:lnSpc>
                <a:spcPct val="142857"/>
              </a:lnSpc>
              <a:spcBef>
                <a:spcPts val="500"/>
              </a:spcBef>
              <a:spcAft>
                <a:spcPts val="0"/>
              </a:spcAft>
              <a:buClr>
                <a:schemeClr val="dk1"/>
              </a:buClr>
              <a:buSzPts val="1100"/>
              <a:buFont typeface="Arial"/>
              <a:buNone/>
            </a:pPr>
            <a:r>
              <a:t/>
            </a:r>
            <a:endParaRPr sz="1800">
              <a:solidFill>
                <a:srgbClr val="222222"/>
              </a:solidFill>
              <a:highlight>
                <a:srgbClr val="F8F9FA"/>
              </a:highlight>
              <a:latin typeface="Roboto"/>
              <a:ea typeface="Roboto"/>
              <a:cs typeface="Roboto"/>
              <a:sym typeface="Roboto"/>
            </a:endParaRPr>
          </a:p>
          <a:p>
            <a:pPr indent="0" lvl="0" marL="0" marR="114300" rtl="0" algn="ctr">
              <a:lnSpc>
                <a:spcPct val="142857"/>
              </a:lnSpc>
              <a:spcBef>
                <a:spcPts val="500"/>
              </a:spcBef>
              <a:spcAft>
                <a:spcPts val="0"/>
              </a:spcAft>
              <a:buClr>
                <a:schemeClr val="dk1"/>
              </a:buClr>
              <a:buSzPts val="1100"/>
              <a:buFont typeface="Arial"/>
              <a:buNone/>
            </a:pPr>
            <a:r>
              <a:rPr lang="ko-KR" sz="1800">
                <a:solidFill>
                  <a:srgbClr val="222222"/>
                </a:solidFill>
                <a:highlight>
                  <a:srgbClr val="F8F9FA"/>
                </a:highlight>
                <a:latin typeface="Roboto"/>
                <a:ea typeface="Roboto"/>
                <a:cs typeface="Roboto"/>
                <a:sym typeface="Roboto"/>
              </a:rPr>
              <a:t>결제 상태를 확인하려면</a:t>
            </a:r>
            <a:endParaRPr sz="1800">
              <a:solidFill>
                <a:srgbClr val="222222"/>
              </a:solidFill>
              <a:highlight>
                <a:srgbClr val="F8F9FA"/>
              </a:highlight>
              <a:latin typeface="Roboto"/>
              <a:ea typeface="Roboto"/>
              <a:cs typeface="Roboto"/>
              <a:sym typeface="Roboto"/>
            </a:endParaRPr>
          </a:p>
          <a:p>
            <a:pPr indent="0" lvl="0" marL="114300" marR="114300" rtl="0" algn="ctr">
              <a:lnSpc>
                <a:spcPct val="142857"/>
              </a:lnSpc>
              <a:spcBef>
                <a:spcPts val="500"/>
              </a:spcBef>
              <a:spcAft>
                <a:spcPts val="0"/>
              </a:spcAft>
              <a:buClr>
                <a:schemeClr val="dk1"/>
              </a:buClr>
              <a:buSzPts val="1100"/>
              <a:buFont typeface="Arial"/>
              <a:buNone/>
            </a:pPr>
            <a:r>
              <a:rPr b="1" lang="ko-KR" sz="1450">
                <a:solidFill>
                  <a:srgbClr val="3C4043"/>
                </a:solidFill>
                <a:highlight>
                  <a:srgbClr val="FFFFFF"/>
                </a:highlight>
              </a:rPr>
              <a:t> </a:t>
            </a:r>
            <a:r>
              <a:rPr lang="ko-KR" sz="1000">
                <a:solidFill>
                  <a:srgbClr val="444950"/>
                </a:solidFill>
                <a:highlight>
                  <a:srgbClr val="F1F0F0"/>
                </a:highlight>
              </a:rPr>
              <a:t>확인링크</a:t>
            </a:r>
            <a:r>
              <a:rPr b="1" lang="ko-KR" sz="1450">
                <a:solidFill>
                  <a:srgbClr val="3C4043"/>
                </a:solidFill>
                <a:highlight>
                  <a:srgbClr val="FFFFFF"/>
                </a:highlight>
              </a:rPr>
              <a:t>: </a:t>
            </a:r>
            <a:r>
              <a:rPr b="1" lang="ko-KR" sz="1450">
                <a:solidFill>
                  <a:srgbClr val="1A73E8"/>
                </a:solidFill>
                <a:highlight>
                  <a:srgbClr val="FFFFFF"/>
                </a:highlight>
                <a:uFill>
                  <a:noFill/>
                </a:uFill>
                <a:hlinkClick r:id="rId4"/>
              </a:rPr>
              <a:t>www.irs.gov/coronavirus/get-my-payment</a:t>
            </a:r>
            <a:endParaRPr b="1" sz="1450">
              <a:solidFill>
                <a:srgbClr val="1A73E8"/>
              </a:solidFill>
              <a:highlight>
                <a:srgbClr val="FFFFFF"/>
              </a:highlight>
            </a:endParaRPr>
          </a:p>
          <a:p>
            <a:pPr indent="0" lvl="0" marL="114300" marR="114300" rtl="0" algn="l">
              <a:lnSpc>
                <a:spcPct val="115000"/>
              </a:lnSpc>
              <a:spcBef>
                <a:spcPts val="500"/>
              </a:spcBef>
              <a:spcAft>
                <a:spcPts val="0"/>
              </a:spcAft>
              <a:buClr>
                <a:schemeClr val="dk1"/>
              </a:buClr>
              <a:buSzPts val="1100"/>
              <a:buFont typeface="Arial"/>
              <a:buNone/>
            </a:pPr>
            <a:r>
              <a:t/>
            </a:r>
            <a:endParaRPr sz="1050">
              <a:solidFill>
                <a:schemeClr val="dk1"/>
              </a:solidFill>
              <a:highlight>
                <a:srgbClr val="FFFFFF"/>
              </a:highlight>
            </a:endParaRPr>
          </a:p>
          <a:p>
            <a:pPr indent="0" lvl="0" marL="0" marR="9728" rtl="0" algn="ctr">
              <a:lnSpc>
                <a:spcPct val="115000"/>
              </a:lnSpc>
              <a:spcBef>
                <a:spcPts val="0"/>
              </a:spcBef>
              <a:spcAft>
                <a:spcPts val="0"/>
              </a:spcAft>
              <a:buNone/>
            </a:pPr>
            <a:r>
              <a:t/>
            </a:r>
            <a:endParaRPr b="1" sz="1600"/>
          </a:p>
        </p:txBody>
      </p:sp>
      <p:pic>
        <p:nvPicPr>
          <p:cNvPr id="564" name="Google Shape;564;p44"/>
          <p:cNvPicPr preferRelativeResize="0"/>
          <p:nvPr/>
        </p:nvPicPr>
        <p:blipFill>
          <a:blip r:embed="rId5">
            <a:alphaModFix/>
          </a:blip>
          <a:stretch>
            <a:fillRect/>
          </a:stretch>
        </p:blipFill>
        <p:spPr>
          <a:xfrm rot="10800000">
            <a:off x="6504275" y="1286850"/>
            <a:ext cx="2302600" cy="761200"/>
          </a:xfrm>
          <a:prstGeom prst="rect">
            <a:avLst/>
          </a:prstGeom>
          <a:noFill/>
          <a:ln>
            <a:noFill/>
          </a:ln>
        </p:spPr>
      </p:pic>
      <p:sp>
        <p:nvSpPr>
          <p:cNvPr id="565" name="Google Shape;565;p44"/>
          <p:cNvSpPr txBox="1"/>
          <p:nvPr/>
        </p:nvSpPr>
        <p:spPr>
          <a:xfrm>
            <a:off x="5830225" y="1134750"/>
            <a:ext cx="36507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ko-KR" sz="1600">
                <a:solidFill>
                  <a:srgbClr val="FFFFFF"/>
                </a:solidFill>
              </a:rPr>
              <a:t>경기부양법 패키지</a:t>
            </a:r>
            <a:br>
              <a:rPr b="1" lang="ko-KR" sz="1600">
                <a:solidFill>
                  <a:srgbClr val="FFFFFF"/>
                </a:solidFill>
              </a:rPr>
            </a:br>
            <a:r>
              <a:rPr b="1" lang="ko-KR" sz="1600">
                <a:solidFill>
                  <a:srgbClr val="FFFFFF"/>
                </a:solidFill>
              </a:rPr>
              <a:t> 2조억 달러</a:t>
            </a:r>
            <a:endParaRPr b="1">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sp>
        <p:nvSpPr>
          <p:cNvPr id="570" name="Google Shape;570;g8706d843d5_1_18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8706d843d5_1_18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ko-KR" sz="2400">
                <a:solidFill>
                  <a:schemeClr val="lt1"/>
                </a:solidFill>
              </a:rPr>
              <a:t>재난 지원금(stimulus checks) 자주 묻는 질문:</a:t>
            </a:r>
            <a:endParaRPr b="1" sz="2400">
              <a:solidFill>
                <a:srgbClr val="FFFFFF"/>
              </a:solidFill>
              <a:latin typeface="Montserrat"/>
              <a:ea typeface="Montserrat"/>
              <a:cs typeface="Montserrat"/>
              <a:sym typeface="Montserrat"/>
            </a:endParaRPr>
          </a:p>
        </p:txBody>
      </p:sp>
      <p:sp>
        <p:nvSpPr>
          <p:cNvPr id="572" name="Google Shape;572;g8706d843d5_1_188"/>
          <p:cNvSpPr txBox="1"/>
          <p:nvPr/>
        </p:nvSpPr>
        <p:spPr>
          <a:xfrm>
            <a:off x="452250" y="2716025"/>
            <a:ext cx="4172400" cy="662100"/>
          </a:xfrm>
          <a:prstGeom prst="rect">
            <a:avLst/>
          </a:prstGeom>
          <a:noFill/>
          <a:ln>
            <a:noFill/>
          </a:ln>
        </p:spPr>
        <p:txBody>
          <a:bodyPr anchorCtr="0" anchor="t" bIns="91425" lIns="91425" spcFirstLastPara="1" rIns="91425" wrap="square" tIns="91425">
            <a:noAutofit/>
          </a:bodyPr>
          <a:lstStyle/>
          <a:p>
            <a:pPr indent="0" lvl="0" marL="0" marR="38100" rtl="0" algn="l">
              <a:lnSpc>
                <a:spcPct val="133333"/>
              </a:lnSpc>
              <a:spcBef>
                <a:spcPts val="0"/>
              </a:spcBef>
              <a:spcAft>
                <a:spcPts val="0"/>
              </a:spcAft>
              <a:buClr>
                <a:schemeClr val="dk1"/>
              </a:buClr>
              <a:buSzPts val="1100"/>
              <a:buFont typeface="Arial"/>
              <a:buNone/>
            </a:pPr>
            <a:r>
              <a:rPr lang="ko-KR" sz="1800">
                <a:solidFill>
                  <a:srgbClr val="222222"/>
                </a:solidFill>
              </a:rPr>
              <a:t>수표가 나오기 시작했고 재무부는 9 월까지 매주 5 백만 개를 보낼 수있을 것으로 예상합니다.</a:t>
            </a:r>
            <a:endParaRPr sz="1800">
              <a:solidFill>
                <a:srgbClr val="222222"/>
              </a:solidFill>
            </a:endParaRPr>
          </a:p>
          <a:p>
            <a:pPr indent="0" lvl="0" marL="0" marR="9728"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p:txBody>
      </p:sp>
      <p:pic>
        <p:nvPicPr>
          <p:cNvPr id="573" name="Google Shape;573;g8706d843d5_1_188"/>
          <p:cNvPicPr preferRelativeResize="0"/>
          <p:nvPr/>
        </p:nvPicPr>
        <p:blipFill>
          <a:blip r:embed="rId3">
            <a:alphaModFix/>
          </a:blip>
          <a:stretch>
            <a:fillRect/>
          </a:stretch>
        </p:blipFill>
        <p:spPr>
          <a:xfrm>
            <a:off x="4878175" y="2571750"/>
            <a:ext cx="3513950" cy="2018980"/>
          </a:xfrm>
          <a:prstGeom prst="rect">
            <a:avLst/>
          </a:prstGeom>
          <a:noFill/>
          <a:ln>
            <a:noFill/>
          </a:ln>
        </p:spPr>
      </p:pic>
      <p:sp>
        <p:nvSpPr>
          <p:cNvPr id="574" name="Google Shape;574;g8706d843d5_1_188"/>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8706d843d5_1_188"/>
          <p:cNvSpPr txBox="1"/>
          <p:nvPr/>
        </p:nvSpPr>
        <p:spPr>
          <a:xfrm>
            <a:off x="452250" y="972738"/>
            <a:ext cx="8239500" cy="9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ko-KR" sz="2400">
                <a:solidFill>
                  <a:srgbClr val="444950"/>
                </a:solidFill>
              </a:rPr>
              <a:t>기간</a:t>
            </a:r>
            <a:endParaRPr b="1" i="1" sz="24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t/>
            </a:r>
            <a:endParaRPr sz="18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rPr lang="ko-KR" sz="1800">
                <a:solidFill>
                  <a:srgbClr val="222222"/>
                </a:solidFill>
                <a:latin typeface="Roboto"/>
                <a:ea typeface="Roboto"/>
                <a:cs typeface="Roboto"/>
                <a:sym typeface="Roboto"/>
              </a:rPr>
              <a:t>IRS에 직접 입금 정보가있는 납세자는 직접 입금을 통해 </a:t>
            </a:r>
            <a:r>
              <a:rPr b="1" lang="ko-KR" sz="1800"/>
              <a:t>재난 지원금</a:t>
            </a:r>
            <a:r>
              <a:rPr lang="ko-KR" sz="1800">
                <a:solidFill>
                  <a:srgbClr val="222222"/>
                </a:solidFill>
                <a:latin typeface="Roboto"/>
                <a:ea typeface="Roboto"/>
                <a:cs typeface="Roboto"/>
                <a:sym typeface="Roboto"/>
              </a:rPr>
              <a:t>을 받아야합니다.</a:t>
            </a:r>
            <a:endParaRPr sz="1800">
              <a:solidFill>
                <a:srgbClr val="222222"/>
              </a:solidFill>
              <a:latin typeface="Roboto"/>
              <a:ea typeface="Roboto"/>
              <a:cs typeface="Roboto"/>
              <a:sym typeface="Roboto"/>
            </a:endParaRPr>
          </a:p>
          <a:p>
            <a:pPr indent="0" lvl="0" marL="0" marR="9728"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46"/>
          <p:cNvSpPr/>
          <p:nvPr/>
        </p:nvSpPr>
        <p:spPr>
          <a:xfrm>
            <a:off x="0" y="266844"/>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46"/>
          <p:cNvSpPr txBox="1"/>
          <p:nvPr/>
        </p:nvSpPr>
        <p:spPr>
          <a:xfrm>
            <a:off x="434838" y="295069"/>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chemeClr val="lt1"/>
                </a:solidFill>
                <a:latin typeface="Arial"/>
                <a:ea typeface="Arial"/>
                <a:cs typeface="Arial"/>
                <a:sym typeface="Arial"/>
              </a:rPr>
              <a:t>코로나 지원금 편취행위 (사기) 방지</a:t>
            </a:r>
            <a:r>
              <a:rPr b="0" i="0" lang="ko-KR" sz="2400" u="none" cap="none" strike="noStrike">
                <a:solidFill>
                  <a:schemeClr val="lt1"/>
                </a:solidFill>
                <a:latin typeface="Arial"/>
                <a:ea typeface="Arial"/>
                <a:cs typeface="Arial"/>
                <a:sym typeface="Arial"/>
              </a:rPr>
              <a:t>:</a:t>
            </a:r>
            <a:endParaRPr b="0" i="0" sz="2400" u="none" cap="none" strike="noStrike">
              <a:solidFill>
                <a:schemeClr val="lt1"/>
              </a:solidFill>
              <a:latin typeface="Montserrat"/>
              <a:ea typeface="Montserrat"/>
              <a:cs typeface="Montserrat"/>
              <a:sym typeface="Montserrat"/>
            </a:endParaRPr>
          </a:p>
        </p:txBody>
      </p:sp>
      <p:sp>
        <p:nvSpPr>
          <p:cNvPr id="582" name="Google Shape;582;p46"/>
          <p:cNvSpPr txBox="1"/>
          <p:nvPr/>
        </p:nvSpPr>
        <p:spPr>
          <a:xfrm>
            <a:off x="1134838" y="877475"/>
            <a:ext cx="6618000" cy="735600"/>
          </a:xfrm>
          <a:prstGeom prst="rect">
            <a:avLst/>
          </a:prstGeom>
          <a:noFill/>
          <a:ln>
            <a:noFill/>
          </a:ln>
        </p:spPr>
        <p:txBody>
          <a:bodyPr anchorCtr="0" anchor="t" bIns="91425" lIns="91425" spcFirstLastPara="1" rIns="91425" wrap="square" tIns="91425">
            <a:noAutofit/>
          </a:bodyPr>
          <a:lstStyle/>
          <a:p>
            <a:pPr indent="0" lvl="0" marL="0" marR="9728" rtl="0" algn="ctr">
              <a:lnSpc>
                <a:spcPct val="100000"/>
              </a:lnSpc>
              <a:spcBef>
                <a:spcPts val="0"/>
              </a:spcBef>
              <a:spcAft>
                <a:spcPts val="0"/>
              </a:spcAft>
              <a:buNone/>
            </a:pPr>
            <a:r>
              <a:rPr b="1" i="0" lang="ko-KR" sz="1800" u="none" cap="none" strike="noStrike">
                <a:solidFill>
                  <a:srgbClr val="000000"/>
                </a:solidFill>
                <a:latin typeface="Arial"/>
                <a:ea typeface="Arial"/>
                <a:cs typeface="Arial"/>
                <a:sym typeface="Arial"/>
              </a:rPr>
              <a:t>타인에게 지원금 입금계좌 또는 기타 은행정보를 </a:t>
            </a:r>
            <a:br>
              <a:rPr b="1" i="0" lang="ko-KR" sz="1800" u="none" cap="none" strike="noStrike">
                <a:solidFill>
                  <a:srgbClr val="000000"/>
                </a:solidFill>
                <a:latin typeface="Arial"/>
                <a:ea typeface="Arial"/>
                <a:cs typeface="Arial"/>
                <a:sym typeface="Arial"/>
              </a:rPr>
            </a:br>
            <a:r>
              <a:rPr b="1" i="0" lang="ko-KR" sz="1800" u="none" cap="none" strike="noStrike">
                <a:solidFill>
                  <a:srgbClr val="000000"/>
                </a:solidFill>
                <a:latin typeface="Arial"/>
                <a:ea typeface="Arial"/>
                <a:cs typeface="Arial"/>
                <a:sym typeface="Arial"/>
              </a:rPr>
              <a:t>제공해서는 안됩니다. </a:t>
            </a:r>
            <a:endParaRPr b="0" i="0" sz="1800" u="none" cap="none" strike="noStrike">
              <a:solidFill>
                <a:srgbClr val="000000"/>
              </a:solidFill>
              <a:latin typeface="Arial"/>
              <a:ea typeface="Arial"/>
              <a:cs typeface="Arial"/>
              <a:sym typeface="Arial"/>
            </a:endParaRPr>
          </a:p>
          <a:p>
            <a:pPr indent="0" lvl="0" marL="0" marR="9728" rtl="0" algn="ctr">
              <a:lnSpc>
                <a:spcPct val="100000"/>
              </a:lnSpc>
              <a:spcBef>
                <a:spcPts val="0"/>
              </a:spcBef>
              <a:spcAft>
                <a:spcPts val="0"/>
              </a:spcAft>
              <a:buNone/>
            </a:pPr>
            <a:r>
              <a:rPr b="1" i="0" lang="ko-KR" sz="1700" u="none" cap="none" strike="noStrike">
                <a:solidFill>
                  <a:srgbClr val="000000"/>
                </a:solidFill>
                <a:highlight>
                  <a:srgbClr val="FFFFFF"/>
                </a:highlight>
                <a:latin typeface="Montserrat"/>
                <a:ea typeface="Montserrat"/>
                <a:cs typeface="Montserrat"/>
                <a:sym typeface="Montserrat"/>
              </a:rPr>
              <a:t> </a:t>
            </a:r>
            <a:endParaRPr b="1" i="0" sz="1700" u="none" cap="none" strike="noStrike">
              <a:solidFill>
                <a:srgbClr val="000000"/>
              </a:solidFill>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highlight>
                <a:srgbClr val="FFFFFF"/>
              </a:highlight>
              <a:latin typeface="Montserrat"/>
              <a:ea typeface="Montserrat"/>
              <a:cs typeface="Montserrat"/>
              <a:sym typeface="Montserrat"/>
            </a:endParaRPr>
          </a:p>
          <a:p>
            <a:pPr indent="0" lvl="0" marL="0" marR="9728"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highlight>
                <a:srgbClr val="FFFFFF"/>
              </a:highlight>
              <a:latin typeface="Montserrat"/>
              <a:ea typeface="Montserrat"/>
              <a:cs typeface="Montserrat"/>
              <a:sym typeface="Montserrat"/>
            </a:endParaRPr>
          </a:p>
        </p:txBody>
      </p:sp>
      <p:sp>
        <p:nvSpPr>
          <p:cNvPr id="583" name="Google Shape;583;p46"/>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4" name="Google Shape;584;p46"/>
          <p:cNvPicPr preferRelativeResize="0"/>
          <p:nvPr/>
        </p:nvPicPr>
        <p:blipFill rotWithShape="1">
          <a:blip r:embed="rId3">
            <a:alphaModFix/>
          </a:blip>
          <a:srcRect b="0" l="0" r="0" t="0"/>
          <a:stretch/>
        </p:blipFill>
        <p:spPr>
          <a:xfrm>
            <a:off x="2079827" y="4494352"/>
            <a:ext cx="510400" cy="510400"/>
          </a:xfrm>
          <a:prstGeom prst="rect">
            <a:avLst/>
          </a:prstGeom>
          <a:noFill/>
          <a:ln>
            <a:noFill/>
          </a:ln>
        </p:spPr>
      </p:pic>
      <p:sp>
        <p:nvSpPr>
          <p:cNvPr id="585" name="Google Shape;585;p46"/>
          <p:cNvSpPr txBox="1"/>
          <p:nvPr/>
        </p:nvSpPr>
        <p:spPr>
          <a:xfrm>
            <a:off x="2135375" y="4439031"/>
            <a:ext cx="5817243" cy="8187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None/>
            </a:pPr>
            <a:r>
              <a:rPr b="1" i="0" lang="ko-KR" sz="1400" u="none" cap="none" strike="noStrike">
                <a:solidFill>
                  <a:srgbClr val="000000"/>
                </a:solidFill>
                <a:latin typeface="Arial"/>
                <a:ea typeface="Arial"/>
                <a:cs typeface="Arial"/>
                <a:sym typeface="Arial"/>
              </a:rPr>
              <a:t>사기 관련 신고 하려면  사기방지 및 분석 부서로 연락 </a:t>
            </a:r>
            <a:br>
              <a:rPr b="1" i="0" lang="ko-KR" sz="1400" u="none" cap="none" strike="noStrike">
                <a:solidFill>
                  <a:srgbClr val="000000"/>
                </a:solidFill>
                <a:latin typeface="Arial"/>
                <a:ea typeface="Arial"/>
                <a:cs typeface="Arial"/>
                <a:sym typeface="Arial"/>
              </a:rPr>
            </a:br>
            <a:r>
              <a:rPr b="1" i="0" lang="ko-KR" sz="1400" u="none" cap="none" strike="noStrike">
                <a:solidFill>
                  <a:srgbClr val="000000"/>
                </a:solidFill>
                <a:highlight>
                  <a:schemeClr val="lt1"/>
                </a:highlight>
                <a:latin typeface="Montserrat"/>
                <a:ea typeface="Montserrat"/>
                <a:cs typeface="Montserrat"/>
                <a:sym typeface="Montserrat"/>
              </a:rPr>
              <a:t>PA-PVPITFRAUD@pa.gov.</a:t>
            </a:r>
            <a:endParaRPr b="1" i="0" sz="1400" u="none" cap="none" strike="noStrike">
              <a:solidFill>
                <a:srgbClr val="000000"/>
              </a:solidFill>
              <a:highlight>
                <a:schemeClr val="lt1"/>
              </a:highlight>
              <a:latin typeface="Montserrat"/>
              <a:ea typeface="Montserrat"/>
              <a:cs typeface="Montserrat"/>
              <a:sym typeface="Montserrat"/>
            </a:endParaRPr>
          </a:p>
        </p:txBody>
      </p:sp>
      <p:pic>
        <p:nvPicPr>
          <p:cNvPr id="586" name="Google Shape;586;p46"/>
          <p:cNvPicPr preferRelativeResize="0"/>
          <p:nvPr/>
        </p:nvPicPr>
        <p:blipFill rotWithShape="1">
          <a:blip r:embed="rId4">
            <a:alphaModFix/>
          </a:blip>
          <a:srcRect b="0" l="0" r="0" t="0"/>
          <a:stretch/>
        </p:blipFill>
        <p:spPr>
          <a:xfrm>
            <a:off x="278353" y="1523575"/>
            <a:ext cx="8291775" cy="2970777"/>
          </a:xfrm>
          <a:prstGeom prst="rect">
            <a:avLst/>
          </a:prstGeom>
          <a:noFill/>
          <a:ln>
            <a:noFill/>
          </a:ln>
        </p:spPr>
      </p:pic>
      <p:sp>
        <p:nvSpPr>
          <p:cNvPr id="587" name="Google Shape;587;p46"/>
          <p:cNvSpPr/>
          <p:nvPr/>
        </p:nvSpPr>
        <p:spPr>
          <a:xfrm>
            <a:off x="356975" y="1432850"/>
            <a:ext cx="1778400" cy="307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46"/>
          <p:cNvSpPr/>
          <p:nvPr/>
        </p:nvSpPr>
        <p:spPr>
          <a:xfrm>
            <a:off x="4572000" y="2869775"/>
            <a:ext cx="1564500" cy="360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46"/>
          <p:cNvSpPr/>
          <p:nvPr/>
        </p:nvSpPr>
        <p:spPr>
          <a:xfrm>
            <a:off x="711500" y="2869773"/>
            <a:ext cx="2748000" cy="420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46"/>
          <p:cNvSpPr txBox="1"/>
          <p:nvPr/>
        </p:nvSpPr>
        <p:spPr>
          <a:xfrm>
            <a:off x="2230925" y="2515975"/>
            <a:ext cx="2540700" cy="307200"/>
          </a:xfrm>
          <a:prstGeom prst="rect">
            <a:avLst/>
          </a:prstGeom>
          <a:solidFill>
            <a:srgbClr val="CCCCCC"/>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b="1" lang="ko-KR" sz="1000">
                <a:solidFill>
                  <a:srgbClr val="00FFFF"/>
                </a:solidFill>
                <a:highlight>
                  <a:schemeClr val="dk1"/>
                </a:highlight>
                <a:latin typeface="Montserrat"/>
                <a:ea typeface="Montserrat"/>
                <a:cs typeface="Montserrat"/>
                <a:sym typeface="Montserrat"/>
              </a:rPr>
              <a:t>세금 보고를 하지 않은사람은</a:t>
            </a:r>
            <a:r>
              <a:rPr b="1" lang="ko-KR" sz="1000">
                <a:solidFill>
                  <a:srgbClr val="00FFFF"/>
                </a:solidFill>
                <a:highlight>
                  <a:srgbClr val="D9D9D9"/>
                </a:highlight>
                <a:latin typeface="Montserrat"/>
                <a:ea typeface="Montserrat"/>
                <a:cs typeface="Montserrat"/>
                <a:sym typeface="Montserrat"/>
              </a:rPr>
              <a:t> </a:t>
            </a:r>
            <a:r>
              <a:rPr b="1" lang="ko-KR" sz="1000">
                <a:solidFill>
                  <a:srgbClr val="00FFFF"/>
                </a:solidFill>
                <a:highlight>
                  <a:schemeClr val="dk1"/>
                </a:highlight>
                <a:latin typeface="Montserrat"/>
                <a:ea typeface="Montserrat"/>
                <a:cs typeface="Montserrat"/>
                <a:sym typeface="Montserrat"/>
              </a:rPr>
              <a:t>여기에 정보를 넣으세요</a:t>
            </a:r>
            <a:endParaRPr/>
          </a:p>
        </p:txBody>
      </p:sp>
      <p:sp>
        <p:nvSpPr>
          <p:cNvPr id="591" name="Google Shape;591;p46"/>
          <p:cNvSpPr txBox="1"/>
          <p:nvPr/>
        </p:nvSpPr>
        <p:spPr>
          <a:xfrm>
            <a:off x="5928000" y="2641650"/>
            <a:ext cx="2540700" cy="307200"/>
          </a:xfrm>
          <a:prstGeom prst="rect">
            <a:avLst/>
          </a:prstGeom>
          <a:solidFill>
            <a:srgbClr val="CCCCCC"/>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ko-KR" sz="1000">
                <a:solidFill>
                  <a:srgbClr val="00FFFF"/>
                </a:solidFill>
                <a:highlight>
                  <a:schemeClr val="dk1"/>
                </a:highlight>
                <a:latin typeface="Montserrat"/>
                <a:ea typeface="Montserrat"/>
                <a:cs typeface="Montserrat"/>
                <a:sym typeface="Montserrat"/>
              </a:rPr>
              <a:t>지원 결제 상태 확인하세요</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4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4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ko-KR" sz="2400" u="none" cap="none" strike="noStrike">
                <a:solidFill>
                  <a:srgbClr val="FFFFFF"/>
                </a:solidFill>
                <a:latin typeface="Arial"/>
                <a:ea typeface="Arial"/>
                <a:cs typeface="Arial"/>
                <a:sym typeface="Arial"/>
              </a:rPr>
              <a:t>재난 지원금(stimulus checks) 자주 묻는 질문:</a:t>
            </a:r>
            <a:endParaRPr b="0" i="0" sz="2400" u="none" cap="none" strike="noStrike">
              <a:solidFill>
                <a:srgbClr val="FFFFFF"/>
              </a:solidFill>
              <a:latin typeface="Montserrat"/>
              <a:ea typeface="Montserrat"/>
              <a:cs typeface="Montserrat"/>
              <a:sym typeface="Montserrat"/>
            </a:endParaRPr>
          </a:p>
        </p:txBody>
      </p:sp>
      <p:sp>
        <p:nvSpPr>
          <p:cNvPr id="598" name="Google Shape;598;p47"/>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47"/>
          <p:cNvSpPr txBox="1"/>
          <p:nvPr/>
        </p:nvSpPr>
        <p:spPr>
          <a:xfrm>
            <a:off x="379869" y="1008006"/>
            <a:ext cx="6279609" cy="50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ko-KR" sz="2800" u="none" cap="none" strike="noStrike">
                <a:solidFill>
                  <a:schemeClr val="dk1"/>
                </a:solidFill>
                <a:latin typeface="Montserrat"/>
                <a:ea typeface="Montserrat"/>
                <a:cs typeface="Montserrat"/>
                <a:sym typeface="Montserrat"/>
              </a:rPr>
              <a:t>재난 지원금은 과세 대상입니까?</a:t>
            </a:r>
            <a:endParaRPr b="0" i="0" sz="2800" u="none" cap="none" strike="noStrike">
              <a:solidFill>
                <a:schemeClr val="dk1"/>
              </a:solidFill>
              <a:latin typeface="Montserrat"/>
              <a:ea typeface="Montserrat"/>
              <a:cs typeface="Montserrat"/>
              <a:sym typeface="Montserrat"/>
            </a:endParaRPr>
          </a:p>
        </p:txBody>
      </p:sp>
      <p:sp>
        <p:nvSpPr>
          <p:cNvPr id="600" name="Google Shape;600;p47"/>
          <p:cNvSpPr txBox="1"/>
          <p:nvPr/>
        </p:nvSpPr>
        <p:spPr>
          <a:xfrm>
            <a:off x="556407" y="1654255"/>
            <a:ext cx="6602382"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i="1" lang="ko-KR" sz="2400" u="none" cap="none" strike="noStrike">
                <a:solidFill>
                  <a:schemeClr val="dk1"/>
                </a:solidFill>
                <a:latin typeface="Montserrat"/>
                <a:ea typeface="Montserrat"/>
                <a:cs typeface="Montserrat"/>
                <a:sym typeface="Montserrat"/>
              </a:rPr>
              <a:t>아닙니다. 연방 재난 지원금은 과세 소득으로 취급되지 않습니다.</a:t>
            </a:r>
            <a:endParaRPr i="1" sz="2400" u="none" cap="none" strike="noStrike">
              <a:solidFill>
                <a:schemeClr val="dk1"/>
              </a:solidFill>
              <a:latin typeface="Montserrat"/>
              <a:ea typeface="Montserrat"/>
              <a:cs typeface="Montserrat"/>
              <a:sym typeface="Montserrat"/>
            </a:endParaRPr>
          </a:p>
        </p:txBody>
      </p:sp>
      <p:sp>
        <p:nvSpPr>
          <p:cNvPr id="601" name="Google Shape;601;p47"/>
          <p:cNvSpPr txBox="1"/>
          <p:nvPr/>
        </p:nvSpPr>
        <p:spPr>
          <a:xfrm>
            <a:off x="395638" y="2775425"/>
            <a:ext cx="70524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1" lang="ko-KR" sz="2800" u="none" cap="none" strike="noStrike">
                <a:solidFill>
                  <a:schemeClr val="dk1"/>
                </a:solidFill>
                <a:latin typeface="Montserrat"/>
                <a:ea typeface="Montserrat"/>
                <a:cs typeface="Montserrat"/>
                <a:sym typeface="Montserrat"/>
              </a:rPr>
              <a:t>재난 지원금은 상환해야 합니까?</a:t>
            </a:r>
            <a:endParaRPr b="1" i="1" sz="2800" u="none" cap="none" strike="noStrike">
              <a:solidFill>
                <a:schemeClr val="dk1"/>
              </a:solidFill>
              <a:latin typeface="Montserrat"/>
              <a:ea typeface="Montserrat"/>
              <a:cs typeface="Montserrat"/>
              <a:sym typeface="Montserrat"/>
            </a:endParaRPr>
          </a:p>
        </p:txBody>
      </p:sp>
      <p:sp>
        <p:nvSpPr>
          <p:cNvPr id="602" name="Google Shape;602;p47"/>
          <p:cNvSpPr txBox="1"/>
          <p:nvPr/>
        </p:nvSpPr>
        <p:spPr>
          <a:xfrm>
            <a:off x="454137" y="3343325"/>
            <a:ext cx="6776841"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i="1" lang="ko-KR" sz="2400" u="none" cap="none" strike="noStrike">
                <a:solidFill>
                  <a:schemeClr val="dk1"/>
                </a:solidFill>
                <a:latin typeface="Montserrat"/>
                <a:ea typeface="Montserrat"/>
                <a:cs typeface="Montserrat"/>
                <a:sym typeface="Montserrat"/>
              </a:rPr>
              <a:t>아닙니다. 다음해 소득 신고때 재난 지원금을  반납하지 않아도 됩니다.</a:t>
            </a:r>
            <a:endParaRPr i="0" sz="24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4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예술가(아티스트) 지원</a:t>
            </a:r>
            <a:endParaRPr b="1" i="0" sz="2400" u="none" cap="none" strike="noStrike">
              <a:solidFill>
                <a:srgbClr val="FFFFFF"/>
              </a:solidFill>
              <a:latin typeface="Montserrat"/>
              <a:ea typeface="Montserrat"/>
              <a:cs typeface="Montserrat"/>
              <a:sym typeface="Montserrat"/>
            </a:endParaRPr>
          </a:p>
        </p:txBody>
      </p:sp>
      <p:cxnSp>
        <p:nvCxnSpPr>
          <p:cNvPr id="609" name="Google Shape;609;p48"/>
          <p:cNvCxnSpPr/>
          <p:nvPr/>
        </p:nvCxnSpPr>
        <p:spPr>
          <a:xfrm flipH="1" rot="10800000">
            <a:off x="144379" y="1270743"/>
            <a:ext cx="6534900" cy="9600"/>
          </a:xfrm>
          <a:prstGeom prst="straightConnector1">
            <a:avLst/>
          </a:prstGeom>
          <a:noFill/>
          <a:ln cap="flat" cmpd="sng" w="38100">
            <a:solidFill>
              <a:srgbClr val="2176D2"/>
            </a:solidFill>
            <a:prstDash val="solid"/>
            <a:round/>
            <a:headEnd len="sm" w="sm" type="none"/>
            <a:tailEnd len="sm" w="sm" type="none"/>
          </a:ln>
        </p:spPr>
      </p:cxnSp>
      <p:sp>
        <p:nvSpPr>
          <p:cNvPr id="610" name="Google Shape;610;p48"/>
          <p:cNvSpPr txBox="1"/>
          <p:nvPr/>
        </p:nvSpPr>
        <p:spPr>
          <a:xfrm>
            <a:off x="144379" y="1368290"/>
            <a:ext cx="6539163" cy="132678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1800" u="none" cap="none" strike="noStrike">
                <a:solidFill>
                  <a:schemeClr val="dk1"/>
                </a:solidFill>
                <a:highlight>
                  <a:schemeClr val="lt1"/>
                </a:highlight>
                <a:latin typeface="Montserrat"/>
                <a:ea typeface="Montserrat"/>
                <a:cs typeface="Montserrat"/>
                <a:sym typeface="Montserrat"/>
              </a:rPr>
              <a:t>필라델피아 극장 긴급 구호자금 :</a:t>
            </a:r>
            <a:endParaRPr/>
          </a:p>
          <a:p>
            <a:pPr indent="0" lvl="0" marL="0" marR="0" rtl="0" algn="l">
              <a:lnSpc>
                <a:spcPct val="100000"/>
              </a:lnSpc>
              <a:spcBef>
                <a:spcPts val="0"/>
              </a:spcBef>
              <a:spcAft>
                <a:spcPts val="0"/>
              </a:spcAft>
              <a:buNone/>
            </a:pPr>
            <a:r>
              <a:rPr b="1" i="0" lang="ko-KR" sz="1800" u="none" cap="none" strike="noStrike">
                <a:solidFill>
                  <a:schemeClr val="dk1"/>
                </a:solidFill>
                <a:highlight>
                  <a:schemeClr val="lt1"/>
                </a:highlight>
                <a:latin typeface="Montserrat"/>
                <a:ea typeface="Montserrat"/>
                <a:cs typeface="Montserrat"/>
                <a:sym typeface="Montserrat"/>
              </a:rPr>
              <a:t>COVID-19으로 인해 소득에 영향을 받은 개인에게 $ 300의 자금 제공. 응용 프로그램은 극장 관련 업계 종사자 모두 신청 가능. 지원금은 선착순으로 제공됩니다. </a:t>
            </a:r>
            <a:r>
              <a:rPr b="1" i="0" lang="ko-KR" sz="1800" u="none" cap="none" strike="noStrike">
                <a:solidFill>
                  <a:srgbClr val="0070C0"/>
                </a:solidFill>
                <a:highlight>
                  <a:schemeClr val="lt1"/>
                </a:highlight>
                <a:latin typeface="Montserrat"/>
                <a:ea typeface="Montserrat"/>
                <a:cs typeface="Montserrat"/>
                <a:sym typeface="Montserrat"/>
              </a:rPr>
              <a:t>자세한 정보와 신청은  theatrephiladelphia.org/를 방문하십시오.</a:t>
            </a:r>
            <a:endParaRPr b="1" i="0" sz="1800" u="none" cap="none" strike="noStrike">
              <a:solidFill>
                <a:srgbClr val="0070C0"/>
              </a:solidFill>
              <a:highlight>
                <a:schemeClr val="lt1"/>
              </a:highlight>
              <a:latin typeface="Montserrat"/>
              <a:ea typeface="Montserrat"/>
              <a:cs typeface="Montserrat"/>
              <a:sym typeface="Montserrat"/>
            </a:endParaRPr>
          </a:p>
        </p:txBody>
      </p:sp>
      <p:cxnSp>
        <p:nvCxnSpPr>
          <p:cNvPr id="611" name="Google Shape;611;p48"/>
          <p:cNvCxnSpPr/>
          <p:nvPr/>
        </p:nvCxnSpPr>
        <p:spPr>
          <a:xfrm flipH="1" rot="10800000">
            <a:off x="144379" y="2905668"/>
            <a:ext cx="6534900" cy="9600"/>
          </a:xfrm>
          <a:prstGeom prst="straightConnector1">
            <a:avLst/>
          </a:prstGeom>
          <a:noFill/>
          <a:ln cap="flat" cmpd="sng" w="38100">
            <a:solidFill>
              <a:srgbClr val="2176D2"/>
            </a:solidFill>
            <a:prstDash val="solid"/>
            <a:round/>
            <a:headEnd len="sm" w="sm" type="none"/>
            <a:tailEnd len="sm" w="sm" type="none"/>
          </a:ln>
        </p:spPr>
      </p:cxnSp>
      <p:pic>
        <p:nvPicPr>
          <p:cNvPr id="612" name="Google Shape;612;p48"/>
          <p:cNvPicPr preferRelativeResize="0"/>
          <p:nvPr/>
        </p:nvPicPr>
        <p:blipFill rotWithShape="1">
          <a:blip r:embed="rId3">
            <a:alphaModFix/>
          </a:blip>
          <a:srcRect b="0" l="0" r="0" t="0"/>
          <a:stretch/>
        </p:blipFill>
        <p:spPr>
          <a:xfrm>
            <a:off x="6679279" y="1252694"/>
            <a:ext cx="2191250" cy="1660375"/>
          </a:xfrm>
          <a:prstGeom prst="rect">
            <a:avLst/>
          </a:prstGeom>
          <a:noFill/>
          <a:ln>
            <a:noFill/>
          </a:ln>
        </p:spPr>
      </p:pic>
      <p:pic>
        <p:nvPicPr>
          <p:cNvPr id="613" name="Google Shape;613;p48"/>
          <p:cNvPicPr preferRelativeResize="0"/>
          <p:nvPr/>
        </p:nvPicPr>
        <p:blipFill rotWithShape="1">
          <a:blip r:embed="rId4">
            <a:alphaModFix/>
          </a:blip>
          <a:srcRect b="0" l="0" r="0" t="0"/>
          <a:stretch/>
        </p:blipFill>
        <p:spPr>
          <a:xfrm>
            <a:off x="212825" y="3387558"/>
            <a:ext cx="2191250" cy="1495650"/>
          </a:xfrm>
          <a:prstGeom prst="rect">
            <a:avLst/>
          </a:prstGeom>
          <a:noFill/>
          <a:ln>
            <a:noFill/>
          </a:ln>
        </p:spPr>
      </p:pic>
      <p:sp>
        <p:nvSpPr>
          <p:cNvPr id="614" name="Google Shape;614;p48"/>
          <p:cNvSpPr txBox="1"/>
          <p:nvPr/>
        </p:nvSpPr>
        <p:spPr>
          <a:xfrm>
            <a:off x="2632299" y="3523489"/>
            <a:ext cx="6413475" cy="108460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1600" u="none" cap="none" strike="noStrike">
                <a:solidFill>
                  <a:schemeClr val="dk1"/>
                </a:solidFill>
                <a:highlight>
                  <a:schemeClr val="lt1"/>
                </a:highlight>
                <a:latin typeface="Montserrat"/>
                <a:ea typeface="Montserrat"/>
                <a:cs typeface="Montserrat"/>
                <a:sym typeface="Montserrat"/>
              </a:rPr>
              <a:t>Philly의 흑인 예술가(블랙 워킹 아티스트)를 위한 긴급 지원 자금</a:t>
            </a:r>
            <a:endParaRPr b="1" i="0" sz="16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None/>
            </a:pPr>
            <a:r>
              <a:rPr b="0" i="0" lang="ko-KR" sz="1600" u="none" cap="none" strike="noStrike">
                <a:solidFill>
                  <a:schemeClr val="dk1"/>
                </a:solidFill>
                <a:highlight>
                  <a:schemeClr val="lt1"/>
                </a:highlight>
                <a:latin typeface="Montserrat"/>
                <a:ea typeface="Montserrat"/>
                <a:cs typeface="Montserrat"/>
                <a:sym typeface="Montserrat"/>
              </a:rPr>
              <a:t>필라델피아에 거주하는 흑인 예술가들이 코로나 19 사태속에서 안전하고 안정적으로 생활 할 수 있도록 $ 500 을 1회 제공합니다. </a:t>
            </a:r>
            <a:r>
              <a:rPr b="0" i="0" lang="ko-KR" sz="1600" u="none" cap="none" strike="noStrike">
                <a:solidFill>
                  <a:srgbClr val="2176D2"/>
                </a:solidFill>
                <a:highlight>
                  <a:schemeClr val="lt1"/>
                </a:highlight>
                <a:latin typeface="Montserrat"/>
                <a:ea typeface="Montserrat"/>
                <a:cs typeface="Montserrat"/>
                <a:sym typeface="Montserrat"/>
              </a:rPr>
              <a:t>자세한 정보와 신청은 </a:t>
            </a:r>
            <a:r>
              <a:rPr b="0" i="0" lang="ko-KR" sz="1600" u="none" cap="none" strike="noStrike">
                <a:solidFill>
                  <a:srgbClr val="2176D2"/>
                </a:solidFill>
                <a:latin typeface="Montserrat"/>
                <a:ea typeface="Montserrat"/>
                <a:cs typeface="Montserrat"/>
                <a:sym typeface="Montserrat"/>
              </a:rPr>
              <a:t>villagearts.org를 방문하십시오.</a:t>
            </a:r>
            <a:endParaRPr b="0" i="0" sz="16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highlight>
                <a:schemeClr val="lt1"/>
              </a:highlight>
              <a:latin typeface="Montserrat"/>
              <a:ea typeface="Montserrat"/>
              <a:cs typeface="Montserrat"/>
              <a:sym typeface="Montserrat"/>
            </a:endParaRPr>
          </a:p>
        </p:txBody>
      </p:sp>
      <p:cxnSp>
        <p:nvCxnSpPr>
          <p:cNvPr id="615" name="Google Shape;615;p48"/>
          <p:cNvCxnSpPr/>
          <p:nvPr/>
        </p:nvCxnSpPr>
        <p:spPr>
          <a:xfrm flipH="1" rot="10800000">
            <a:off x="2417251" y="3387557"/>
            <a:ext cx="6534900" cy="9600"/>
          </a:xfrm>
          <a:prstGeom prst="straightConnector1">
            <a:avLst/>
          </a:prstGeom>
          <a:noFill/>
          <a:ln cap="flat" cmpd="sng" w="38100">
            <a:solidFill>
              <a:srgbClr val="2176D2"/>
            </a:solidFill>
            <a:prstDash val="solid"/>
            <a:round/>
            <a:headEnd len="sm" w="sm" type="none"/>
            <a:tailEnd len="sm" w="sm" type="none"/>
          </a:ln>
        </p:spPr>
      </p:cxnSp>
      <p:cxnSp>
        <p:nvCxnSpPr>
          <p:cNvPr id="616" name="Google Shape;616;p48"/>
          <p:cNvCxnSpPr/>
          <p:nvPr/>
        </p:nvCxnSpPr>
        <p:spPr>
          <a:xfrm flipH="1" rot="10800000">
            <a:off x="2380012" y="4889104"/>
            <a:ext cx="6534900" cy="9600"/>
          </a:xfrm>
          <a:prstGeom prst="straightConnector1">
            <a:avLst/>
          </a:prstGeom>
          <a:noFill/>
          <a:ln cap="flat" cmpd="sng" w="38100">
            <a:solidFill>
              <a:srgbClr val="2176D2"/>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5"/>
          <p:cNvPicPr preferRelativeResize="0"/>
          <p:nvPr/>
        </p:nvPicPr>
        <p:blipFill rotWithShape="1">
          <a:blip r:embed="rId3">
            <a:alphaModFix/>
          </a:blip>
          <a:srcRect b="-4454" l="-39547" r="-11282" t="2962"/>
          <a:stretch/>
        </p:blipFill>
        <p:spPr>
          <a:xfrm>
            <a:off x="3856122" y="1193462"/>
            <a:ext cx="5115293" cy="3579950"/>
          </a:xfrm>
          <a:prstGeom prst="rect">
            <a:avLst/>
          </a:prstGeom>
          <a:noFill/>
          <a:ln>
            <a:noFill/>
          </a:ln>
        </p:spPr>
      </p:pic>
      <p:sp>
        <p:nvSpPr>
          <p:cNvPr id="113" name="Google Shape;113;p5"/>
          <p:cNvSpPr txBox="1"/>
          <p:nvPr>
            <p:ph idx="1" type="body"/>
          </p:nvPr>
        </p:nvSpPr>
        <p:spPr>
          <a:xfrm>
            <a:off x="467840" y="1103226"/>
            <a:ext cx="5361459" cy="167607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None/>
            </a:pPr>
            <a:r>
              <a:rPr b="1" lang="ko-KR" sz="2600">
                <a:solidFill>
                  <a:schemeClr val="dk1"/>
                </a:solidFill>
                <a:latin typeface="Montserrat"/>
                <a:ea typeface="Montserrat"/>
                <a:cs typeface="Montserrat"/>
                <a:sym typeface="Montserrat"/>
              </a:rPr>
              <a:t>아직까지 코로나바이러스에</a:t>
            </a:r>
            <a:endParaRPr b="1" sz="2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rPr b="1" lang="ko-KR" sz="2600">
                <a:solidFill>
                  <a:schemeClr val="dk1"/>
                </a:solidFill>
                <a:latin typeface="Montserrat"/>
                <a:ea typeface="Montserrat"/>
                <a:cs typeface="Montserrat"/>
                <a:sym typeface="Montserrat"/>
              </a:rPr>
              <a:t>대해 정확히 알려진 정보는 많지않습니다. </a:t>
            </a:r>
            <a:endParaRPr b="1" sz="2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t/>
            </a:r>
            <a:endParaRPr b="1" sz="2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rPr b="1" lang="ko-KR" sz="2600">
                <a:solidFill>
                  <a:schemeClr val="dk1"/>
                </a:solidFill>
                <a:latin typeface="Montserrat"/>
                <a:ea typeface="Montserrat"/>
                <a:cs typeface="Montserrat"/>
                <a:sym typeface="Montserrat"/>
              </a:rPr>
              <a:t>감기나 독감과  같은 기타 호흡기 바이러스와 많은점에서 유사성을 보이고 있습니다</a:t>
            </a:r>
            <a:r>
              <a:rPr lang="ko-KR" sz="3200">
                <a:solidFill>
                  <a:schemeClr val="dk1"/>
                </a:solidFill>
                <a:latin typeface="Montserrat"/>
                <a:ea typeface="Montserrat"/>
                <a:cs typeface="Montserrat"/>
                <a:sym typeface="Montserrat"/>
              </a:rPr>
              <a:t>.</a:t>
            </a:r>
            <a:endParaRPr sz="3200"/>
          </a:p>
        </p:txBody>
      </p:sp>
      <p:sp>
        <p:nvSpPr>
          <p:cNvPr id="114" name="Google Shape;114;p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ko-KR" sz="2400" u="none" cap="none" strike="noStrike">
                <a:solidFill>
                  <a:srgbClr val="FFFFFF"/>
                </a:solidFill>
                <a:latin typeface="Montserrat"/>
                <a:ea typeface="Montserrat"/>
                <a:cs typeface="Montserrat"/>
                <a:sym typeface="Montserrat"/>
              </a:rPr>
              <a:t>WHAT IS CORONAVIRUS / COVID-19?</a:t>
            </a:r>
            <a:endParaRPr b="1" i="0" sz="24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sp>
        <p:nvSpPr>
          <p:cNvPr id="621" name="Google Shape;621;p4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4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예술가(아티스트)지원</a:t>
            </a:r>
            <a:endParaRPr b="1" i="0" sz="2400" u="none" cap="none" strike="noStrike">
              <a:solidFill>
                <a:srgbClr val="FFFFFF"/>
              </a:solidFill>
              <a:latin typeface="Montserrat"/>
              <a:ea typeface="Montserrat"/>
              <a:cs typeface="Montserrat"/>
              <a:sym typeface="Montserrat"/>
            </a:endParaRPr>
          </a:p>
        </p:txBody>
      </p:sp>
      <p:sp>
        <p:nvSpPr>
          <p:cNvPr id="623" name="Google Shape;623;p49"/>
          <p:cNvSpPr txBox="1"/>
          <p:nvPr/>
        </p:nvSpPr>
        <p:spPr>
          <a:xfrm>
            <a:off x="252676" y="4407900"/>
            <a:ext cx="8161800" cy="64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br>
              <a:rPr b="1" i="0" lang="ko-KR" sz="1400" u="none" cap="none" strike="noStrike">
                <a:solidFill>
                  <a:srgbClr val="2176D2"/>
                </a:solidFill>
                <a:latin typeface="Montserrat"/>
                <a:ea typeface="Montserrat"/>
                <a:cs typeface="Montserrat"/>
                <a:sym typeface="Montserrat"/>
              </a:rPr>
            </a:br>
            <a:r>
              <a:rPr b="1" i="0" lang="ko-KR" sz="1400" u="none" cap="none" strike="noStrike">
                <a:solidFill>
                  <a:srgbClr val="2176D2"/>
                </a:solidFill>
                <a:latin typeface="Montserrat"/>
                <a:ea typeface="Montserrat"/>
                <a:cs typeface="Montserrat"/>
                <a:sym typeface="Montserrat"/>
              </a:rPr>
              <a:t>예술 지원 프로그램 및 금융 지원에 대해 자세히 알아 보려면 CREATIVEPHL.ORG/ 기회 /</a:t>
            </a:r>
            <a:endParaRPr b="1" i="0" sz="1400" u="none" cap="none" strike="noStrike">
              <a:solidFill>
                <a:srgbClr val="2176D2"/>
              </a:solidFill>
              <a:latin typeface="Montserrat"/>
              <a:ea typeface="Montserrat"/>
              <a:cs typeface="Montserrat"/>
              <a:sym typeface="Montserrat"/>
            </a:endParaRPr>
          </a:p>
        </p:txBody>
      </p:sp>
      <p:cxnSp>
        <p:nvCxnSpPr>
          <p:cNvPr id="624" name="Google Shape;624;p49"/>
          <p:cNvCxnSpPr/>
          <p:nvPr/>
        </p:nvCxnSpPr>
        <p:spPr>
          <a:xfrm>
            <a:off x="78707" y="4552291"/>
            <a:ext cx="7369343" cy="0"/>
          </a:xfrm>
          <a:prstGeom prst="straightConnector1">
            <a:avLst/>
          </a:prstGeom>
          <a:noFill/>
          <a:ln cap="flat" cmpd="sng" w="38100">
            <a:solidFill>
              <a:srgbClr val="2176D2"/>
            </a:solidFill>
            <a:prstDash val="solid"/>
            <a:round/>
            <a:headEnd len="sm" w="sm" type="none"/>
            <a:tailEnd len="sm" w="sm" type="none"/>
          </a:ln>
        </p:spPr>
      </p:cxnSp>
      <p:pic>
        <p:nvPicPr>
          <p:cNvPr id="625" name="Google Shape;625;p49"/>
          <p:cNvPicPr preferRelativeResize="0"/>
          <p:nvPr/>
        </p:nvPicPr>
        <p:blipFill rotWithShape="1">
          <a:blip r:embed="rId3">
            <a:alphaModFix/>
          </a:blip>
          <a:srcRect b="0" l="0" r="0" t="0"/>
          <a:stretch/>
        </p:blipFill>
        <p:spPr>
          <a:xfrm>
            <a:off x="5978250" y="967075"/>
            <a:ext cx="2948825" cy="2527475"/>
          </a:xfrm>
          <a:prstGeom prst="rect">
            <a:avLst/>
          </a:prstGeom>
          <a:noFill/>
          <a:ln>
            <a:noFill/>
          </a:ln>
        </p:spPr>
      </p:pic>
      <p:sp>
        <p:nvSpPr>
          <p:cNvPr id="626" name="Google Shape;626;p49"/>
          <p:cNvSpPr txBox="1"/>
          <p:nvPr/>
        </p:nvSpPr>
        <p:spPr>
          <a:xfrm>
            <a:off x="90237" y="830750"/>
            <a:ext cx="5973679" cy="292310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i="0" lang="ko-KR" sz="1800" u="none" cap="none" strike="noStrike">
                <a:solidFill>
                  <a:schemeClr val="dk1"/>
                </a:solidFill>
                <a:highlight>
                  <a:srgbClr val="FFFFFF"/>
                </a:highlight>
                <a:latin typeface="Montserrat"/>
                <a:ea typeface="Montserrat"/>
                <a:cs typeface="Montserrat"/>
                <a:sym typeface="Montserrat"/>
              </a:rPr>
              <a:t>COVID-19 아티스트 지원   PHL 프로그램 :</a:t>
            </a:r>
            <a:br>
              <a:rPr i="0" lang="ko-KR" sz="1800" u="none" cap="none" strike="noStrike">
                <a:solidFill>
                  <a:schemeClr val="dk1"/>
                </a:solidFill>
                <a:highlight>
                  <a:srgbClr val="FFFFFF"/>
                </a:highlight>
                <a:latin typeface="Montserrat"/>
                <a:ea typeface="Montserrat"/>
                <a:cs typeface="Montserrat"/>
                <a:sym typeface="Montserrat"/>
              </a:rPr>
            </a:br>
            <a:endParaRPr i="0" sz="1800" u="none" cap="none" strike="noStrike">
              <a:solidFill>
                <a:schemeClr val="dk1"/>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i="0" lang="ko-KR" sz="1800" u="none" cap="none" strike="noStrike">
                <a:solidFill>
                  <a:schemeClr val="dk1"/>
                </a:solidFill>
                <a:highlight>
                  <a:srgbClr val="FFFFFF"/>
                </a:highlight>
                <a:latin typeface="Montserrat"/>
                <a:ea typeface="Montserrat"/>
                <a:cs typeface="Montserrat"/>
                <a:sym typeface="Montserrat"/>
              </a:rPr>
              <a:t>기성 예술가에게는 최대 500 달러, 소규모 예술 및 문화 협회에는 최대 1,000 달러를 제공합니다.</a:t>
            </a:r>
            <a:endParaRPr/>
          </a:p>
          <a:p>
            <a:pPr indent="0" lvl="0" marL="0" marR="0" rtl="0" algn="l">
              <a:lnSpc>
                <a:spcPct val="100000"/>
              </a:lnSpc>
              <a:spcBef>
                <a:spcPts val="0"/>
              </a:spcBef>
              <a:spcAft>
                <a:spcPts val="0"/>
              </a:spcAft>
              <a:buNone/>
            </a:pPr>
            <a:r>
              <a:t/>
            </a:r>
            <a:endParaRPr i="0" sz="1800" u="none" cap="none" strike="noStrike">
              <a:solidFill>
                <a:schemeClr val="dk1"/>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i="0" lang="ko-KR" sz="1800" u="none" cap="none" strike="noStrike">
                <a:solidFill>
                  <a:schemeClr val="dk1"/>
                </a:solidFill>
                <a:highlight>
                  <a:srgbClr val="FFFFFF"/>
                </a:highlight>
                <a:latin typeface="Montserrat"/>
                <a:ea typeface="Montserrat"/>
                <a:cs typeface="Montserrat"/>
                <a:sym typeface="Montserrat"/>
              </a:rPr>
              <a:t>이 프로그램의 초점은 예산이 $ 250,000 이하인 문화 단체와 지원이 절실한 예술가들에 초점을 맞출 것입니다.</a:t>
            </a:r>
            <a:endParaRPr/>
          </a:p>
          <a:p>
            <a:pPr indent="0" lvl="0" marL="0" marR="0" rtl="0" algn="l">
              <a:lnSpc>
                <a:spcPct val="100000"/>
              </a:lnSpc>
              <a:spcBef>
                <a:spcPts val="0"/>
              </a:spcBef>
              <a:spcAft>
                <a:spcPts val="0"/>
              </a:spcAft>
              <a:buNone/>
            </a:pPr>
            <a:r>
              <a:t/>
            </a:r>
            <a:endParaRPr i="0" sz="1800" u="none" cap="none" strike="noStrike">
              <a:solidFill>
                <a:schemeClr val="dk1"/>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i="0" lang="ko-KR" sz="1800" u="none" cap="none" strike="noStrike">
                <a:solidFill>
                  <a:schemeClr val="dk1"/>
                </a:solidFill>
                <a:highlight>
                  <a:srgbClr val="FFFFFF"/>
                </a:highlight>
                <a:latin typeface="Montserrat"/>
                <a:ea typeface="Montserrat"/>
                <a:cs typeface="Montserrat"/>
                <a:sym typeface="Montserrat"/>
              </a:rPr>
              <a:t>초기 자금이 제한되어 있지만 추가 자금이 수령되면 즉시 지원금을 배포할 예정입니다.</a:t>
            </a:r>
            <a:endParaRPr i="0" sz="1800" u="none" cap="none" strike="noStrike">
              <a:solidFill>
                <a:schemeClr val="dk1"/>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i="0" sz="1800" u="none" cap="none" strike="noStrike">
              <a:solidFill>
                <a:schemeClr val="dk1"/>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i="0" lang="ko-KR" sz="1800" u="none" cap="none" strike="noStrike">
                <a:solidFill>
                  <a:schemeClr val="dk1"/>
                </a:solidFill>
                <a:highlight>
                  <a:srgbClr val="FFFFFF"/>
                </a:highlight>
                <a:latin typeface="Montserrat"/>
                <a:ea typeface="Montserrat"/>
                <a:cs typeface="Montserrat"/>
                <a:sym typeface="Montserrat"/>
              </a:rPr>
              <a:t>크리에이티브 Creative PHL은 보조금 및 기타 자금 지원 기회 목록을 정리했습니다.</a:t>
            </a:r>
            <a:endParaRPr i="0" sz="1800" u="none" cap="none" strike="noStrike">
              <a:solidFill>
                <a:srgbClr val="0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0" name="Shape 630"/>
        <p:cNvGrpSpPr/>
        <p:nvPr/>
      </p:nvGrpSpPr>
      <p:grpSpPr>
        <a:xfrm>
          <a:off x="0" y="0"/>
          <a:ext cx="0" cy="0"/>
          <a:chOff x="0" y="0"/>
          <a:chExt cx="0" cy="0"/>
        </a:xfrm>
      </p:grpSpPr>
      <p:sp>
        <p:nvSpPr>
          <p:cNvPr id="631" name="Google Shape;631;p5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50"/>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코로나 19 공동체 활동을 위하 연대 자금</a:t>
            </a:r>
            <a:endParaRPr b="1" i="0" sz="2400" u="none" cap="none" strike="noStrike">
              <a:solidFill>
                <a:srgbClr val="FFFFFF"/>
              </a:solidFill>
              <a:latin typeface="Montserrat"/>
              <a:ea typeface="Montserrat"/>
              <a:cs typeface="Montserrat"/>
              <a:sym typeface="Montserrat"/>
            </a:endParaRPr>
          </a:p>
        </p:txBody>
      </p:sp>
      <p:pic>
        <p:nvPicPr>
          <p:cNvPr id="633" name="Google Shape;633;p50"/>
          <p:cNvPicPr preferRelativeResize="0"/>
          <p:nvPr/>
        </p:nvPicPr>
        <p:blipFill rotWithShape="1">
          <a:blip r:embed="rId3">
            <a:alphaModFix/>
          </a:blip>
          <a:srcRect b="0" l="7433" r="0" t="0"/>
          <a:stretch/>
        </p:blipFill>
        <p:spPr>
          <a:xfrm>
            <a:off x="4572007" y="830751"/>
            <a:ext cx="4394068" cy="2911069"/>
          </a:xfrm>
          <a:prstGeom prst="rect">
            <a:avLst/>
          </a:prstGeom>
          <a:noFill/>
          <a:ln>
            <a:noFill/>
          </a:ln>
        </p:spPr>
      </p:pic>
      <p:sp>
        <p:nvSpPr>
          <p:cNvPr id="634" name="Google Shape;634;p50"/>
          <p:cNvSpPr txBox="1"/>
          <p:nvPr/>
        </p:nvSpPr>
        <p:spPr>
          <a:xfrm>
            <a:off x="176692" y="1110356"/>
            <a:ext cx="4672793" cy="2216700"/>
          </a:xfrm>
          <a:prstGeom prst="rect">
            <a:avLst/>
          </a:prstGeom>
          <a:noFill/>
          <a:ln>
            <a:noFill/>
          </a:ln>
        </p:spPr>
        <p:txBody>
          <a:bodyPr anchorCtr="0" anchor="t" bIns="34275" lIns="68575" spcFirstLastPara="1" rIns="68575" wrap="square" tIns="34275">
            <a:noAutofit/>
          </a:bodyPr>
          <a:lstStyle/>
          <a:p>
            <a:pPr indent="0" lvl="0" marL="0" marR="0" rtl="0" algn="l">
              <a:lnSpc>
                <a:spcPct val="115000"/>
              </a:lnSpc>
              <a:spcBef>
                <a:spcPts val="0"/>
              </a:spcBef>
              <a:spcAft>
                <a:spcPts val="0"/>
              </a:spcAft>
              <a:buNone/>
            </a:pPr>
            <a:r>
              <a:rPr b="1" i="0" lang="ko-KR" sz="2000" u="none" cap="none" strike="noStrike">
                <a:solidFill>
                  <a:srgbClr val="0F4D90"/>
                </a:solidFill>
                <a:latin typeface="Montserrat"/>
                <a:ea typeface="Montserrat"/>
                <a:cs typeface="Montserrat"/>
                <a:sym typeface="Montserrat"/>
              </a:rPr>
              <a:t>브래드 앤드 로즈 커뮤니티 펀드 Bread &amp; Roses Community Fund는 COVID-19 위기 동안 grassroot 공동체 활동 단체를 지원하기 위해 </a:t>
            </a:r>
            <a:br>
              <a:rPr b="1" i="0" lang="ko-KR" sz="2000" u="none" cap="none" strike="noStrike">
                <a:solidFill>
                  <a:srgbClr val="0F4D90"/>
                </a:solidFill>
                <a:latin typeface="Montserrat"/>
                <a:ea typeface="Montserrat"/>
                <a:cs typeface="Montserrat"/>
                <a:sym typeface="Montserrat"/>
              </a:rPr>
            </a:br>
            <a:r>
              <a:rPr b="1" i="0" lang="ko-KR" sz="2000" u="none" cap="none" strike="noStrike">
                <a:solidFill>
                  <a:srgbClr val="0F4D90"/>
                </a:solidFill>
                <a:latin typeface="Montserrat"/>
                <a:ea typeface="Montserrat"/>
                <a:cs typeface="Montserrat"/>
                <a:sym typeface="Montserrat"/>
              </a:rPr>
              <a:t>연대 기금을 시작했습니다</a:t>
            </a:r>
            <a:r>
              <a:rPr b="1" i="0" lang="ko-KR" sz="1800" u="none" cap="none" strike="noStrike">
                <a:solidFill>
                  <a:srgbClr val="0F4D90"/>
                </a:solidFill>
                <a:latin typeface="Montserrat"/>
                <a:ea typeface="Montserrat"/>
                <a:cs typeface="Montserrat"/>
                <a:sym typeface="Montserrat"/>
              </a:rPr>
              <a:t>.</a:t>
            </a:r>
            <a:endParaRPr b="1" i="0" sz="1800" u="none" cap="none" strike="noStrike">
              <a:solidFill>
                <a:srgbClr val="0F4D90"/>
              </a:solidFill>
              <a:latin typeface="Montserrat"/>
              <a:ea typeface="Montserrat"/>
              <a:cs typeface="Montserrat"/>
              <a:sym typeface="Montserrat"/>
            </a:endParaRPr>
          </a:p>
        </p:txBody>
      </p:sp>
      <p:sp>
        <p:nvSpPr>
          <p:cNvPr id="635" name="Google Shape;635;p50"/>
          <p:cNvSpPr txBox="1"/>
          <p:nvPr/>
        </p:nvSpPr>
        <p:spPr>
          <a:xfrm>
            <a:off x="230074" y="3173860"/>
            <a:ext cx="605041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2000" u="none" cap="none" strike="noStrike">
                <a:solidFill>
                  <a:srgbClr val="0F4D90"/>
                </a:solidFill>
                <a:latin typeface="Montserrat"/>
                <a:ea typeface="Montserrat"/>
                <a:cs typeface="Montserrat"/>
                <a:sym typeface="Montserrat"/>
              </a:rPr>
              <a:t>COVID-19 재난과 직접 관련이 있거나 영향을 받은 단체들은 다음을 방문하여 최대 $ 10,000의 지원금을 신청할 수 있습니다.</a:t>
            </a:r>
            <a:endParaRPr/>
          </a:p>
          <a:p>
            <a:pPr indent="0" lvl="0" marL="0" marR="0" rtl="0" algn="l">
              <a:lnSpc>
                <a:spcPct val="115000"/>
              </a:lnSpc>
              <a:spcBef>
                <a:spcPts val="0"/>
              </a:spcBef>
              <a:spcAft>
                <a:spcPts val="0"/>
              </a:spcAft>
              <a:buNone/>
            </a:pPr>
            <a:r>
              <a:rPr b="1" i="0" lang="ko-KR" sz="2000" u="none" cap="none" strike="noStrike">
                <a:solidFill>
                  <a:srgbClr val="0F4D90"/>
                </a:solidFill>
                <a:latin typeface="Montserrat"/>
                <a:ea typeface="Montserrat"/>
                <a:cs typeface="Montserrat"/>
                <a:sym typeface="Montserrat"/>
              </a:rPr>
              <a:t>breadrosesfund.org/solidarityfundapply/</a:t>
            </a:r>
            <a:endParaRPr b="1" i="0" sz="20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5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5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인터넷 에센셜 필수</a:t>
            </a:r>
            <a:endParaRPr b="1" i="0" sz="2400" u="none" cap="none" strike="noStrike">
              <a:solidFill>
                <a:srgbClr val="FFFFFF"/>
              </a:solidFill>
              <a:latin typeface="Montserrat"/>
              <a:ea typeface="Montserrat"/>
              <a:cs typeface="Montserrat"/>
              <a:sym typeface="Montserrat"/>
            </a:endParaRPr>
          </a:p>
        </p:txBody>
      </p:sp>
      <p:pic>
        <p:nvPicPr>
          <p:cNvPr id="642" name="Google Shape;642;p51"/>
          <p:cNvPicPr preferRelativeResize="0"/>
          <p:nvPr/>
        </p:nvPicPr>
        <p:blipFill rotWithShape="1">
          <a:blip r:embed="rId3">
            <a:alphaModFix/>
          </a:blip>
          <a:srcRect b="0" l="0" r="0" t="0"/>
          <a:stretch/>
        </p:blipFill>
        <p:spPr>
          <a:xfrm>
            <a:off x="6746613" y="4157050"/>
            <a:ext cx="1357766" cy="583500"/>
          </a:xfrm>
          <a:prstGeom prst="rect">
            <a:avLst/>
          </a:prstGeom>
          <a:noFill/>
          <a:ln>
            <a:noFill/>
          </a:ln>
        </p:spPr>
      </p:pic>
      <p:pic>
        <p:nvPicPr>
          <p:cNvPr id="643" name="Google Shape;643;p51"/>
          <p:cNvPicPr preferRelativeResize="0"/>
          <p:nvPr/>
        </p:nvPicPr>
        <p:blipFill rotWithShape="1">
          <a:blip r:embed="rId4">
            <a:alphaModFix/>
          </a:blip>
          <a:srcRect b="0" l="0" r="0" t="0"/>
          <a:stretch/>
        </p:blipFill>
        <p:spPr>
          <a:xfrm>
            <a:off x="6042950" y="1262612"/>
            <a:ext cx="2592250" cy="2592250"/>
          </a:xfrm>
          <a:prstGeom prst="rect">
            <a:avLst/>
          </a:prstGeom>
          <a:noFill/>
          <a:ln>
            <a:noFill/>
          </a:ln>
        </p:spPr>
      </p:pic>
      <p:sp>
        <p:nvSpPr>
          <p:cNvPr id="644" name="Google Shape;644;p51"/>
          <p:cNvSpPr txBox="1"/>
          <p:nvPr/>
        </p:nvSpPr>
        <p:spPr>
          <a:xfrm>
            <a:off x="299398" y="1038696"/>
            <a:ext cx="6062100" cy="167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000000"/>
                </a:solidFill>
                <a:highlight>
                  <a:srgbClr val="FFFFFF"/>
                </a:highlight>
                <a:latin typeface="Montserrat"/>
                <a:ea typeface="Montserrat"/>
                <a:cs typeface="Montserrat"/>
                <a:sym typeface="Montserrat"/>
              </a:rPr>
              <a:t>Internet Essentials 는 현재 집에서 인터넷을 사용하고 있지 않은 가족 및 저소득 가구를 위한 프로그램입니다.</a:t>
            </a:r>
            <a:endParaRPr b="1" i="0" sz="2400" u="none" cap="none" strike="noStrike">
              <a:solidFill>
                <a:srgbClr val="000000"/>
              </a:solidFill>
              <a:highlight>
                <a:srgbClr val="FFFFFF"/>
              </a:highlight>
              <a:latin typeface="Montserrat"/>
              <a:ea typeface="Montserrat"/>
              <a:cs typeface="Montserrat"/>
              <a:sym typeface="Montserrat"/>
            </a:endParaRPr>
          </a:p>
        </p:txBody>
      </p:sp>
      <p:sp>
        <p:nvSpPr>
          <p:cNvPr id="645" name="Google Shape;645;p51"/>
          <p:cNvSpPr txBox="1"/>
          <p:nvPr/>
        </p:nvSpPr>
        <p:spPr>
          <a:xfrm>
            <a:off x="299398" y="2346572"/>
            <a:ext cx="5223900" cy="143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000000"/>
                </a:solidFill>
                <a:highlight>
                  <a:srgbClr val="FFFFFF"/>
                </a:highlight>
                <a:latin typeface="Montserrat"/>
                <a:ea typeface="Montserrat"/>
                <a:cs typeface="Montserrat"/>
                <a:sym typeface="Montserrat"/>
              </a:rPr>
              <a:t>COVID-19 위기 상황에서  신규 고객에게는  2 개월의 무료 인터넷 서비스가 제공됩니다.</a:t>
            </a:r>
            <a:endParaRPr b="1" i="0" sz="2400" u="none" cap="none" strike="noStrike">
              <a:solidFill>
                <a:srgbClr val="33333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i="0" sz="2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2400" u="none" cap="none" strike="noStrike">
                <a:solidFill>
                  <a:srgbClr val="000000"/>
                </a:solidFill>
                <a:highlight>
                  <a:srgbClr val="FFFFFF"/>
                </a:highlight>
                <a:latin typeface="Montserrat"/>
                <a:ea typeface="Montserrat"/>
                <a:cs typeface="Montserrat"/>
                <a:sym typeface="Montserrat"/>
              </a:rPr>
              <a:t>apply.internetessentials.com에서 신청하십시오</a:t>
            </a:r>
            <a:endParaRPr b="1" i="0" sz="2400" u="none" cap="none" strike="noStrike">
              <a:solidFill>
                <a:srgbClr val="000000"/>
              </a:solidFill>
              <a:highlight>
                <a:srgbClr val="FFFFFF"/>
              </a:highlight>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5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5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학생용 크롬 북</a:t>
            </a:r>
            <a:endParaRPr b="1" i="0" sz="2400" u="none" cap="none" strike="noStrike">
              <a:solidFill>
                <a:srgbClr val="FFFFFF"/>
              </a:solidFill>
              <a:latin typeface="Montserrat"/>
              <a:ea typeface="Montserrat"/>
              <a:cs typeface="Montserrat"/>
              <a:sym typeface="Montserrat"/>
            </a:endParaRPr>
          </a:p>
        </p:txBody>
      </p:sp>
      <p:pic>
        <p:nvPicPr>
          <p:cNvPr id="652" name="Google Shape;652;p52"/>
          <p:cNvPicPr preferRelativeResize="0"/>
          <p:nvPr/>
        </p:nvPicPr>
        <p:blipFill rotWithShape="1">
          <a:blip r:embed="rId3">
            <a:alphaModFix/>
          </a:blip>
          <a:srcRect b="0" l="0" r="0" t="0"/>
          <a:stretch/>
        </p:blipFill>
        <p:spPr>
          <a:xfrm>
            <a:off x="227208" y="1027525"/>
            <a:ext cx="4858832" cy="4007950"/>
          </a:xfrm>
          <a:prstGeom prst="rect">
            <a:avLst/>
          </a:prstGeom>
          <a:noFill/>
          <a:ln>
            <a:noFill/>
          </a:ln>
        </p:spPr>
      </p:pic>
      <p:sp>
        <p:nvSpPr>
          <p:cNvPr id="653" name="Google Shape;653;p52"/>
          <p:cNvSpPr txBox="1"/>
          <p:nvPr/>
        </p:nvSpPr>
        <p:spPr>
          <a:xfrm>
            <a:off x="5131146" y="894710"/>
            <a:ext cx="3504054" cy="332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200" u="none" cap="none" strike="noStrike">
                <a:solidFill>
                  <a:srgbClr val="000000"/>
                </a:solidFill>
                <a:latin typeface="Montserrat"/>
                <a:ea typeface="Montserrat"/>
                <a:cs typeface="Montserrat"/>
                <a:sym typeface="Montserrat"/>
              </a:rPr>
              <a:t>가정 수업을 위해 크롬 북이 필요한 필라델피아 학군 K-12 가족은 학부모 및 가족 지원 센터 중 한 곳에서 픽업 할 수 있습니다.</a:t>
            </a:r>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2200" u="none" cap="none" strike="noStrike">
                <a:solidFill>
                  <a:srgbClr val="000000"/>
                </a:solidFill>
                <a:latin typeface="Montserrat"/>
                <a:ea typeface="Montserrat"/>
                <a:cs typeface="Montserrat"/>
                <a:sym typeface="Montserrat"/>
              </a:rPr>
              <a:t>자세한 내용을 보려면 다음 사이트를 방문하십시오 :</a:t>
            </a:r>
            <a:endParaRPr/>
          </a:p>
          <a:p>
            <a:pPr indent="0" lvl="0" marL="0" marR="0" rtl="0" algn="l">
              <a:lnSpc>
                <a:spcPct val="100000"/>
              </a:lnSpc>
              <a:spcBef>
                <a:spcPts val="0"/>
              </a:spcBef>
              <a:spcAft>
                <a:spcPts val="0"/>
              </a:spcAft>
              <a:buNone/>
            </a:pPr>
            <a:r>
              <a:rPr b="1" i="0" lang="ko-KR" sz="2200" u="none" cap="none" strike="noStrike">
                <a:solidFill>
                  <a:srgbClr val="000000"/>
                </a:solidFill>
                <a:latin typeface="Montserrat"/>
                <a:ea typeface="Montserrat"/>
                <a:cs typeface="Montserrat"/>
                <a:sym typeface="Montserrat"/>
              </a:rPr>
              <a:t>philasd.org/chromebooks</a:t>
            </a:r>
            <a:endParaRPr b="1" i="0" sz="2200" u="none" cap="none" strike="noStrike">
              <a:solidFill>
                <a:srgbClr val="000000"/>
              </a:solidFill>
              <a:latin typeface="Montserrat"/>
              <a:ea typeface="Montserrat"/>
              <a:cs typeface="Montserrat"/>
              <a:sym typeface="Montserrat"/>
            </a:endParaRPr>
          </a:p>
        </p:txBody>
      </p:sp>
      <p:sp>
        <p:nvSpPr>
          <p:cNvPr id="654" name="Google Shape;654;p52"/>
          <p:cNvSpPr txBox="1"/>
          <p:nvPr/>
        </p:nvSpPr>
        <p:spPr>
          <a:xfrm>
            <a:off x="607300" y="2454000"/>
            <a:ext cx="2565600" cy="5835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ko-KR" sz="1400" u="none" cap="none" strike="noStrike">
                <a:solidFill>
                  <a:schemeClr val="accent5"/>
                </a:solidFill>
                <a:latin typeface="Arial"/>
                <a:ea typeface="Arial"/>
                <a:cs typeface="Arial"/>
                <a:sym typeface="Arial"/>
              </a:rPr>
              <a:t>Monday, Wednesday, Friday</a:t>
            </a:r>
            <a:endParaRPr b="1" i="0" sz="1400" u="none" cap="none" strike="noStrike">
              <a:solidFill>
                <a:schemeClr val="accent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ko-KR" sz="1400" u="none" cap="none" strike="noStrike">
                <a:solidFill>
                  <a:schemeClr val="accent5"/>
                </a:solidFill>
                <a:latin typeface="Arial"/>
                <a:ea typeface="Arial"/>
                <a:cs typeface="Arial"/>
                <a:sym typeface="Arial"/>
              </a:rPr>
              <a:t>9am -1pm</a:t>
            </a:r>
            <a:endParaRPr b="1" i="0" sz="1400" u="none" cap="none" strike="noStrike">
              <a:solidFill>
                <a:schemeClr val="accent5"/>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8" name="Shape 658"/>
        <p:cNvGrpSpPr/>
        <p:nvPr/>
      </p:nvGrpSpPr>
      <p:grpSpPr>
        <a:xfrm>
          <a:off x="0" y="0"/>
          <a:ext cx="0" cy="0"/>
          <a:chOff x="0" y="0"/>
          <a:chExt cx="0" cy="0"/>
        </a:xfrm>
      </p:grpSpPr>
      <p:sp>
        <p:nvSpPr>
          <p:cNvPr id="659" name="Google Shape;659;p53"/>
          <p:cNvSpPr/>
          <p:nvPr/>
        </p:nvSpPr>
        <p:spPr>
          <a:xfrm>
            <a:off x="0" y="247250"/>
            <a:ext cx="7543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53"/>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디지털 학습 지원</a:t>
            </a:r>
            <a:endParaRPr b="1" i="0" sz="2400" u="none" cap="none" strike="noStrike">
              <a:solidFill>
                <a:srgbClr val="FFFFFF"/>
              </a:solidFill>
              <a:latin typeface="Montserrat"/>
              <a:ea typeface="Montserrat"/>
              <a:cs typeface="Montserrat"/>
              <a:sym typeface="Montserrat"/>
            </a:endParaRPr>
          </a:p>
        </p:txBody>
      </p:sp>
      <p:sp>
        <p:nvSpPr>
          <p:cNvPr id="661" name="Google Shape;661;p53"/>
          <p:cNvSpPr txBox="1"/>
          <p:nvPr/>
        </p:nvSpPr>
        <p:spPr>
          <a:xfrm>
            <a:off x="152400" y="4150000"/>
            <a:ext cx="8030400" cy="857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1800" u="none" cap="none" strike="noStrike">
                <a:solidFill>
                  <a:srgbClr val="0F4D90"/>
                </a:solidFill>
                <a:highlight>
                  <a:srgbClr val="FFFFFF"/>
                </a:highlight>
                <a:latin typeface="Montserrat"/>
                <a:ea typeface="Montserrat"/>
                <a:cs typeface="Montserrat"/>
                <a:sym typeface="Montserrat"/>
              </a:rPr>
              <a:t>Philly 학교가 문을 닫은 상태에서 디지털 학습에 대한 추가 정보와 리소스를 찾으려면 https://bit.ly/PhillyDigitalLearning을 방문하십시오</a:t>
            </a:r>
            <a:r>
              <a:rPr b="0" i="0" lang="ko-KR" sz="1600" u="none" cap="none" strike="noStrike">
                <a:solidFill>
                  <a:srgbClr val="0F4D90"/>
                </a:solidFill>
                <a:highlight>
                  <a:srgbClr val="FFFFFF"/>
                </a:highlight>
                <a:latin typeface="Montserrat"/>
                <a:ea typeface="Montserrat"/>
                <a:cs typeface="Montserrat"/>
                <a:sym typeface="Montserrat"/>
              </a:rPr>
              <a:t>.</a:t>
            </a:r>
            <a:endParaRPr/>
          </a:p>
          <a:p>
            <a:pPr indent="0" lvl="0" marL="0" marR="0" rtl="0" algn="l">
              <a:lnSpc>
                <a:spcPct val="115000"/>
              </a:lnSpc>
              <a:spcBef>
                <a:spcPts val="1200"/>
              </a:spcBef>
              <a:spcAft>
                <a:spcPts val="1200"/>
              </a:spcAft>
              <a:buClr>
                <a:srgbClr val="000000"/>
              </a:buClr>
              <a:buSzPts val="1500"/>
              <a:buFont typeface="Arial"/>
              <a:buNone/>
            </a:pPr>
            <a:r>
              <a:t/>
            </a:r>
            <a:endParaRPr b="0" i="0" sz="1500" u="none" cap="none" strike="noStrike">
              <a:solidFill>
                <a:srgbClr val="171717"/>
              </a:solidFill>
              <a:highlight>
                <a:srgbClr val="FFFFFF"/>
              </a:highlight>
              <a:latin typeface="Open Sans"/>
              <a:ea typeface="Open Sans"/>
              <a:cs typeface="Open Sans"/>
              <a:sym typeface="Open Sans"/>
            </a:endParaRPr>
          </a:p>
        </p:txBody>
      </p:sp>
      <p:pic>
        <p:nvPicPr>
          <p:cNvPr id="662" name="Google Shape;662;p53"/>
          <p:cNvPicPr preferRelativeResize="0"/>
          <p:nvPr/>
        </p:nvPicPr>
        <p:blipFill rotWithShape="1">
          <a:blip r:embed="rId3">
            <a:alphaModFix/>
          </a:blip>
          <a:srcRect b="0" l="0" r="0" t="0"/>
          <a:stretch/>
        </p:blipFill>
        <p:spPr>
          <a:xfrm>
            <a:off x="152400" y="1202200"/>
            <a:ext cx="4793381" cy="2739075"/>
          </a:xfrm>
          <a:prstGeom prst="rect">
            <a:avLst/>
          </a:prstGeom>
          <a:noFill/>
          <a:ln>
            <a:noFill/>
          </a:ln>
        </p:spPr>
      </p:pic>
      <p:sp>
        <p:nvSpPr>
          <p:cNvPr id="663" name="Google Shape;663;p53"/>
          <p:cNvSpPr/>
          <p:nvPr/>
        </p:nvSpPr>
        <p:spPr>
          <a:xfrm>
            <a:off x="4725675" y="1202200"/>
            <a:ext cx="4239000" cy="27390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b="1" i="0" lang="ko-KR" sz="1800" u="none" cap="none" strike="noStrike">
                <a:solidFill>
                  <a:srgbClr val="FBF9EF"/>
                </a:solidFill>
                <a:latin typeface="Montserrat"/>
                <a:ea typeface="Montserrat"/>
                <a:cs typeface="Montserrat"/>
                <a:sym typeface="Montserrat"/>
              </a:rPr>
              <a:t>학생 및 가족을 위한 SDP 핫라인 :</a:t>
            </a:r>
            <a:endParaRPr/>
          </a:p>
          <a:p>
            <a:pPr indent="0" lvl="0" marL="0" marR="0" rtl="0" algn="ctr">
              <a:lnSpc>
                <a:spcPct val="115000"/>
              </a:lnSpc>
              <a:spcBef>
                <a:spcPts val="1200"/>
              </a:spcBef>
              <a:spcAft>
                <a:spcPts val="0"/>
              </a:spcAft>
              <a:buNone/>
            </a:pPr>
            <a:r>
              <a:rPr b="1" i="0" lang="ko-KR" sz="1800" u="none" cap="none" strike="noStrike">
                <a:solidFill>
                  <a:srgbClr val="F3C613"/>
                </a:solidFill>
                <a:latin typeface="Montserrat"/>
                <a:ea typeface="Montserrat"/>
                <a:cs typeface="Montserrat"/>
                <a:sym typeface="Montserrat"/>
              </a:rPr>
              <a:t>(215)-400-5300</a:t>
            </a:r>
            <a:endParaRPr b="1" i="0" sz="1800" u="none" cap="none" strike="noStrike">
              <a:solidFill>
                <a:srgbClr val="F3C613"/>
              </a:solidFill>
              <a:latin typeface="Montserrat"/>
              <a:ea typeface="Montserrat"/>
              <a:cs typeface="Montserrat"/>
              <a:sym typeface="Montserrat"/>
            </a:endParaRPr>
          </a:p>
          <a:p>
            <a:pPr indent="0" lvl="0" marL="0" marR="0" rtl="0" algn="ctr">
              <a:lnSpc>
                <a:spcPct val="115000"/>
              </a:lnSpc>
              <a:spcBef>
                <a:spcPts val="1200"/>
              </a:spcBef>
              <a:spcAft>
                <a:spcPts val="0"/>
              </a:spcAft>
              <a:buNone/>
            </a:pPr>
            <a:r>
              <a:rPr b="1" i="0" lang="ko-KR" sz="1800" u="none" cap="none" strike="noStrike">
                <a:solidFill>
                  <a:srgbClr val="FBF9EF"/>
                </a:solidFill>
                <a:latin typeface="Montserrat"/>
                <a:ea typeface="Montserrat"/>
                <a:cs typeface="Montserrat"/>
                <a:sym typeface="Montserrat"/>
              </a:rPr>
              <a:t>월요일 ~ 목요일</a:t>
            </a:r>
            <a:endParaRPr/>
          </a:p>
          <a:p>
            <a:pPr indent="0" lvl="0" marL="0" marR="0" rtl="0" algn="ctr">
              <a:lnSpc>
                <a:spcPct val="115000"/>
              </a:lnSpc>
              <a:spcBef>
                <a:spcPts val="1200"/>
              </a:spcBef>
              <a:spcAft>
                <a:spcPts val="0"/>
              </a:spcAft>
              <a:buNone/>
            </a:pPr>
            <a:r>
              <a:rPr b="1" i="0" lang="ko-KR" sz="1800" u="none" cap="none" strike="noStrike">
                <a:solidFill>
                  <a:srgbClr val="FBF9EF"/>
                </a:solidFill>
                <a:latin typeface="Montserrat"/>
                <a:ea typeface="Montserrat"/>
                <a:cs typeface="Montserrat"/>
                <a:sym typeface="Montserrat"/>
              </a:rPr>
              <a:t>오전 9:30 ~ 오전 11:30</a:t>
            </a:r>
            <a:endParaRPr/>
          </a:p>
          <a:p>
            <a:pPr indent="0" lvl="0" marL="0" marR="0" rtl="0" algn="ctr">
              <a:lnSpc>
                <a:spcPct val="115000"/>
              </a:lnSpc>
              <a:spcBef>
                <a:spcPts val="1200"/>
              </a:spcBef>
              <a:spcAft>
                <a:spcPts val="0"/>
              </a:spcAft>
              <a:buNone/>
            </a:pPr>
            <a:r>
              <a:rPr b="1" i="1" lang="ko-KR" sz="1800" u="none" cap="none" strike="noStrike">
                <a:solidFill>
                  <a:srgbClr val="FBF9EF"/>
                </a:solidFill>
                <a:latin typeface="Montserrat"/>
                <a:ea typeface="Montserrat"/>
                <a:cs typeface="Montserrat"/>
                <a:sym typeface="Montserrat"/>
              </a:rPr>
              <a:t>10 개 언어로 통역 가능</a:t>
            </a:r>
            <a:endParaRPr b="1" i="0" sz="1800" u="none" cap="none" strike="noStrike">
              <a:solidFill>
                <a:srgbClr val="FBF9E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53"/>
          <p:cNvSpPr txBox="1"/>
          <p:nvPr/>
        </p:nvSpPr>
        <p:spPr>
          <a:xfrm>
            <a:off x="4687050" y="1672800"/>
            <a:ext cx="4398000" cy="1396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t/>
            </a:r>
            <a:endParaRPr b="1" i="0" sz="2000" u="none" cap="none" strike="noStrike">
              <a:solidFill>
                <a:srgbClr val="FBF9EF"/>
              </a:solidFill>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8" name="Shape 668"/>
        <p:cNvGrpSpPr/>
        <p:nvPr/>
      </p:nvGrpSpPr>
      <p:grpSpPr>
        <a:xfrm>
          <a:off x="0" y="0"/>
          <a:ext cx="0" cy="0"/>
          <a:chOff x="0" y="0"/>
          <a:chExt cx="0" cy="0"/>
        </a:xfrm>
      </p:grpSpPr>
      <p:sp>
        <p:nvSpPr>
          <p:cNvPr id="669" name="Google Shape;669;p54"/>
          <p:cNvSpPr/>
          <p:nvPr/>
        </p:nvSpPr>
        <p:spPr>
          <a:xfrm>
            <a:off x="0" y="98058"/>
            <a:ext cx="6547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54"/>
          <p:cNvSpPr txBox="1"/>
          <p:nvPr/>
        </p:nvSpPr>
        <p:spPr>
          <a:xfrm>
            <a:off x="206122" y="221475"/>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JUMP START PHILLY SCHOOLS FUND </a:t>
            </a:r>
            <a:endParaRPr/>
          </a:p>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학교 기금</a:t>
            </a:r>
            <a:r>
              <a:rPr b="1" i="0" lang="ko-KR" sz="2400" u="none" cap="none" strike="noStrike">
                <a:solidFill>
                  <a:schemeClr val="dk1"/>
                </a:solidFill>
                <a:latin typeface="Montserrat"/>
                <a:ea typeface="Montserrat"/>
                <a:cs typeface="Montserrat"/>
                <a:sym typeface="Montserrat"/>
              </a:rPr>
              <a:t>필라델피아  학생 지원금</a:t>
            </a:r>
            <a:br>
              <a:rPr b="1" i="0" lang="ko-KR" sz="2400" u="none" cap="none" strike="noStrike">
                <a:solidFill>
                  <a:schemeClr val="dk1"/>
                </a:solidFill>
                <a:latin typeface="Montserrat"/>
                <a:ea typeface="Montserrat"/>
                <a:cs typeface="Montserrat"/>
                <a:sym typeface="Montserrat"/>
              </a:rPr>
            </a:br>
            <a:endParaRPr b="1" i="0" sz="2400" u="none" cap="none" strike="noStrike">
              <a:solidFill>
                <a:srgbClr val="FFFFFF"/>
              </a:solidFill>
              <a:latin typeface="Montserrat"/>
              <a:ea typeface="Montserrat"/>
              <a:cs typeface="Montserrat"/>
              <a:sym typeface="Montserrat"/>
            </a:endParaRPr>
          </a:p>
        </p:txBody>
      </p:sp>
      <p:sp>
        <p:nvSpPr>
          <p:cNvPr id="671" name="Google Shape;671;p54"/>
          <p:cNvSpPr txBox="1"/>
          <p:nvPr/>
        </p:nvSpPr>
        <p:spPr>
          <a:xfrm>
            <a:off x="206122" y="1064845"/>
            <a:ext cx="8838000" cy="857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1600" u="none" cap="none" strike="noStrike">
                <a:solidFill>
                  <a:srgbClr val="171717"/>
                </a:solidFill>
                <a:highlight>
                  <a:srgbClr val="FFFFFF"/>
                </a:highlight>
                <a:latin typeface="Montserrat"/>
                <a:ea typeface="Montserrat"/>
                <a:cs typeface="Montserrat"/>
                <a:sym typeface="Montserrat"/>
              </a:rPr>
              <a:t>Jump-Start Philly Schools Fund는 COVID-19로 인해 학교가 문을 닫는 동안 저소득층 학생과 가정을 긴급 지원하기 위해 마련되었습니다.</a:t>
            </a:r>
            <a:endParaRPr b="1" i="0" sz="1600" u="none" cap="none" strike="noStrike">
              <a:solidFill>
                <a:srgbClr val="171717"/>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1200"/>
              </a:spcAft>
              <a:buClr>
                <a:srgbClr val="000000"/>
              </a:buClr>
              <a:buSzPts val="1500"/>
              <a:buFont typeface="Arial"/>
              <a:buNone/>
            </a:pPr>
            <a:r>
              <a:t/>
            </a:r>
            <a:endParaRPr b="1" i="0" sz="1500" u="none" cap="none" strike="noStrike">
              <a:solidFill>
                <a:srgbClr val="171717"/>
              </a:solidFill>
              <a:highlight>
                <a:srgbClr val="FFFFFF"/>
              </a:highlight>
              <a:latin typeface="Open Sans"/>
              <a:ea typeface="Open Sans"/>
              <a:cs typeface="Open Sans"/>
              <a:sym typeface="Open Sans"/>
            </a:endParaRPr>
          </a:p>
        </p:txBody>
      </p:sp>
      <p:sp>
        <p:nvSpPr>
          <p:cNvPr id="672" name="Google Shape;672;p54"/>
          <p:cNvSpPr/>
          <p:nvPr/>
        </p:nvSpPr>
        <p:spPr>
          <a:xfrm>
            <a:off x="254400" y="4540150"/>
            <a:ext cx="8589900" cy="356100"/>
          </a:xfrm>
          <a:prstGeom prst="rect">
            <a:avLst/>
          </a:prstGeom>
          <a:solidFill>
            <a:srgbClr val="F3C6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54"/>
          <p:cNvSpPr txBox="1"/>
          <p:nvPr/>
        </p:nvSpPr>
        <p:spPr>
          <a:xfrm>
            <a:off x="618525" y="4477000"/>
            <a:ext cx="8305500" cy="48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200"/>
              </a:spcAft>
              <a:buNone/>
            </a:pPr>
            <a:r>
              <a:rPr b="1" i="0" lang="ko-KR" sz="1600" u="none" cap="none" strike="noStrike">
                <a:solidFill>
                  <a:srgbClr val="2176D2"/>
                </a:solidFill>
                <a:latin typeface="Montserrat"/>
                <a:ea typeface="Montserrat"/>
                <a:cs typeface="Montserrat"/>
                <a:sym typeface="Montserrat"/>
              </a:rPr>
              <a:t>더 자세한 정보와 참여를 원하시면 philaschoolpartnership.org를 방문하십시오.</a:t>
            </a:r>
            <a:endParaRPr b="1" i="0" sz="1600" u="none" cap="none" strike="noStrike">
              <a:solidFill>
                <a:srgbClr val="2176D2"/>
              </a:solidFill>
              <a:latin typeface="Montserrat"/>
              <a:ea typeface="Montserrat"/>
              <a:cs typeface="Montserrat"/>
              <a:sym typeface="Montserrat"/>
            </a:endParaRPr>
          </a:p>
        </p:txBody>
      </p:sp>
      <p:pic>
        <p:nvPicPr>
          <p:cNvPr id="674" name="Google Shape;674;p54"/>
          <p:cNvPicPr preferRelativeResize="0"/>
          <p:nvPr/>
        </p:nvPicPr>
        <p:blipFill rotWithShape="1">
          <a:blip r:embed="rId3">
            <a:alphaModFix/>
          </a:blip>
          <a:srcRect b="0" l="0" r="0" t="0"/>
          <a:stretch/>
        </p:blipFill>
        <p:spPr>
          <a:xfrm>
            <a:off x="6722672" y="221475"/>
            <a:ext cx="2321450" cy="635050"/>
          </a:xfrm>
          <a:prstGeom prst="rect">
            <a:avLst/>
          </a:prstGeom>
          <a:noFill/>
          <a:ln>
            <a:noFill/>
          </a:ln>
        </p:spPr>
      </p:pic>
      <p:pic>
        <p:nvPicPr>
          <p:cNvPr id="675" name="Google Shape;675;p54"/>
          <p:cNvPicPr preferRelativeResize="0"/>
          <p:nvPr/>
        </p:nvPicPr>
        <p:blipFill rotWithShape="1">
          <a:blip r:embed="rId4">
            <a:alphaModFix/>
          </a:blip>
          <a:srcRect b="-3938" l="40133" r="1294" t="36248"/>
          <a:stretch/>
        </p:blipFill>
        <p:spPr>
          <a:xfrm>
            <a:off x="5359800" y="1860584"/>
            <a:ext cx="3484504" cy="2679568"/>
          </a:xfrm>
          <a:prstGeom prst="rect">
            <a:avLst/>
          </a:prstGeom>
          <a:noFill/>
          <a:ln>
            <a:noFill/>
          </a:ln>
        </p:spPr>
      </p:pic>
      <p:sp>
        <p:nvSpPr>
          <p:cNvPr id="676" name="Google Shape;676;p54"/>
          <p:cNvSpPr txBox="1"/>
          <p:nvPr/>
        </p:nvSpPr>
        <p:spPr>
          <a:xfrm>
            <a:off x="254400" y="1700368"/>
            <a:ext cx="44508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1800" u="none" cap="none" strike="noStrike">
                <a:solidFill>
                  <a:srgbClr val="171717"/>
                </a:solidFill>
                <a:highlight>
                  <a:srgbClr val="FFFFFF"/>
                </a:highlight>
                <a:latin typeface="Montserrat"/>
                <a:ea typeface="Montserrat"/>
                <a:cs typeface="Montserrat"/>
                <a:sym typeface="Montserrat"/>
              </a:rPr>
              <a:t>목표 : </a:t>
            </a:r>
            <a:endParaRPr b="1" i="0" sz="1800" u="none" cap="none" strike="noStrike">
              <a:solidFill>
                <a:srgbClr val="171717"/>
              </a:solidFill>
              <a:highlight>
                <a:srgbClr val="FFFFFF"/>
              </a:highlight>
              <a:latin typeface="Montserrat"/>
              <a:ea typeface="Montserrat"/>
              <a:cs typeface="Montserrat"/>
              <a:sym typeface="Montserrat"/>
            </a:endParaRPr>
          </a:p>
          <a:p>
            <a:pPr indent="-323850" lvl="0" marL="457200" marR="0" rtl="0" algn="l">
              <a:lnSpc>
                <a:spcPct val="115000"/>
              </a:lnSpc>
              <a:spcBef>
                <a:spcPts val="1200"/>
              </a:spcBef>
              <a:spcAft>
                <a:spcPts val="0"/>
              </a:spcAft>
              <a:buClr>
                <a:srgbClr val="171717"/>
              </a:buClr>
              <a:buSzPts val="1500"/>
              <a:buFont typeface="Montserrat"/>
              <a:buChar char="●"/>
            </a:pPr>
            <a:r>
              <a:rPr b="0" i="0" lang="ko-KR" sz="1800" u="none" cap="none" strike="noStrike">
                <a:solidFill>
                  <a:srgbClr val="171717"/>
                </a:solidFill>
                <a:highlight>
                  <a:srgbClr val="FFFFFF"/>
                </a:highlight>
                <a:latin typeface="Montserrat"/>
                <a:ea typeface="Montserrat"/>
                <a:cs typeface="Montserrat"/>
                <a:sym typeface="Montserrat"/>
              </a:rPr>
              <a:t>장비 격차 해소</a:t>
            </a:r>
            <a:endParaRPr b="0" i="0" sz="1800" u="none" cap="none" strike="noStrike">
              <a:solidFill>
                <a:srgbClr val="171717"/>
              </a:solidFill>
              <a:highlight>
                <a:srgbClr val="FFFFFF"/>
              </a:highlight>
              <a:latin typeface="Montserrat"/>
              <a:ea typeface="Montserrat"/>
              <a:cs typeface="Montserrat"/>
              <a:sym typeface="Montserrat"/>
            </a:endParaRPr>
          </a:p>
          <a:p>
            <a:pPr indent="-323850" lvl="0" marL="457200" marR="0" rtl="0" algn="l">
              <a:lnSpc>
                <a:spcPct val="115000"/>
              </a:lnSpc>
              <a:spcBef>
                <a:spcPts val="0"/>
              </a:spcBef>
              <a:spcAft>
                <a:spcPts val="0"/>
              </a:spcAft>
              <a:buClr>
                <a:srgbClr val="171717"/>
              </a:buClr>
              <a:buSzPts val="1500"/>
              <a:buFont typeface="Montserrat"/>
              <a:buChar char="●"/>
            </a:pPr>
            <a:r>
              <a:rPr b="0" i="0" lang="ko-KR" sz="1800" u="none" cap="none" strike="noStrike">
                <a:solidFill>
                  <a:srgbClr val="171717"/>
                </a:solidFill>
                <a:highlight>
                  <a:srgbClr val="FFFFFF"/>
                </a:highlight>
                <a:latin typeface="Montserrat"/>
                <a:ea typeface="Montserrat"/>
                <a:cs typeface="Montserrat"/>
                <a:sym typeface="Montserrat"/>
              </a:rPr>
              <a:t>가상 학습 지원</a:t>
            </a:r>
            <a:endParaRPr b="0" i="0" sz="1800" u="none" cap="none" strike="noStrike">
              <a:solidFill>
                <a:srgbClr val="171717"/>
              </a:solidFill>
              <a:highlight>
                <a:srgbClr val="FFFFFF"/>
              </a:highlight>
              <a:latin typeface="Montserrat"/>
              <a:ea typeface="Montserrat"/>
              <a:cs typeface="Montserrat"/>
              <a:sym typeface="Montserrat"/>
            </a:endParaRPr>
          </a:p>
          <a:p>
            <a:pPr indent="-323850" lvl="0" marL="457200" marR="0" rtl="0" algn="l">
              <a:lnSpc>
                <a:spcPct val="115000"/>
              </a:lnSpc>
              <a:spcBef>
                <a:spcPts val="0"/>
              </a:spcBef>
              <a:spcAft>
                <a:spcPts val="0"/>
              </a:spcAft>
              <a:buClr>
                <a:srgbClr val="171717"/>
              </a:buClr>
              <a:buSzPts val="1500"/>
              <a:buFont typeface="Montserrat"/>
              <a:buChar char="●"/>
            </a:pPr>
            <a:r>
              <a:rPr b="0" i="0" lang="ko-KR" sz="1800" u="none" cap="none" strike="noStrike">
                <a:solidFill>
                  <a:srgbClr val="171717"/>
                </a:solidFill>
                <a:highlight>
                  <a:srgbClr val="FFFFFF"/>
                </a:highlight>
                <a:latin typeface="Montserrat"/>
                <a:ea typeface="Montserrat"/>
                <a:cs typeface="Montserrat"/>
                <a:sym typeface="Montserrat"/>
              </a:rPr>
              <a:t>등교 재개 준비</a:t>
            </a:r>
            <a:endParaRPr/>
          </a:p>
          <a:p>
            <a:pPr indent="0" lvl="0" marL="0" marR="0" rtl="0" algn="ctr">
              <a:lnSpc>
                <a:spcPct val="115000"/>
              </a:lnSpc>
              <a:spcBef>
                <a:spcPts val="1200"/>
              </a:spcBef>
              <a:spcAft>
                <a:spcPts val="1200"/>
              </a:spcAft>
              <a:buNone/>
            </a:pPr>
            <a:r>
              <a:rPr b="1" i="0" lang="ko-KR" sz="1800" u="none" cap="none" strike="noStrike">
                <a:solidFill>
                  <a:srgbClr val="0F4D90"/>
                </a:solidFill>
                <a:highlight>
                  <a:srgbClr val="FFFFFF"/>
                </a:highlight>
                <a:latin typeface="Montserrat"/>
                <a:ea typeface="Montserrat"/>
                <a:cs typeface="Montserrat"/>
                <a:sym typeface="Montserrat"/>
              </a:rPr>
              <a:t>모든 학생은 도시 어디에 살든,  어느 학교에 다니든 학습을 지속할  수 있는 기회를 가져야 합니다.</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0" name="Shape 680"/>
        <p:cNvGrpSpPr/>
        <p:nvPr/>
      </p:nvGrpSpPr>
      <p:grpSpPr>
        <a:xfrm>
          <a:off x="0" y="0"/>
          <a:ext cx="0" cy="0"/>
          <a:chOff x="0" y="0"/>
          <a:chExt cx="0" cy="0"/>
        </a:xfrm>
      </p:grpSpPr>
      <p:sp>
        <p:nvSpPr>
          <p:cNvPr id="681" name="Google Shape;681;p5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5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chemeClr val="lt1"/>
                </a:solidFill>
                <a:latin typeface="Arial"/>
                <a:ea typeface="Arial"/>
                <a:cs typeface="Arial"/>
                <a:sym typeface="Arial"/>
              </a:rPr>
              <a:t>WIC 운영관련 업데이트</a:t>
            </a:r>
            <a:r>
              <a:rPr b="1" i="0" lang="ko-KR" sz="2400" u="none" cap="none" strike="noStrike">
                <a:solidFill>
                  <a:srgbClr val="000000"/>
                </a:solidFill>
                <a:latin typeface="Arial"/>
                <a:ea typeface="Arial"/>
                <a:cs typeface="Arial"/>
                <a:sym typeface="Arial"/>
              </a:rPr>
              <a:t>:</a:t>
            </a:r>
            <a:endParaRPr b="1" i="0" sz="2400" u="none" cap="none" strike="noStrike">
              <a:solidFill>
                <a:srgbClr val="FFFFFF"/>
              </a:solidFill>
              <a:latin typeface="Montserrat"/>
              <a:ea typeface="Montserrat"/>
              <a:cs typeface="Montserrat"/>
              <a:sym typeface="Montserrat"/>
            </a:endParaRPr>
          </a:p>
        </p:txBody>
      </p:sp>
      <p:sp>
        <p:nvSpPr>
          <p:cNvPr id="683" name="Google Shape;683;p55"/>
          <p:cNvSpPr txBox="1"/>
          <p:nvPr/>
        </p:nvSpPr>
        <p:spPr>
          <a:xfrm>
            <a:off x="473800" y="1058650"/>
            <a:ext cx="5288100" cy="1192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ko-KR" sz="1800" u="none" cap="none" strike="noStrike">
                <a:solidFill>
                  <a:srgbClr val="000000"/>
                </a:solidFill>
                <a:latin typeface="Arial"/>
                <a:ea typeface="Arial"/>
                <a:cs typeface="Arial"/>
                <a:sym typeface="Arial"/>
              </a:rPr>
              <a:t>여성, 영유아, 아동(WIC)은 우편을 통해 혜택을 받게 되며, 신규 가입도 가능합니다.</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600"/>
              <a:buFont typeface="Arial"/>
              <a:buNone/>
            </a:pPr>
            <a:r>
              <a:t/>
            </a:r>
            <a:endParaRPr b="0" i="0" sz="1600" u="none" cap="none" strike="noStrike">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p:txBody>
      </p:sp>
      <p:sp>
        <p:nvSpPr>
          <p:cNvPr id="684" name="Google Shape;684;p55"/>
          <p:cNvSpPr txBox="1"/>
          <p:nvPr/>
        </p:nvSpPr>
        <p:spPr>
          <a:xfrm>
            <a:off x="233500" y="4529250"/>
            <a:ext cx="5528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55"/>
          <p:cNvSpPr txBox="1"/>
          <p:nvPr/>
        </p:nvSpPr>
        <p:spPr>
          <a:xfrm>
            <a:off x="395650" y="3547227"/>
            <a:ext cx="8092200" cy="1123500"/>
          </a:xfrm>
          <a:prstGeom prst="rect">
            <a:avLst/>
          </a:prstGeom>
          <a:noFill/>
          <a:ln>
            <a:noFill/>
          </a:ln>
        </p:spPr>
        <p:txBody>
          <a:bodyPr anchorCtr="0" anchor="t" bIns="91425" lIns="91425" spcFirstLastPara="1" rIns="91425" wrap="square" tIns="91425">
            <a:noAutofit/>
          </a:bodyPr>
          <a:lstStyle/>
          <a:p>
            <a:pPr indent="0" lvl="0" marL="0" marR="330200" rtl="0" algn="l">
              <a:lnSpc>
                <a:spcPct val="150000"/>
              </a:lnSpc>
              <a:spcBef>
                <a:spcPts val="0"/>
              </a:spcBef>
              <a:spcAft>
                <a:spcPts val="0"/>
              </a:spcAft>
              <a:buNone/>
            </a:pPr>
            <a:r>
              <a:rPr b="1" i="0" lang="ko-KR" sz="1800" u="none" cap="none" strike="noStrike">
                <a:solidFill>
                  <a:srgbClr val="000000"/>
                </a:solidFill>
                <a:highlight>
                  <a:srgbClr val="FFFFFF"/>
                </a:highlight>
                <a:latin typeface="Montserrat"/>
                <a:ea typeface="Montserrat"/>
                <a:cs typeface="Montserrat"/>
                <a:sym typeface="Montserrat"/>
              </a:rPr>
              <a:t>* 자격 : </a:t>
            </a:r>
            <a:endParaRPr b="1" i="0" sz="18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1800" u="none" cap="none" strike="noStrike">
                <a:solidFill>
                  <a:srgbClr val="000000"/>
                </a:solidFill>
                <a:latin typeface="Arial"/>
                <a:ea typeface="Arial"/>
                <a:cs typeface="Arial"/>
                <a:sym typeface="Arial"/>
              </a:rPr>
              <a:t>SNAP, MA 또는 TANF 혜택을 받고 있는 경우 소득에 상관없이 WIC를 신청할 수 있습니다.</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ko-KR" sz="1800" u="none" cap="none" strike="noStrike">
                <a:solidFill>
                  <a:srgbClr val="000000"/>
                </a:solidFill>
                <a:latin typeface="Arial"/>
                <a:ea typeface="Arial"/>
                <a:cs typeface="Arial"/>
                <a:sym typeface="Arial"/>
              </a:rPr>
              <a:t>WIC는 시민권을 증명하지 않아도 신청할 수 있습니다</a:t>
            </a:r>
            <a:endParaRPr b="0" i="0" sz="1800" u="none" cap="none" strike="noStrike">
              <a:solidFill>
                <a:srgbClr val="000000"/>
              </a:solidFill>
              <a:highlight>
                <a:srgbClr val="FFFFFF"/>
              </a:highlight>
              <a:latin typeface="Montserrat"/>
              <a:ea typeface="Montserrat"/>
              <a:cs typeface="Montserrat"/>
              <a:sym typeface="Montserrat"/>
            </a:endParaRPr>
          </a:p>
        </p:txBody>
      </p:sp>
      <p:pic>
        <p:nvPicPr>
          <p:cNvPr id="686" name="Google Shape;686;p55"/>
          <p:cNvPicPr preferRelativeResize="0"/>
          <p:nvPr/>
        </p:nvPicPr>
        <p:blipFill rotWithShape="1">
          <a:blip r:embed="rId3">
            <a:alphaModFix/>
          </a:blip>
          <a:srcRect b="0" l="0" r="0" t="0"/>
          <a:stretch/>
        </p:blipFill>
        <p:spPr>
          <a:xfrm>
            <a:off x="6345775" y="1408175"/>
            <a:ext cx="2482325" cy="1475225"/>
          </a:xfrm>
          <a:prstGeom prst="rect">
            <a:avLst/>
          </a:prstGeom>
          <a:noFill/>
          <a:ln>
            <a:noFill/>
          </a:ln>
        </p:spPr>
      </p:pic>
      <p:sp>
        <p:nvSpPr>
          <p:cNvPr id="687" name="Google Shape;687;p55"/>
          <p:cNvSpPr txBox="1"/>
          <p:nvPr/>
        </p:nvSpPr>
        <p:spPr>
          <a:xfrm>
            <a:off x="335600" y="1941251"/>
            <a:ext cx="6404400" cy="14751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None/>
            </a:pPr>
            <a:r>
              <a:rPr b="1" i="0" lang="ko-KR" sz="1400" u="none" cap="none" strike="noStrike">
                <a:solidFill>
                  <a:srgbClr val="000000"/>
                </a:solidFill>
                <a:highlight>
                  <a:srgbClr val="FFFFFF"/>
                </a:highlight>
                <a:latin typeface="Montserrat"/>
                <a:ea typeface="Montserrat"/>
                <a:cs typeface="Montserrat"/>
                <a:sym typeface="Montserrat"/>
              </a:rPr>
              <a:t>WIC는 다음 펜실베니아 거주자에게 서비스를 제공합니다:</a:t>
            </a:r>
            <a:endParaRPr b="1" i="0" sz="1400" u="none" cap="none" strike="noStrike">
              <a:solidFill>
                <a:srgbClr val="000000"/>
              </a:solidFill>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b="0" i="0" lang="ko-KR" sz="1400" u="none" cap="none" strike="noStrike">
                <a:solidFill>
                  <a:srgbClr val="000000"/>
                </a:solidFill>
                <a:highlight>
                  <a:srgbClr val="FFFFFF"/>
                </a:highlight>
                <a:latin typeface="Montserrat"/>
                <a:ea typeface="Montserrat"/>
                <a:cs typeface="Montserrat"/>
                <a:sym typeface="Montserrat"/>
              </a:rPr>
              <a:t>임산부</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1400" u="none" cap="none" strike="noStrike">
                <a:solidFill>
                  <a:srgbClr val="000000"/>
                </a:solidFill>
                <a:latin typeface="Arial"/>
                <a:ea typeface="Arial"/>
                <a:cs typeface="Arial"/>
                <a:sym typeface="Arial"/>
              </a:rPr>
              <a:t>    ●    모유 수유를 하는 여성(출산 후 최대 1년)</a:t>
            </a:r>
            <a:endParaRPr b="0" i="0" sz="1400" u="none" cap="none" strike="noStrike">
              <a:solidFill>
                <a:srgbClr val="000000"/>
              </a:solidFill>
              <a:latin typeface="Arial"/>
              <a:ea typeface="Arial"/>
              <a:cs typeface="Arial"/>
              <a:sym typeface="Arial"/>
            </a:endParaRPr>
          </a:p>
          <a:p>
            <a:pPr indent="-311150" lvl="0" marL="457200" marR="330200" rtl="0" algn="l">
              <a:lnSpc>
                <a:spcPct val="150000"/>
              </a:lnSpc>
              <a:spcBef>
                <a:spcPts val="0"/>
              </a:spcBef>
              <a:spcAft>
                <a:spcPts val="0"/>
              </a:spcAft>
              <a:buClr>
                <a:srgbClr val="000000"/>
              </a:buClr>
              <a:buSzPts val="1300"/>
              <a:buFont typeface="Montserrat"/>
              <a:buChar char="●"/>
            </a:pPr>
            <a:r>
              <a:rPr b="0" i="0" lang="ko-KR" sz="1400" u="none" cap="none" strike="noStrike">
                <a:solidFill>
                  <a:srgbClr val="000000"/>
                </a:solidFill>
                <a:highlight>
                  <a:srgbClr val="FFFFFF"/>
                </a:highlight>
                <a:latin typeface="Montserrat"/>
                <a:ea typeface="Montserrat"/>
                <a:cs typeface="Montserrat"/>
                <a:sym typeface="Montserrat"/>
              </a:rPr>
              <a:t>모유 수유를 하지 않는 여성, 출산 후 최대 6 개월</a:t>
            </a:r>
            <a:endParaRPr b="0" i="0" sz="1400" u="none" cap="none" strike="noStrike">
              <a:solidFill>
                <a:srgbClr val="000000"/>
              </a:solidFill>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b="1" i="0" lang="ko-KR" sz="1400" u="none" cap="none" strike="noStrike">
                <a:solidFill>
                  <a:srgbClr val="000000"/>
                </a:solidFill>
                <a:latin typeface="Arial"/>
                <a:ea typeface="Arial"/>
                <a:cs typeface="Arial"/>
                <a:sym typeface="Arial"/>
              </a:rPr>
              <a:t>위탁아동포함 5살 이하의 영유아 및아동</a:t>
            </a:r>
            <a:endParaRPr b="0" i="0" sz="1400" u="none" cap="none" strike="noStrike">
              <a:solidFill>
                <a:srgbClr val="000000"/>
              </a:solidFill>
              <a:highlight>
                <a:srgbClr val="FFFFFF"/>
              </a:highlight>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1" name="Shape 691"/>
        <p:cNvGrpSpPr/>
        <p:nvPr/>
      </p:nvGrpSpPr>
      <p:grpSpPr>
        <a:xfrm>
          <a:off x="0" y="0"/>
          <a:ext cx="0" cy="0"/>
          <a:chOff x="0" y="0"/>
          <a:chExt cx="0" cy="0"/>
        </a:xfrm>
      </p:grpSpPr>
      <p:grpSp>
        <p:nvGrpSpPr>
          <p:cNvPr id="692" name="Google Shape;692;p56"/>
          <p:cNvGrpSpPr/>
          <p:nvPr/>
        </p:nvGrpSpPr>
        <p:grpSpPr>
          <a:xfrm>
            <a:off x="5753225" y="1178100"/>
            <a:ext cx="2881984" cy="3500208"/>
            <a:chOff x="4894018" y="799906"/>
            <a:chExt cx="3804600" cy="1891800"/>
          </a:xfrm>
        </p:grpSpPr>
        <p:sp>
          <p:nvSpPr>
            <p:cNvPr id="693" name="Google Shape;693;p56"/>
            <p:cNvSpPr/>
            <p:nvPr/>
          </p:nvSpPr>
          <p:spPr>
            <a:xfrm>
              <a:off x="4894018" y="799906"/>
              <a:ext cx="3804600" cy="1891800"/>
            </a:xfrm>
            <a:prstGeom prst="rect">
              <a:avLst/>
            </a:prstGeom>
            <a:solidFill>
              <a:srgbClr val="0F4D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56"/>
            <p:cNvSpPr txBox="1"/>
            <p:nvPr/>
          </p:nvSpPr>
          <p:spPr>
            <a:xfrm>
              <a:off x="4975769" y="829414"/>
              <a:ext cx="3641100" cy="85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1400" u="none" cap="none" strike="noStrike">
                  <a:solidFill>
                    <a:schemeClr val="lt1"/>
                  </a:solidFill>
                  <a:latin typeface="Arial"/>
                  <a:ea typeface="Arial"/>
                  <a:cs typeface="Arial"/>
                  <a:sym typeface="Arial"/>
                </a:rPr>
                <a:t>LIHEAP(Low Income Home Energy Assistance Program)는 가정에 다음을 포함하여 에너지비용을 지원하는 방식으로 가족이 안전하고 건강한 환경에서 지낼수 있게 돕고 있습니다.</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1" i="0" lang="ko-KR" sz="1400" u="none" cap="none" strike="noStrike">
                  <a:solidFill>
                    <a:schemeClr val="lt1"/>
                  </a:solidFill>
                  <a:latin typeface="Arial"/>
                  <a:ea typeface="Arial"/>
                  <a:cs typeface="Arial"/>
                  <a:sym typeface="Arial"/>
                </a:rPr>
                <a:t>가정에너지 요금</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1" i="0" lang="ko-KR" sz="1400" u="none" cap="none" strike="noStrike">
                  <a:solidFill>
                    <a:schemeClr val="lt1"/>
                  </a:solidFill>
                  <a:latin typeface="Arial"/>
                  <a:ea typeface="Arial"/>
                  <a:cs typeface="Arial"/>
                  <a:sym typeface="Arial"/>
                </a:rPr>
                <a:t>에너지 위기</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1" i="0" lang="ko-KR" sz="1400" u="none" cap="none" strike="noStrike">
                  <a:solidFill>
                    <a:schemeClr val="lt1"/>
                  </a:solidFill>
                  <a:latin typeface="Arial"/>
                  <a:ea typeface="Arial"/>
                  <a:cs typeface="Arial"/>
                  <a:sym typeface="Arial"/>
                </a:rPr>
                <a:t>웨더라이제이션</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1" i="0" lang="ko-KR" sz="1400" u="none" cap="none" strike="noStrike">
                  <a:solidFill>
                    <a:schemeClr val="lt1"/>
                  </a:solidFill>
                  <a:latin typeface="Arial"/>
                  <a:ea typeface="Arial"/>
                  <a:cs typeface="Arial"/>
                  <a:sym typeface="Arial"/>
                </a:rPr>
                <a:t>전화번호</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1" i="0" lang="ko-KR" sz="1400" u="none" cap="none" strike="noStrike">
                  <a:solidFill>
                    <a:schemeClr val="lt1"/>
                  </a:solidFill>
                  <a:latin typeface="Arial"/>
                  <a:ea typeface="Arial"/>
                  <a:cs typeface="Arial"/>
                  <a:sym typeface="Arial"/>
                </a:rPr>
                <a:t> (202) 401-9351</a:t>
              </a:r>
              <a:endParaRPr/>
            </a:p>
            <a:p>
              <a:pPr indent="0" lvl="0" marL="0" marR="0" rtl="0" algn="ctr">
                <a:lnSpc>
                  <a:spcPct val="100000"/>
                </a:lnSpc>
                <a:spcBef>
                  <a:spcPts val="0"/>
                </a:spcBef>
                <a:spcAft>
                  <a:spcPts val="0"/>
                </a:spcAft>
                <a:buNone/>
              </a:pPr>
              <a:r>
                <a:rPr b="0" i="0" lang="ko-KR" sz="1000" u="sng" cap="none" strike="noStrike">
                  <a:solidFill>
                    <a:schemeClr val="lt1"/>
                  </a:solidFill>
                  <a:latin typeface="Arial"/>
                  <a:ea typeface="Arial"/>
                  <a:cs typeface="Arial"/>
                  <a:sym typeface="Arial"/>
                  <a:hlinkClick r:id="rId3"/>
                </a:rPr>
                <a:t>https://www.acf.hhs.gov/ocs/programs/liheap</a:t>
              </a:r>
              <a:endParaRPr b="0" i="0" sz="1000" u="none" cap="none" strike="noStrike">
                <a:solidFill>
                  <a:schemeClr val="lt1"/>
                </a:solidFill>
                <a:latin typeface="Montserrat"/>
                <a:ea typeface="Montserrat"/>
                <a:cs typeface="Montserrat"/>
                <a:sym typeface="Montserrat"/>
              </a:endParaRPr>
            </a:p>
          </p:txBody>
        </p:sp>
      </p:grpSp>
      <p:sp>
        <p:nvSpPr>
          <p:cNvPr id="695" name="Google Shape;695;p5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5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chemeClr val="lt1"/>
                </a:solidFill>
                <a:latin typeface="Arial"/>
                <a:ea typeface="Arial"/>
                <a:cs typeface="Arial"/>
                <a:sym typeface="Arial"/>
              </a:rPr>
              <a:t>공공 요금 관련 업데이트</a:t>
            </a:r>
            <a:endParaRPr b="1" i="0" sz="2400" u="none" cap="none" strike="noStrike">
              <a:solidFill>
                <a:schemeClr val="lt1"/>
              </a:solidFill>
              <a:latin typeface="Montserrat"/>
              <a:ea typeface="Montserrat"/>
              <a:cs typeface="Montserrat"/>
              <a:sym typeface="Montserrat"/>
            </a:endParaRPr>
          </a:p>
        </p:txBody>
      </p:sp>
      <p:sp>
        <p:nvSpPr>
          <p:cNvPr id="697" name="Google Shape;697;p56"/>
          <p:cNvSpPr txBox="1"/>
          <p:nvPr/>
        </p:nvSpPr>
        <p:spPr>
          <a:xfrm>
            <a:off x="1357350" y="1039025"/>
            <a:ext cx="4423200" cy="3933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ko-KR" sz="1400" u="none" cap="none" strike="noStrike">
                <a:solidFill>
                  <a:srgbClr val="000000"/>
                </a:solidFill>
                <a:latin typeface="Arial"/>
                <a:ea typeface="Arial"/>
                <a:cs typeface="Arial"/>
                <a:sym typeface="Arial"/>
              </a:rPr>
              <a:t>고객은 </a:t>
            </a:r>
            <a:r>
              <a:rPr b="1" lang="ko-KR"/>
              <a:t>6</a:t>
            </a:r>
            <a:r>
              <a:rPr b="1" i="0" lang="ko-KR" sz="1400" u="none" cap="none" strike="noStrike">
                <a:solidFill>
                  <a:srgbClr val="000000"/>
                </a:solidFill>
                <a:latin typeface="Arial"/>
                <a:ea typeface="Arial"/>
                <a:cs typeface="Arial"/>
                <a:sym typeface="Arial"/>
              </a:rPr>
              <a:t>월 1일까지요 금을 지불하지 않아도 공급이 중단되지 않습니다.  식수는 바이러스로부터 안전합니다</a:t>
            </a:r>
            <a:r>
              <a:rPr b="0" i="0" lang="ko-KR" sz="1400" u="none" cap="none" strike="noStrike">
                <a:solidFill>
                  <a:srgbClr val="000000"/>
                </a:solidFill>
                <a:highlight>
                  <a:srgbClr val="FFFFFF"/>
                </a:highlight>
                <a:latin typeface="Montserrat"/>
                <a:ea typeface="Montserrat"/>
                <a:cs typeface="Montserrat"/>
                <a:sym typeface="Montserrat"/>
              </a:rPr>
              <a:t>.</a:t>
            </a:r>
            <a:endParaRPr/>
          </a:p>
          <a:p>
            <a:pPr indent="0" lvl="0" marL="0" rtl="0" algn="l">
              <a:spcBef>
                <a:spcPts val="0"/>
              </a:spcBef>
              <a:spcAft>
                <a:spcPts val="0"/>
              </a:spcAft>
              <a:buClr>
                <a:schemeClr val="dk1"/>
              </a:buClr>
              <a:buSzPts val="1100"/>
              <a:buFont typeface="Arial"/>
              <a:buNone/>
            </a:pPr>
            <a:r>
              <a:t/>
            </a:r>
            <a:endParaRPr b="1" sz="1200">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ko-KR" sz="1600">
                <a:solidFill>
                  <a:srgbClr val="222222"/>
                </a:solidFill>
                <a:latin typeface="Roboto"/>
                <a:ea typeface="Roboto"/>
                <a:cs typeface="Roboto"/>
                <a:sym typeface="Roboto"/>
              </a:rPr>
              <a:t>PGW는 추후 공지가있을 때까지 미결제 해지를 중단합니다. PGW는 또한 새로운 연체료를 면제 할 계획입니다.</a:t>
            </a:r>
            <a:endParaRPr sz="1600">
              <a:solidFill>
                <a:srgbClr val="222222"/>
              </a:solidFill>
              <a:latin typeface="Roboto"/>
              <a:ea typeface="Roboto"/>
              <a:cs typeface="Roboto"/>
              <a:sym typeface="Roboto"/>
            </a:endParaRPr>
          </a:p>
          <a:p>
            <a:pPr indent="0" lvl="0" marL="0" marR="0" rtl="0" algn="l">
              <a:lnSpc>
                <a:spcPct val="100000"/>
              </a:lnSpc>
              <a:spcBef>
                <a:spcPts val="0"/>
              </a:spcBef>
              <a:spcAft>
                <a:spcPts val="0"/>
              </a:spcAft>
              <a:buNone/>
            </a:pPr>
            <a:r>
              <a:t/>
            </a:r>
            <a:endParaRPr b="1">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1400" u="none" cap="none" strike="noStrike">
                <a:solidFill>
                  <a:srgbClr val="000000"/>
                </a:solidFill>
                <a:latin typeface="Arial"/>
                <a:ea typeface="Arial"/>
                <a:cs typeface="Arial"/>
                <a:sym typeface="Arial"/>
              </a:rPr>
              <a:t>PECO는 2020년 </a:t>
            </a:r>
            <a:r>
              <a:rPr b="1" lang="ko-KR"/>
              <a:t>7</a:t>
            </a:r>
            <a:r>
              <a:rPr b="1" i="0" lang="ko-KR" sz="1400" u="none" cap="none" strike="noStrike">
                <a:solidFill>
                  <a:srgbClr val="000000"/>
                </a:solidFill>
                <a:latin typeface="Arial"/>
                <a:ea typeface="Arial"/>
                <a:cs typeface="Arial"/>
                <a:sym typeface="Arial"/>
              </a:rPr>
              <a:t>월 1일까지 서비스중단을 유예하며, 연체 수수료를 부과하지 않습니다.</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sz="1200"/>
          </a:p>
          <a:p>
            <a:pPr indent="0" lvl="0" marL="0" marR="38100" rtl="0" algn="l">
              <a:lnSpc>
                <a:spcPct val="133333"/>
              </a:lnSpc>
              <a:spcBef>
                <a:spcPts val="0"/>
              </a:spcBef>
              <a:spcAft>
                <a:spcPts val="0"/>
              </a:spcAft>
              <a:buClr>
                <a:schemeClr val="dk1"/>
              </a:buClr>
              <a:buSzPts val="1100"/>
              <a:buFont typeface="Arial"/>
              <a:buNone/>
            </a:pPr>
            <a:r>
              <a:rPr lang="ko-KR" sz="1600">
                <a:solidFill>
                  <a:srgbClr val="222222"/>
                </a:solidFill>
              </a:rPr>
              <a:t>쓰레기 및 재활용 수거는 정기적으로 이루어집니다.</a:t>
            </a:r>
            <a:endParaRPr sz="1600">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marR="0" rtl="0" algn="l">
              <a:lnSpc>
                <a:spcPct val="115000"/>
              </a:lnSpc>
              <a:spcBef>
                <a:spcPts val="1200"/>
              </a:spcBef>
              <a:spcAft>
                <a:spcPts val="0"/>
              </a:spcAft>
              <a:buNone/>
            </a:pPr>
            <a:r>
              <a:rPr b="0" i="0" lang="ko-KR" sz="1400" u="none" cap="none" strike="noStrike">
                <a:solidFill>
                  <a:srgbClr val="000000"/>
                </a:solidFill>
                <a:highlight>
                  <a:srgbClr val="FFFFFF"/>
                </a:highlight>
                <a:latin typeface="Montserrat"/>
                <a:ea typeface="Montserrat"/>
                <a:cs typeface="Montserrat"/>
                <a:sym typeface="Montserrat"/>
              </a:rPr>
              <a:t>.</a:t>
            </a:r>
            <a:endParaRPr/>
          </a:p>
          <a:p>
            <a:pPr indent="0" lvl="0" marL="0" marR="0" rtl="0" algn="l">
              <a:lnSpc>
                <a:spcPct val="115000"/>
              </a:lnSpc>
              <a:spcBef>
                <a:spcPts val="1200"/>
              </a:spcBef>
              <a:spcAft>
                <a:spcPts val="0"/>
              </a:spcAft>
              <a:buNone/>
            </a:pPr>
            <a:r>
              <a:t/>
            </a:r>
            <a:endParaRPr b="1" i="0" sz="12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None/>
            </a:pPr>
            <a:r>
              <a:t/>
            </a:r>
            <a:endParaRPr b="1" i="0" sz="12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chemeClr val="dk1"/>
              </a:buClr>
              <a:buSzPts val="1100"/>
              <a:buFont typeface="Arial"/>
              <a:buNone/>
            </a:pPr>
            <a:r>
              <a:t/>
            </a:r>
            <a:endParaRPr b="1" i="0" sz="12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chemeClr val="dk1"/>
              </a:buClr>
              <a:buSzPts val="1100"/>
              <a:buFont typeface="Arial"/>
              <a:buNone/>
            </a:pPr>
            <a:r>
              <a:t/>
            </a:r>
            <a:endParaRPr b="0" i="0" sz="12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highlight>
                <a:srgbClr val="FFFFFF"/>
              </a:highlight>
              <a:latin typeface="Montserrat"/>
              <a:ea typeface="Montserrat"/>
              <a:cs typeface="Montserrat"/>
              <a:sym typeface="Montserrat"/>
            </a:endParaRPr>
          </a:p>
        </p:txBody>
      </p:sp>
      <p:pic>
        <p:nvPicPr>
          <p:cNvPr id="698" name="Google Shape;698;p56"/>
          <p:cNvPicPr preferRelativeResize="0"/>
          <p:nvPr/>
        </p:nvPicPr>
        <p:blipFill rotWithShape="1">
          <a:blip r:embed="rId4">
            <a:alphaModFix/>
          </a:blip>
          <a:srcRect b="0" l="0" r="0" t="0"/>
          <a:stretch/>
        </p:blipFill>
        <p:spPr>
          <a:xfrm>
            <a:off x="395640" y="1127575"/>
            <a:ext cx="816035" cy="524722"/>
          </a:xfrm>
          <a:prstGeom prst="rect">
            <a:avLst/>
          </a:prstGeom>
          <a:noFill/>
          <a:ln>
            <a:noFill/>
          </a:ln>
        </p:spPr>
      </p:pic>
      <p:pic>
        <p:nvPicPr>
          <p:cNvPr id="699" name="Google Shape;699;p56"/>
          <p:cNvPicPr preferRelativeResize="0"/>
          <p:nvPr/>
        </p:nvPicPr>
        <p:blipFill rotWithShape="1">
          <a:blip r:embed="rId5">
            <a:alphaModFix/>
          </a:blip>
          <a:srcRect b="0" l="0" r="0" t="0"/>
          <a:stretch/>
        </p:blipFill>
        <p:spPr>
          <a:xfrm>
            <a:off x="494873" y="2098119"/>
            <a:ext cx="728172" cy="491217"/>
          </a:xfrm>
          <a:prstGeom prst="rect">
            <a:avLst/>
          </a:prstGeom>
          <a:noFill/>
          <a:ln>
            <a:noFill/>
          </a:ln>
        </p:spPr>
      </p:pic>
      <p:pic>
        <p:nvPicPr>
          <p:cNvPr id="700" name="Google Shape;700;p56"/>
          <p:cNvPicPr preferRelativeResize="0"/>
          <p:nvPr/>
        </p:nvPicPr>
        <p:blipFill rotWithShape="1">
          <a:blip r:embed="rId6">
            <a:alphaModFix/>
          </a:blip>
          <a:srcRect b="0" l="0" r="0" t="0"/>
          <a:stretch/>
        </p:blipFill>
        <p:spPr>
          <a:xfrm>
            <a:off x="494868" y="3215897"/>
            <a:ext cx="728176" cy="492081"/>
          </a:xfrm>
          <a:prstGeom prst="rect">
            <a:avLst/>
          </a:prstGeom>
          <a:noFill/>
          <a:ln>
            <a:noFill/>
          </a:ln>
        </p:spPr>
      </p:pic>
      <p:pic>
        <p:nvPicPr>
          <p:cNvPr id="701" name="Google Shape;701;p56"/>
          <p:cNvPicPr preferRelativeResize="0"/>
          <p:nvPr/>
        </p:nvPicPr>
        <p:blipFill rotWithShape="1">
          <a:blip r:embed="rId7">
            <a:alphaModFix/>
          </a:blip>
          <a:srcRect b="0" l="0" r="0" t="0"/>
          <a:stretch/>
        </p:blipFill>
        <p:spPr>
          <a:xfrm>
            <a:off x="150450" y="4029760"/>
            <a:ext cx="1417019" cy="56797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57"/>
          <p:cNvSpPr/>
          <p:nvPr/>
        </p:nvSpPr>
        <p:spPr>
          <a:xfrm>
            <a:off x="0" y="234187"/>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5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필라델피아 법원</a:t>
            </a:r>
            <a:endParaRPr b="1" i="0" sz="2400" u="none" cap="none" strike="noStrike">
              <a:solidFill>
                <a:srgbClr val="FFFFFF"/>
              </a:solidFill>
              <a:latin typeface="Montserrat"/>
              <a:ea typeface="Montserrat"/>
              <a:cs typeface="Montserrat"/>
              <a:sym typeface="Montserrat"/>
            </a:endParaRPr>
          </a:p>
        </p:txBody>
      </p:sp>
      <p:sp>
        <p:nvSpPr>
          <p:cNvPr id="708" name="Google Shape;708;p57"/>
          <p:cNvSpPr txBox="1"/>
          <p:nvPr/>
        </p:nvSpPr>
        <p:spPr>
          <a:xfrm>
            <a:off x="-24150" y="3136364"/>
            <a:ext cx="9192300" cy="1900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ko-KR" sz="2000" u="none" cap="none" strike="noStrike">
                <a:solidFill>
                  <a:schemeClr val="dk1"/>
                </a:solidFill>
                <a:highlight>
                  <a:schemeClr val="lt1"/>
                </a:highlight>
                <a:latin typeface="Montserrat"/>
                <a:ea typeface="Montserrat"/>
                <a:cs typeface="Montserrat"/>
                <a:sym typeface="Montserrat"/>
              </a:rPr>
              <a:t>이 기간 동안 배심원 의무가 있는 사람들은 보고하지 않아야 합니다.</a:t>
            </a:r>
            <a:endParaRPr/>
          </a:p>
          <a:p>
            <a:pPr indent="0" lvl="0" marL="0" marR="0" rtl="0" algn="ctr">
              <a:lnSpc>
                <a:spcPct val="115000"/>
              </a:lnSpc>
              <a:spcBef>
                <a:spcPts val="1200"/>
              </a:spcBef>
              <a:spcAft>
                <a:spcPts val="1200"/>
              </a:spcAft>
              <a:buNone/>
            </a:pPr>
            <a:r>
              <a:rPr b="1" i="0" lang="ko-KR" sz="2000" u="none" cap="none" strike="noStrike">
                <a:solidFill>
                  <a:schemeClr val="dk1"/>
                </a:solidFill>
                <a:highlight>
                  <a:schemeClr val="lt1"/>
                </a:highlight>
                <a:latin typeface="Montserrat"/>
                <a:ea typeface="Montserrat"/>
                <a:cs typeface="Montserrat"/>
                <a:sym typeface="Montserrat"/>
              </a:rPr>
              <a:t>이용 가능한 서비스에 관한 자세한 정보 및 업데이트는 www.courts.phila.gov/covid-19를 방문하십시오.</a:t>
            </a:r>
            <a:endParaRPr b="1" i="0" sz="2000" u="none" cap="none" strike="noStrike">
              <a:solidFill>
                <a:schemeClr val="dk1"/>
              </a:solidFill>
              <a:highlight>
                <a:srgbClr val="FFEFA2"/>
              </a:highlight>
              <a:latin typeface="Montserrat"/>
              <a:ea typeface="Montserrat"/>
              <a:cs typeface="Montserrat"/>
              <a:sym typeface="Montserrat"/>
            </a:endParaRPr>
          </a:p>
        </p:txBody>
      </p:sp>
      <p:pic>
        <p:nvPicPr>
          <p:cNvPr id="709" name="Google Shape;709;p57"/>
          <p:cNvPicPr preferRelativeResize="0"/>
          <p:nvPr/>
        </p:nvPicPr>
        <p:blipFill rotWithShape="1">
          <a:blip r:embed="rId3">
            <a:alphaModFix/>
          </a:blip>
          <a:srcRect b="0" l="0" r="0" t="0"/>
          <a:stretch/>
        </p:blipFill>
        <p:spPr>
          <a:xfrm>
            <a:off x="6155925" y="1093625"/>
            <a:ext cx="1728575" cy="1728575"/>
          </a:xfrm>
          <a:prstGeom prst="rect">
            <a:avLst/>
          </a:prstGeom>
          <a:noFill/>
          <a:ln>
            <a:noFill/>
          </a:ln>
        </p:spPr>
      </p:pic>
      <p:sp>
        <p:nvSpPr>
          <p:cNvPr id="710" name="Google Shape;710;p57"/>
          <p:cNvSpPr txBox="1"/>
          <p:nvPr/>
        </p:nvSpPr>
        <p:spPr>
          <a:xfrm>
            <a:off x="862199" y="1093600"/>
            <a:ext cx="5159605" cy="1728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None/>
            </a:pPr>
            <a:r>
              <a:rPr b="1" i="0" lang="ko-KR" sz="2400" u="none" cap="none" strike="noStrike">
                <a:solidFill>
                  <a:schemeClr val="dk1"/>
                </a:solidFill>
                <a:highlight>
                  <a:schemeClr val="lt1"/>
                </a:highlight>
                <a:latin typeface="Montserrat"/>
                <a:ea typeface="Montserrat"/>
                <a:cs typeface="Montserrat"/>
                <a:sym typeface="Montserrat"/>
              </a:rPr>
              <a:t>제 1 사법 지구 (필라델피아 법원)의 법원은 2020 년 5 월 29 일까지 비 필수 기능으로 폐쇄됩니다</a:t>
            </a:r>
            <a:r>
              <a:rPr b="1" i="0" lang="ko-KR" sz="2300" u="none" cap="none" strike="noStrike">
                <a:solidFill>
                  <a:srgbClr val="2176D2"/>
                </a:solidFill>
                <a:highlight>
                  <a:schemeClr val="lt1"/>
                </a:highlight>
                <a:latin typeface="Montserrat"/>
                <a:ea typeface="Montserrat"/>
                <a:cs typeface="Montserrat"/>
                <a:sym typeface="Montserrat"/>
              </a:rPr>
              <a:t>.</a:t>
            </a:r>
            <a:endParaRPr b="1" i="0" sz="2300" u="none" cap="none" strike="noStrike">
              <a:solidFill>
                <a:srgbClr val="2176D2"/>
              </a:solidFill>
              <a:highlight>
                <a:schemeClr val="lt1"/>
              </a:highlight>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4" name="Shape 714"/>
        <p:cNvGrpSpPr/>
        <p:nvPr/>
      </p:nvGrpSpPr>
      <p:grpSpPr>
        <a:xfrm>
          <a:off x="0" y="0"/>
          <a:ext cx="0" cy="0"/>
          <a:chOff x="0" y="0"/>
          <a:chExt cx="0" cy="0"/>
        </a:xfrm>
      </p:grpSpPr>
      <p:sp>
        <p:nvSpPr>
          <p:cNvPr id="715" name="Google Shape;715;g8706d843d5_1_121"/>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SzPts val="1000"/>
              <a:buFont typeface="Arial"/>
              <a:buNone/>
            </a:pPr>
            <a:fld id="{00000000-1234-1234-1234-123412341234}" type="slidenum">
              <a:rPr lang="ko-KR"/>
              <a:t>‹#›</a:t>
            </a:fld>
            <a:endParaRPr/>
          </a:p>
        </p:txBody>
      </p:sp>
      <p:sp>
        <p:nvSpPr>
          <p:cNvPr id="716" name="Google Shape;716;g8706d843d5_1_1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g8706d843d5_1_121"/>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KR" sz="2400">
                <a:solidFill>
                  <a:schemeClr val="lt1"/>
                </a:solidFill>
              </a:rPr>
              <a:t>SEPTA 운영관련업데이트</a:t>
            </a:r>
            <a:r>
              <a:rPr b="1" lang="ko-KR" sz="2400">
                <a:solidFill>
                  <a:srgbClr val="FFFFFF"/>
                </a:solidFill>
                <a:latin typeface="Montserrat"/>
                <a:ea typeface="Montserrat"/>
                <a:cs typeface="Montserrat"/>
                <a:sym typeface="Montserrat"/>
                <a:extLst>
                  <a:ext uri="http://customooxmlschemas.google.com/">
                    <go:slidesCustomData xmlns:go="http://customooxmlschemas.google.com/" textRoundtripDataId="0"/>
                  </a:ext>
                </a:extLst>
              </a:rPr>
              <a:t>:</a:t>
            </a:r>
            <a:endParaRPr b="1" sz="2400">
              <a:solidFill>
                <a:srgbClr val="FFFFFF"/>
              </a:solidFill>
              <a:latin typeface="Montserrat"/>
              <a:ea typeface="Montserrat"/>
              <a:cs typeface="Montserrat"/>
              <a:sym typeface="Montserrat"/>
            </a:endParaRPr>
          </a:p>
        </p:txBody>
      </p:sp>
      <p:pic>
        <p:nvPicPr>
          <p:cNvPr id="718" name="Google Shape;718;g8706d843d5_1_121"/>
          <p:cNvPicPr preferRelativeResize="0"/>
          <p:nvPr/>
        </p:nvPicPr>
        <p:blipFill>
          <a:blip r:embed="rId3">
            <a:alphaModFix/>
          </a:blip>
          <a:stretch>
            <a:fillRect/>
          </a:stretch>
        </p:blipFill>
        <p:spPr>
          <a:xfrm>
            <a:off x="6454013" y="222988"/>
            <a:ext cx="2257225" cy="632025"/>
          </a:xfrm>
          <a:prstGeom prst="rect">
            <a:avLst/>
          </a:prstGeom>
          <a:noFill/>
          <a:ln>
            <a:noFill/>
          </a:ln>
        </p:spPr>
      </p:pic>
      <p:grpSp>
        <p:nvGrpSpPr>
          <p:cNvPr id="719" name="Google Shape;719;g8706d843d5_1_121"/>
          <p:cNvGrpSpPr/>
          <p:nvPr/>
        </p:nvGrpSpPr>
        <p:grpSpPr>
          <a:xfrm>
            <a:off x="-5" y="4608797"/>
            <a:ext cx="9282011" cy="502474"/>
            <a:chOff x="4573213" y="2571750"/>
            <a:chExt cx="4093500" cy="1147200"/>
          </a:xfrm>
        </p:grpSpPr>
        <p:sp>
          <p:nvSpPr>
            <p:cNvPr id="720" name="Google Shape;720;g8706d843d5_1_121"/>
            <p:cNvSpPr/>
            <p:nvPr/>
          </p:nvSpPr>
          <p:spPr>
            <a:xfrm>
              <a:off x="4699363" y="2571750"/>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g8706d843d5_1_121"/>
            <p:cNvSpPr txBox="1"/>
            <p:nvPr/>
          </p:nvSpPr>
          <p:spPr>
            <a:xfrm>
              <a:off x="4573213" y="2676900"/>
              <a:ext cx="4093500" cy="9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Font typeface="Arial"/>
                <a:buNone/>
              </a:pPr>
              <a:r>
                <a:rPr b="1" lang="ko-KR" sz="1600">
                  <a:solidFill>
                    <a:srgbClr val="0F4D90"/>
                  </a:solidFill>
                  <a:latin typeface="Montserrat"/>
                  <a:ea typeface="Montserrat"/>
                  <a:cs typeface="Montserrat"/>
                  <a:sym typeface="Montserrat"/>
                </a:rPr>
                <a:t>bit.ly/SeptaEssential의 지도를 사용하여 필수 비즈니스 및 병원으로 가는 경로 찾기</a:t>
              </a:r>
              <a:endParaRPr b="1" sz="1500">
                <a:solidFill>
                  <a:srgbClr val="0F4D90"/>
                </a:solidFill>
                <a:latin typeface="Montserrat"/>
                <a:ea typeface="Montserrat"/>
                <a:cs typeface="Montserrat"/>
                <a:sym typeface="Montserrat"/>
              </a:endParaRPr>
            </a:p>
          </p:txBody>
        </p:sp>
      </p:grpSp>
      <p:sp>
        <p:nvSpPr>
          <p:cNvPr id="722" name="Google Shape;722;g8706d843d5_1_121"/>
          <p:cNvSpPr txBox="1"/>
          <p:nvPr/>
        </p:nvSpPr>
        <p:spPr>
          <a:xfrm>
            <a:off x="-45450" y="3582493"/>
            <a:ext cx="3207900" cy="80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ko-KR" sz="1300">
                <a:solidFill>
                  <a:srgbClr val="222222"/>
                </a:solidFill>
                <a:latin typeface="Roboto"/>
                <a:ea typeface="Roboto"/>
                <a:cs typeface="Roboto"/>
                <a:sym typeface="Roboto"/>
              </a:rPr>
              <a:t>Septa 여행을 필수 여행으로 제한</a:t>
            </a:r>
            <a:endParaRPr sz="1300">
              <a:solidFill>
                <a:srgbClr val="222222"/>
              </a:solidFill>
              <a:latin typeface="Roboto"/>
              <a:ea typeface="Roboto"/>
              <a:cs typeface="Roboto"/>
              <a:sym typeface="Roboto"/>
            </a:endParaRPr>
          </a:p>
          <a:p>
            <a:pPr indent="0" lvl="0" marL="0" rtl="0" algn="ctr">
              <a:spcBef>
                <a:spcPts val="0"/>
              </a:spcBef>
              <a:spcAft>
                <a:spcPts val="0"/>
              </a:spcAft>
              <a:buNone/>
            </a:pPr>
            <a:r>
              <a:rPr lang="ko-KR">
                <a:solidFill>
                  <a:srgbClr val="2176D2"/>
                </a:solidFill>
                <a:latin typeface="Montserrat"/>
                <a:ea typeface="Montserrat"/>
                <a:cs typeface="Montserrat"/>
                <a:sym typeface="Montserrat"/>
              </a:rPr>
              <a:t>SEPTA 직원 보호-</a:t>
            </a:r>
            <a:endParaRPr>
              <a:solidFill>
                <a:srgbClr val="2176D2"/>
              </a:solidFill>
              <a:latin typeface="Montserrat"/>
              <a:ea typeface="Montserrat"/>
              <a:cs typeface="Montserrat"/>
              <a:sym typeface="Montserrat"/>
            </a:endParaRPr>
          </a:p>
          <a:p>
            <a:pPr indent="0" lvl="0" marL="0" rtl="0" algn="ctr">
              <a:spcBef>
                <a:spcPts val="0"/>
              </a:spcBef>
              <a:spcAft>
                <a:spcPts val="0"/>
              </a:spcAft>
              <a:buNone/>
            </a:pPr>
            <a:r>
              <a:rPr lang="ko-KR">
                <a:solidFill>
                  <a:srgbClr val="2176D2"/>
                </a:solidFill>
                <a:latin typeface="Montserrat"/>
                <a:ea typeface="Montserrat"/>
                <a:cs typeface="Montserrat"/>
                <a:sym typeface="Montserrat"/>
              </a:rPr>
              <a:t>라이딩시 마스크를 착용하십시오!</a:t>
            </a:r>
            <a:endParaRPr>
              <a:solidFill>
                <a:srgbClr val="2176D2"/>
              </a:solidFill>
              <a:latin typeface="Montserrat"/>
              <a:ea typeface="Montserrat"/>
              <a:cs typeface="Montserrat"/>
              <a:sym typeface="Montserrat"/>
            </a:endParaRPr>
          </a:p>
        </p:txBody>
      </p:sp>
      <p:sp>
        <p:nvSpPr>
          <p:cNvPr id="723" name="Google Shape;723;g8706d843d5_1_121"/>
          <p:cNvSpPr txBox="1"/>
          <p:nvPr/>
        </p:nvSpPr>
        <p:spPr>
          <a:xfrm>
            <a:off x="12" y="2760819"/>
            <a:ext cx="3000000" cy="60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ko-KR">
                <a:solidFill>
                  <a:srgbClr val="2176D2"/>
                </a:solidFill>
                <a:latin typeface="Montserrat"/>
                <a:ea typeface="Montserrat"/>
                <a:cs typeface="Montserrat"/>
                <a:sym typeface="Montserrat"/>
              </a:rPr>
              <a:t>Limit trips on SEPTA to essential travel</a:t>
            </a:r>
            <a:endParaRPr>
              <a:solidFill>
                <a:srgbClr val="2176D2"/>
              </a:solidFill>
              <a:latin typeface="Montserrat"/>
              <a:ea typeface="Montserrat"/>
              <a:cs typeface="Montserrat"/>
              <a:sym typeface="Montserrat"/>
            </a:endParaRPr>
          </a:p>
        </p:txBody>
      </p:sp>
      <p:sp>
        <p:nvSpPr>
          <p:cNvPr id="724" name="Google Shape;724;g8706d843d5_1_121"/>
          <p:cNvSpPr txBox="1"/>
          <p:nvPr/>
        </p:nvSpPr>
        <p:spPr>
          <a:xfrm>
            <a:off x="249285" y="1545837"/>
            <a:ext cx="2618400" cy="60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ko-KR" sz="1500" u="sng">
                <a:solidFill>
                  <a:srgbClr val="2176D2"/>
                </a:solidFill>
                <a:latin typeface="Montserrat"/>
                <a:ea typeface="Montserrat"/>
                <a:cs typeface="Montserrat"/>
                <a:sym typeface="Montserrat"/>
              </a:rPr>
              <a:t>SEPTA urges riders to: </a:t>
            </a:r>
            <a:endParaRPr b="1" sz="1500" u="sng">
              <a:solidFill>
                <a:srgbClr val="2176D2"/>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ko-KR" sz="1000">
                <a:solidFill>
                  <a:srgbClr val="444950"/>
                </a:solidFill>
              </a:rPr>
              <a:t>승객들 준수사항</a:t>
            </a:r>
            <a:endParaRPr b="1" sz="1500">
              <a:solidFill>
                <a:srgbClr val="2176D2"/>
              </a:solidFill>
              <a:latin typeface="Montserrat"/>
              <a:ea typeface="Montserrat"/>
              <a:cs typeface="Montserrat"/>
              <a:sym typeface="Montserrat"/>
            </a:endParaRPr>
          </a:p>
          <a:p>
            <a:pPr indent="0" lvl="0" marL="0" rtl="0" algn="ctr">
              <a:spcBef>
                <a:spcPts val="0"/>
              </a:spcBef>
              <a:spcAft>
                <a:spcPts val="0"/>
              </a:spcAft>
              <a:buNone/>
            </a:pPr>
            <a:r>
              <a:t/>
            </a:r>
            <a:endParaRPr>
              <a:solidFill>
                <a:srgbClr val="2176D2"/>
              </a:solidFill>
              <a:latin typeface="Montserrat"/>
              <a:ea typeface="Montserrat"/>
              <a:cs typeface="Montserrat"/>
              <a:sym typeface="Montserrat"/>
            </a:endParaRPr>
          </a:p>
          <a:p>
            <a:pPr indent="0" lvl="0" marL="0" marR="38100" rtl="0" algn="l">
              <a:lnSpc>
                <a:spcPct val="133333"/>
              </a:lnSpc>
              <a:spcBef>
                <a:spcPts val="0"/>
              </a:spcBef>
              <a:spcAft>
                <a:spcPts val="0"/>
              </a:spcAft>
              <a:buClr>
                <a:schemeClr val="dk1"/>
              </a:buClr>
              <a:buSzPts val="1100"/>
              <a:buFont typeface="Arial"/>
              <a:buNone/>
            </a:pPr>
            <a:r>
              <a:rPr lang="ko-KR" sz="1300">
                <a:solidFill>
                  <a:srgbClr val="222222"/>
                </a:solidFill>
              </a:rPr>
              <a:t>사회적 거리 지침을 따르십시오</a:t>
            </a:r>
            <a:endParaRPr sz="1300">
              <a:solidFill>
                <a:srgbClr val="222222"/>
              </a:solidFill>
            </a:endParaRPr>
          </a:p>
          <a:p>
            <a:pPr indent="0" lvl="0" marL="0" rtl="0" algn="ctr">
              <a:spcBef>
                <a:spcPts val="0"/>
              </a:spcBef>
              <a:spcAft>
                <a:spcPts val="0"/>
              </a:spcAft>
              <a:buNone/>
            </a:pPr>
            <a:r>
              <a:t/>
            </a:r>
            <a:endParaRPr>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a:solidFill>
                <a:srgbClr val="2176D2"/>
              </a:solidFill>
              <a:latin typeface="Montserrat"/>
              <a:ea typeface="Montserrat"/>
              <a:cs typeface="Montserrat"/>
              <a:sym typeface="Montserrat"/>
            </a:endParaRPr>
          </a:p>
          <a:p>
            <a:pPr indent="0" lvl="0" marL="0" rtl="0" algn="ctr">
              <a:spcBef>
                <a:spcPts val="0"/>
              </a:spcBef>
              <a:spcAft>
                <a:spcPts val="0"/>
              </a:spcAft>
              <a:buNone/>
            </a:pPr>
            <a:r>
              <a:t/>
            </a:r>
            <a:endParaRPr>
              <a:solidFill>
                <a:srgbClr val="2176D2"/>
              </a:solidFill>
              <a:latin typeface="Montserrat"/>
              <a:ea typeface="Montserrat"/>
              <a:cs typeface="Montserrat"/>
              <a:sym typeface="Montserrat"/>
            </a:endParaRPr>
          </a:p>
          <a:p>
            <a:pPr indent="0" lvl="0" marL="0" rtl="0" algn="ctr">
              <a:spcBef>
                <a:spcPts val="0"/>
              </a:spcBef>
              <a:spcAft>
                <a:spcPts val="0"/>
              </a:spcAft>
              <a:buNone/>
            </a:pPr>
            <a:r>
              <a:t/>
            </a:r>
            <a:endParaRPr>
              <a:solidFill>
                <a:srgbClr val="2176D2"/>
              </a:solidFill>
              <a:latin typeface="Montserrat"/>
              <a:ea typeface="Montserrat"/>
              <a:cs typeface="Montserrat"/>
              <a:sym typeface="Montserrat"/>
            </a:endParaRPr>
          </a:p>
          <a:p>
            <a:pPr indent="0" lvl="0" marL="0" rtl="0" algn="ctr">
              <a:spcBef>
                <a:spcPts val="0"/>
              </a:spcBef>
              <a:spcAft>
                <a:spcPts val="0"/>
              </a:spcAft>
              <a:buNone/>
            </a:pPr>
            <a:r>
              <a:t/>
            </a:r>
            <a:endParaRPr>
              <a:solidFill>
                <a:srgbClr val="2176D2"/>
              </a:solidFill>
              <a:latin typeface="Montserrat"/>
              <a:ea typeface="Montserrat"/>
              <a:cs typeface="Montserrat"/>
              <a:sym typeface="Montserrat"/>
            </a:endParaRPr>
          </a:p>
          <a:p>
            <a:pPr indent="0" lvl="0" marL="0" rtl="0" algn="ctr">
              <a:spcBef>
                <a:spcPts val="0"/>
              </a:spcBef>
              <a:spcAft>
                <a:spcPts val="0"/>
              </a:spcAft>
              <a:buNone/>
            </a:pPr>
            <a:r>
              <a:t/>
            </a:r>
            <a:endParaRPr>
              <a:solidFill>
                <a:srgbClr val="2176D2"/>
              </a:solidFill>
              <a:latin typeface="Montserrat"/>
              <a:ea typeface="Montserrat"/>
              <a:cs typeface="Montserrat"/>
              <a:sym typeface="Montserrat"/>
            </a:endParaRPr>
          </a:p>
        </p:txBody>
      </p:sp>
      <p:pic>
        <p:nvPicPr>
          <p:cNvPr id="725" name="Google Shape;725;g8706d843d5_1_121"/>
          <p:cNvPicPr preferRelativeResize="0"/>
          <p:nvPr/>
        </p:nvPicPr>
        <p:blipFill>
          <a:blip r:embed="rId4">
            <a:alphaModFix/>
          </a:blip>
          <a:stretch>
            <a:fillRect/>
          </a:stretch>
        </p:blipFill>
        <p:spPr>
          <a:xfrm>
            <a:off x="3218274" y="1641052"/>
            <a:ext cx="2580125" cy="2552100"/>
          </a:xfrm>
          <a:prstGeom prst="rect">
            <a:avLst/>
          </a:prstGeom>
          <a:noFill/>
          <a:ln>
            <a:noFill/>
          </a:ln>
        </p:spPr>
      </p:pic>
      <p:pic>
        <p:nvPicPr>
          <p:cNvPr id="726" name="Google Shape;726;g8706d843d5_1_121"/>
          <p:cNvPicPr preferRelativeResize="0"/>
          <p:nvPr/>
        </p:nvPicPr>
        <p:blipFill>
          <a:blip r:embed="rId5">
            <a:alphaModFix/>
          </a:blip>
          <a:stretch>
            <a:fillRect/>
          </a:stretch>
        </p:blipFill>
        <p:spPr>
          <a:xfrm>
            <a:off x="6016675" y="1641050"/>
            <a:ext cx="2618523" cy="2552099"/>
          </a:xfrm>
          <a:prstGeom prst="rect">
            <a:avLst/>
          </a:prstGeom>
          <a:noFill/>
          <a:ln>
            <a:noFill/>
          </a:ln>
        </p:spPr>
      </p:pic>
      <p:sp>
        <p:nvSpPr>
          <p:cNvPr id="727" name="Google Shape;727;g8706d843d5_1_121"/>
          <p:cNvSpPr txBox="1"/>
          <p:nvPr/>
        </p:nvSpPr>
        <p:spPr>
          <a:xfrm>
            <a:off x="363450" y="1010238"/>
            <a:ext cx="81090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ko-KR" sz="1800">
                <a:solidFill>
                  <a:srgbClr val="222222"/>
                </a:solidFill>
                <a:latin typeface="Roboto"/>
                <a:ea typeface="Roboto"/>
                <a:cs typeface="Roboto"/>
                <a:sym typeface="Roboto"/>
              </a:rPr>
              <a:t>SEPTA는 정기 일정에 따라 작업을 재개했습니다.</a:t>
            </a:r>
            <a:endParaRPr sz="1800">
              <a:solidFill>
                <a:srgbClr val="222222"/>
              </a:solidFill>
              <a:latin typeface="Roboto"/>
              <a:ea typeface="Roboto"/>
              <a:cs typeface="Roboto"/>
              <a:sym typeface="Roboto"/>
            </a:endParaRPr>
          </a:p>
          <a:p>
            <a:pPr indent="0" lvl="0" marL="0" rtl="0" algn="ctr">
              <a:spcBef>
                <a:spcPts val="0"/>
              </a:spcBef>
              <a:spcAft>
                <a:spcPts val="0"/>
              </a:spcAft>
              <a:buNone/>
            </a:pPr>
            <a:r>
              <a:t/>
            </a:r>
            <a:endParaRPr b="1" sz="1900">
              <a:solidFill>
                <a:srgbClr val="0F4D9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6"/>
          <p:cNvSpPr txBox="1"/>
          <p:nvPr>
            <p:ph idx="1" type="body"/>
          </p:nvPr>
        </p:nvSpPr>
        <p:spPr>
          <a:xfrm>
            <a:off x="196775" y="982775"/>
            <a:ext cx="7662900" cy="62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ko-KR" sz="2400">
                <a:latin typeface="Montserrat"/>
                <a:ea typeface="Montserrat"/>
                <a:cs typeface="Montserrat"/>
                <a:sym typeface="Montserrat"/>
              </a:rPr>
              <a:t>https://www.phila.gov/covid-19/</a:t>
            </a:r>
            <a:endParaRPr sz="2400"/>
          </a:p>
        </p:txBody>
      </p:sp>
      <p:sp>
        <p:nvSpPr>
          <p:cNvPr id="121" name="Google Shape;121;p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800" u="none" cap="none" strike="noStrike">
                <a:solidFill>
                  <a:srgbClr val="FFFFFF"/>
                </a:solidFill>
                <a:latin typeface="Montserrat"/>
                <a:ea typeface="Montserrat"/>
                <a:cs typeface="Montserrat"/>
                <a:sym typeface="Montserrat"/>
              </a:rPr>
              <a:t>일일 코로나/업데이트</a:t>
            </a:r>
            <a:endParaRPr b="1" i="0" sz="2800" u="none" cap="none" strike="noStrike">
              <a:solidFill>
                <a:srgbClr val="FFFFFF"/>
              </a:solidFill>
              <a:latin typeface="Montserrat"/>
              <a:ea typeface="Montserrat"/>
              <a:cs typeface="Montserrat"/>
              <a:sym typeface="Montserrat"/>
            </a:endParaRPr>
          </a:p>
        </p:txBody>
      </p:sp>
      <p:pic>
        <p:nvPicPr>
          <p:cNvPr id="123" name="Google Shape;123;p6"/>
          <p:cNvPicPr preferRelativeResize="0"/>
          <p:nvPr/>
        </p:nvPicPr>
        <p:blipFill rotWithShape="1">
          <a:blip r:embed="rId3">
            <a:alphaModFix/>
          </a:blip>
          <a:srcRect b="0" l="0" r="0" t="0"/>
          <a:stretch/>
        </p:blipFill>
        <p:spPr>
          <a:xfrm>
            <a:off x="0" y="1997174"/>
            <a:ext cx="9144001" cy="289570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1" name="Shape 731"/>
        <p:cNvGrpSpPr/>
        <p:nvPr/>
      </p:nvGrpSpPr>
      <p:grpSpPr>
        <a:xfrm>
          <a:off x="0" y="0"/>
          <a:ext cx="0" cy="0"/>
          <a:chOff x="0" y="0"/>
          <a:chExt cx="0" cy="0"/>
        </a:xfrm>
      </p:grpSpPr>
      <p:sp>
        <p:nvSpPr>
          <p:cNvPr id="732" name="Google Shape;732;p5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ko-KR"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733" name="Google Shape;733;p59"/>
          <p:cNvSpPr txBox="1"/>
          <p:nvPr/>
        </p:nvSpPr>
        <p:spPr>
          <a:xfrm>
            <a:off x="5107011" y="148958"/>
            <a:ext cx="3815100" cy="41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0F4D90"/>
                </a:solidFill>
                <a:highlight>
                  <a:srgbClr val="FFFFFF"/>
                </a:highlight>
                <a:latin typeface="Montserrat"/>
                <a:ea typeface="Montserrat"/>
                <a:cs typeface="Montserrat"/>
                <a:sym typeface="Montserrat"/>
              </a:rPr>
              <a:t>마감일</a:t>
            </a:r>
            <a:endParaRPr b="1" i="0" sz="2400" u="none" cap="none" strike="noStrike">
              <a:solidFill>
                <a:srgbClr val="0F4D9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i="0" sz="18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1600" u="none" cap="none" strike="noStrike">
                <a:solidFill>
                  <a:srgbClr val="3C4043"/>
                </a:solidFill>
                <a:highlight>
                  <a:schemeClr val="lt1"/>
                </a:highlight>
                <a:latin typeface="Montserrat"/>
                <a:ea typeface="Montserrat"/>
                <a:cs typeface="Montserrat"/>
                <a:sym typeface="Montserrat"/>
              </a:rPr>
              <a:t>2020 년 인구 조사와 마찬가지로 이제 온라인으로 투표하도록 등록 할 수 있습니다! 우편으로도 등록 할 수 있습니다.</a:t>
            </a:r>
            <a:endParaRPr b="1" i="0" sz="1600" u="none" cap="none" strike="noStrike">
              <a:solidFill>
                <a:srgbClr val="3C4043"/>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1600" u="none" cap="none" strike="noStrike">
                <a:solidFill>
                  <a:srgbClr val="3C4043"/>
                </a:solidFill>
                <a:highlight>
                  <a:srgbClr val="FFFFFF"/>
                </a:highlight>
                <a:latin typeface="Montserrat"/>
                <a:ea typeface="Montserrat"/>
                <a:cs typeface="Montserrat"/>
                <a:sym typeface="Montserrat"/>
              </a:rPr>
              <a:t>현재 주소로 등록되어 있는지 확실하지 않습니까</a:t>
            </a:r>
            <a:r>
              <a:rPr b="1" i="0" lang="ko-KR" sz="2000" u="none" cap="none" strike="noStrike">
                <a:solidFill>
                  <a:srgbClr val="3C4043"/>
                </a:solidFill>
                <a:highlight>
                  <a:srgbClr val="FFFFFF"/>
                </a:highlight>
                <a:latin typeface="Montserrat"/>
                <a:ea typeface="Montserrat"/>
                <a:cs typeface="Montserrat"/>
                <a:sym typeface="Montserrat"/>
              </a:rPr>
              <a:t>?</a:t>
            </a:r>
            <a:endParaRPr sz="1000"/>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2400" u="none" cap="none" strike="noStrike">
                <a:solidFill>
                  <a:srgbClr val="3C4043"/>
                </a:solidFill>
                <a:highlight>
                  <a:srgbClr val="FFFFFF"/>
                </a:highlight>
                <a:latin typeface="Montserrat"/>
                <a:ea typeface="Montserrat"/>
                <a:cs typeface="Montserrat"/>
                <a:sym typeface="Montserrat"/>
              </a:rPr>
              <a:t>등록 상태 확인 : www.pavoterservices.pa.gov/</a:t>
            </a:r>
            <a:endParaRPr b="1" i="0" sz="1800" u="none" cap="none" strike="noStrike">
              <a:solidFill>
                <a:srgbClr val="3C4043"/>
              </a:solidFill>
              <a:highlight>
                <a:srgbClr val="FFFFFF"/>
              </a:highlight>
              <a:latin typeface="Montserrat"/>
              <a:ea typeface="Montserrat"/>
              <a:cs typeface="Montserrat"/>
              <a:sym typeface="Montserrat"/>
            </a:endParaRPr>
          </a:p>
        </p:txBody>
      </p:sp>
      <p:pic>
        <p:nvPicPr>
          <p:cNvPr id="734" name="Google Shape;734;p59"/>
          <p:cNvPicPr preferRelativeResize="0"/>
          <p:nvPr/>
        </p:nvPicPr>
        <p:blipFill rotWithShape="1">
          <a:blip r:embed="rId3">
            <a:alphaModFix/>
          </a:blip>
          <a:srcRect b="0" l="0" r="0" t="0"/>
          <a:stretch/>
        </p:blipFill>
        <p:spPr>
          <a:xfrm>
            <a:off x="395650" y="183425"/>
            <a:ext cx="4653199" cy="4584249"/>
          </a:xfrm>
          <a:prstGeom prst="rect">
            <a:avLst/>
          </a:prstGeom>
          <a:noFill/>
          <a:ln>
            <a:noFill/>
          </a:ln>
        </p:spPr>
      </p:pic>
      <p:sp>
        <p:nvSpPr>
          <p:cNvPr id="735" name="Google Shape;735;p59"/>
          <p:cNvSpPr txBox="1"/>
          <p:nvPr/>
        </p:nvSpPr>
        <p:spPr>
          <a:xfrm>
            <a:off x="520550" y="1871500"/>
            <a:ext cx="2156400" cy="9543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ko-KR" sz="2100">
                <a:solidFill>
                  <a:srgbClr val="3C4043"/>
                </a:solidFill>
                <a:highlight>
                  <a:schemeClr val="lt1"/>
                </a:highlight>
                <a:latin typeface="Montserrat"/>
                <a:ea typeface="Montserrat"/>
                <a:cs typeface="Montserrat"/>
                <a:sym typeface="Montserrat"/>
              </a:rPr>
              <a:t>예비 선거 : </a:t>
            </a:r>
            <a:endParaRPr b="1" sz="2100">
              <a:solidFill>
                <a:srgbClr val="3C4043"/>
              </a:solidFill>
              <a:highlight>
                <a:schemeClr val="lt1"/>
              </a:highlight>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ko-KR" sz="2100">
                <a:solidFill>
                  <a:srgbClr val="3C4043"/>
                </a:solidFill>
                <a:highlight>
                  <a:schemeClr val="lt1"/>
                </a:highlight>
                <a:latin typeface="Montserrat"/>
                <a:ea typeface="Montserrat"/>
                <a:cs typeface="Montserrat"/>
                <a:sym typeface="Montserrat"/>
              </a:rPr>
              <a:t>6월 2일</a:t>
            </a:r>
            <a:endParaRPr sz="1900"/>
          </a:p>
        </p:txBody>
      </p:sp>
      <p:sp>
        <p:nvSpPr>
          <p:cNvPr id="736" name="Google Shape;736;p59"/>
          <p:cNvSpPr txBox="1"/>
          <p:nvPr/>
        </p:nvSpPr>
        <p:spPr>
          <a:xfrm>
            <a:off x="2843650" y="3721875"/>
            <a:ext cx="2156400" cy="9543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ko-KR" sz="2100">
                <a:solidFill>
                  <a:srgbClr val="3C4043"/>
                </a:solidFill>
                <a:highlight>
                  <a:schemeClr val="lt1"/>
                </a:highlight>
                <a:latin typeface="Montserrat"/>
                <a:ea typeface="Montserrat"/>
                <a:cs typeface="Montserrat"/>
                <a:sym typeface="Montserrat"/>
              </a:rPr>
              <a:t>세금 보고 마감 연장 : 7월 15일</a:t>
            </a:r>
            <a:endParaRPr sz="1900"/>
          </a:p>
        </p:txBody>
      </p:sp>
      <p:sp>
        <p:nvSpPr>
          <p:cNvPr id="737" name="Google Shape;737;p59"/>
          <p:cNvSpPr txBox="1"/>
          <p:nvPr/>
        </p:nvSpPr>
        <p:spPr>
          <a:xfrm>
            <a:off x="520550" y="3721875"/>
            <a:ext cx="2156400" cy="9543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KR" sz="1900">
                <a:solidFill>
                  <a:srgbClr val="3C4043"/>
                </a:solidFill>
                <a:latin typeface="Montserrat"/>
                <a:ea typeface="Montserrat"/>
                <a:cs typeface="Montserrat"/>
                <a:sym typeface="Montserrat"/>
              </a:rPr>
              <a:t>리얼 아이디 Real ID 발급 마감 2021년 10월</a:t>
            </a:r>
            <a:endParaRPr sz="2700"/>
          </a:p>
        </p:txBody>
      </p:sp>
      <p:sp>
        <p:nvSpPr>
          <p:cNvPr id="738" name="Google Shape;738;p59"/>
          <p:cNvSpPr txBox="1"/>
          <p:nvPr/>
        </p:nvSpPr>
        <p:spPr>
          <a:xfrm>
            <a:off x="2770225" y="1816875"/>
            <a:ext cx="2199900" cy="9543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KR" sz="2000">
                <a:solidFill>
                  <a:srgbClr val="3C4043"/>
                </a:solidFill>
                <a:latin typeface="Montserrat"/>
                <a:ea typeface="Montserrat"/>
                <a:cs typeface="Montserrat"/>
                <a:sym typeface="Montserrat"/>
              </a:rPr>
              <a:t>운전 면허증 갱신: 5월 31일 </a:t>
            </a:r>
            <a:endParaRPr sz="26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2" name="Shape 742"/>
        <p:cNvGrpSpPr/>
        <p:nvPr/>
      </p:nvGrpSpPr>
      <p:grpSpPr>
        <a:xfrm>
          <a:off x="0" y="0"/>
          <a:ext cx="0" cy="0"/>
          <a:chOff x="0" y="0"/>
          <a:chExt cx="0" cy="0"/>
        </a:xfrm>
      </p:grpSpPr>
      <p:sp>
        <p:nvSpPr>
          <p:cNvPr id="743" name="Google Shape;743;p6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ko-KR"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744" name="Google Shape;744;p60"/>
          <p:cNvSpPr/>
          <p:nvPr/>
        </p:nvSpPr>
        <p:spPr>
          <a:xfrm>
            <a:off x="90875"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60"/>
          <p:cNvSpPr txBox="1"/>
          <p:nvPr/>
        </p:nvSpPr>
        <p:spPr>
          <a:xfrm>
            <a:off x="505475" y="133625"/>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우편-BALLOT  우편 투표 방법 안내</a:t>
            </a:r>
            <a:endParaRPr b="1" i="0" sz="2400" u="none" cap="none" strike="noStrike">
              <a:solidFill>
                <a:srgbClr val="FFFFFF"/>
              </a:solidFill>
              <a:latin typeface="Montserrat"/>
              <a:ea typeface="Montserrat"/>
              <a:cs typeface="Montserrat"/>
              <a:sym typeface="Montserrat"/>
            </a:endParaRPr>
          </a:p>
        </p:txBody>
      </p:sp>
      <p:pic>
        <p:nvPicPr>
          <p:cNvPr id="746" name="Google Shape;746;p60"/>
          <p:cNvPicPr preferRelativeResize="0"/>
          <p:nvPr/>
        </p:nvPicPr>
        <p:blipFill rotWithShape="1">
          <a:blip r:embed="rId3">
            <a:alphaModFix/>
          </a:blip>
          <a:srcRect b="0" l="0" r="0" t="0"/>
          <a:stretch/>
        </p:blipFill>
        <p:spPr>
          <a:xfrm>
            <a:off x="106775" y="657700"/>
            <a:ext cx="8603401" cy="3978799"/>
          </a:xfrm>
          <a:prstGeom prst="rect">
            <a:avLst/>
          </a:prstGeom>
          <a:noFill/>
          <a:ln>
            <a:noFill/>
          </a:ln>
        </p:spPr>
      </p:pic>
      <p:sp>
        <p:nvSpPr>
          <p:cNvPr id="747" name="Google Shape;747;p60"/>
          <p:cNvSpPr txBox="1"/>
          <p:nvPr/>
        </p:nvSpPr>
        <p:spPr>
          <a:xfrm>
            <a:off x="6006275" y="4470000"/>
            <a:ext cx="3000000" cy="44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b="1" sz="13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300">
              <a:solidFill>
                <a:schemeClr val="dk1"/>
              </a:solidFill>
              <a:latin typeface="Montserrat"/>
              <a:ea typeface="Montserrat"/>
              <a:cs typeface="Montserrat"/>
              <a:sym typeface="Montserrat"/>
            </a:endParaRPr>
          </a:p>
        </p:txBody>
      </p:sp>
      <p:sp>
        <p:nvSpPr>
          <p:cNvPr id="748" name="Google Shape;748;p60"/>
          <p:cNvSpPr txBox="1"/>
          <p:nvPr/>
        </p:nvSpPr>
        <p:spPr>
          <a:xfrm>
            <a:off x="3006275" y="44700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chemeClr val="dk1"/>
              </a:solidFill>
            </a:endParaRPr>
          </a:p>
        </p:txBody>
      </p:sp>
      <p:sp>
        <p:nvSpPr>
          <p:cNvPr id="749" name="Google Shape;749;p60"/>
          <p:cNvSpPr txBox="1"/>
          <p:nvPr/>
        </p:nvSpPr>
        <p:spPr>
          <a:xfrm>
            <a:off x="272675" y="3457925"/>
            <a:ext cx="2553000" cy="644400"/>
          </a:xfrm>
          <a:prstGeom prst="rect">
            <a:avLst/>
          </a:prstGeom>
          <a:solidFill>
            <a:srgbClr val="DAEDFE"/>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ko-KR" sz="1300">
                <a:solidFill>
                  <a:schemeClr val="dk1"/>
                </a:solidFill>
                <a:latin typeface="Montserrat"/>
                <a:ea typeface="Montserrat"/>
                <a:cs typeface="Montserrat"/>
                <a:sym typeface="Montserrat"/>
              </a:rPr>
              <a:t>우편 투표 용지에 기표.</a:t>
            </a:r>
            <a:br>
              <a:rPr b="1" lang="ko-KR" sz="1300">
                <a:solidFill>
                  <a:schemeClr val="dk1"/>
                </a:solidFill>
                <a:latin typeface="Montserrat"/>
                <a:ea typeface="Montserrat"/>
                <a:cs typeface="Montserrat"/>
                <a:sym typeface="Montserrat"/>
              </a:rPr>
            </a:br>
            <a:r>
              <a:rPr b="1" lang="ko-KR" sz="1300">
                <a:solidFill>
                  <a:schemeClr val="dk1"/>
                </a:solidFill>
                <a:latin typeface="Montserrat"/>
                <a:ea typeface="Montserrat"/>
                <a:cs typeface="Montserrat"/>
                <a:sym typeface="Montserrat"/>
              </a:rPr>
              <a:t>설명서에 따라 작성하기</a:t>
            </a:r>
            <a:endParaRPr sz="900">
              <a:solidFill>
                <a:schemeClr val="dk1"/>
              </a:solidFill>
            </a:endParaRPr>
          </a:p>
        </p:txBody>
      </p:sp>
      <p:sp>
        <p:nvSpPr>
          <p:cNvPr id="750" name="Google Shape;750;p60"/>
          <p:cNvSpPr txBox="1"/>
          <p:nvPr/>
        </p:nvSpPr>
        <p:spPr>
          <a:xfrm>
            <a:off x="3089775" y="3457925"/>
            <a:ext cx="2553000" cy="1012200"/>
          </a:xfrm>
          <a:prstGeom prst="rect">
            <a:avLst/>
          </a:prstGeom>
          <a:solidFill>
            <a:srgbClr val="DAEDF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KR" sz="1300">
                <a:solidFill>
                  <a:schemeClr val="dk1"/>
                </a:solidFill>
                <a:latin typeface="Montserrat"/>
                <a:ea typeface="Montserrat"/>
                <a:cs typeface="Montserrat"/>
                <a:sym typeface="Montserrat"/>
              </a:rPr>
              <a:t>투표용지에 서명하고 봉투에 넣어 선거사무소에 발송 </a:t>
            </a:r>
            <a:endParaRPr sz="900">
              <a:solidFill>
                <a:schemeClr val="dk1"/>
              </a:solidFill>
            </a:endParaRPr>
          </a:p>
        </p:txBody>
      </p:sp>
      <p:sp>
        <p:nvSpPr>
          <p:cNvPr id="751" name="Google Shape;751;p60"/>
          <p:cNvSpPr txBox="1"/>
          <p:nvPr/>
        </p:nvSpPr>
        <p:spPr>
          <a:xfrm>
            <a:off x="5906875" y="3457925"/>
            <a:ext cx="2553000" cy="644400"/>
          </a:xfrm>
          <a:prstGeom prst="rect">
            <a:avLst/>
          </a:prstGeom>
          <a:solidFill>
            <a:srgbClr val="DAEDF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ko-KR" sz="1300">
                <a:solidFill>
                  <a:schemeClr val="dk1"/>
                </a:solidFill>
                <a:latin typeface="Montserrat"/>
                <a:ea typeface="Montserrat"/>
                <a:cs typeface="Montserrat"/>
                <a:sym typeface="Montserrat"/>
              </a:rPr>
              <a:t>카운티 선거사무소에 우편으로 보내기</a:t>
            </a:r>
            <a:endParaRPr sz="900">
              <a:solidFill>
                <a:schemeClr val="dk1"/>
              </a:solidFill>
            </a:endParaRPr>
          </a:p>
        </p:txBody>
      </p:sp>
      <p:sp>
        <p:nvSpPr>
          <p:cNvPr id="752" name="Google Shape;752;p60"/>
          <p:cNvSpPr txBox="1"/>
          <p:nvPr/>
        </p:nvSpPr>
        <p:spPr>
          <a:xfrm>
            <a:off x="189600" y="718600"/>
            <a:ext cx="4730700" cy="444600"/>
          </a:xfrm>
          <a:prstGeom prst="rect">
            <a:avLst/>
          </a:prstGeom>
          <a:solidFill>
            <a:srgbClr val="DAEDF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chemeClr val="dk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6" name="Shape 756"/>
        <p:cNvGrpSpPr/>
        <p:nvPr/>
      </p:nvGrpSpPr>
      <p:grpSpPr>
        <a:xfrm>
          <a:off x="0" y="0"/>
          <a:ext cx="0" cy="0"/>
          <a:chOff x="0" y="0"/>
          <a:chExt cx="0" cy="0"/>
        </a:xfrm>
      </p:grpSpPr>
      <p:sp>
        <p:nvSpPr>
          <p:cNvPr id="757" name="Google Shape;757;p6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ko-KR"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758" name="Google Shape;758;p61"/>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61"/>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우편 투표 : 오늘 신청하십시오!</a:t>
            </a:r>
            <a:endParaRPr b="1" i="0" sz="2400" u="none" cap="none" strike="noStrike">
              <a:solidFill>
                <a:srgbClr val="FFFFFF"/>
              </a:solidFill>
              <a:latin typeface="Montserrat"/>
              <a:ea typeface="Montserrat"/>
              <a:cs typeface="Montserrat"/>
              <a:sym typeface="Montserrat"/>
            </a:endParaRPr>
          </a:p>
        </p:txBody>
      </p:sp>
      <p:pic>
        <p:nvPicPr>
          <p:cNvPr id="760" name="Google Shape;760;p61"/>
          <p:cNvPicPr preferRelativeResize="0"/>
          <p:nvPr/>
        </p:nvPicPr>
        <p:blipFill rotWithShape="1">
          <a:blip r:embed="rId3">
            <a:alphaModFix/>
          </a:blip>
          <a:srcRect b="0" l="0" r="0" t="0"/>
          <a:stretch/>
        </p:blipFill>
        <p:spPr>
          <a:xfrm>
            <a:off x="4627625" y="3196682"/>
            <a:ext cx="4051976" cy="1749594"/>
          </a:xfrm>
          <a:prstGeom prst="rect">
            <a:avLst/>
          </a:prstGeom>
          <a:noFill/>
          <a:ln>
            <a:noFill/>
          </a:ln>
        </p:spPr>
      </p:pic>
      <p:sp>
        <p:nvSpPr>
          <p:cNvPr id="761" name="Google Shape;761;p61"/>
          <p:cNvSpPr txBox="1"/>
          <p:nvPr/>
        </p:nvSpPr>
        <p:spPr>
          <a:xfrm>
            <a:off x="633400" y="2994525"/>
            <a:ext cx="3601716" cy="104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800" u="none" cap="none" strike="noStrike">
                <a:solidFill>
                  <a:srgbClr val="2176D2"/>
                </a:solidFill>
                <a:latin typeface="Montserrat"/>
                <a:ea typeface="Montserrat"/>
                <a:cs typeface="Montserrat"/>
                <a:sym typeface="Montserrat"/>
              </a:rPr>
              <a:t>우편 투표 용지 신청은 5 월 26 일까지 가능합니다.</a:t>
            </a:r>
            <a:endParaRPr b="1" i="0" sz="2800" u="none" cap="none" strike="noStrike">
              <a:solidFill>
                <a:srgbClr val="2176D2"/>
              </a:solidFill>
              <a:latin typeface="Montserrat"/>
              <a:ea typeface="Montserrat"/>
              <a:cs typeface="Montserrat"/>
              <a:sym typeface="Montserrat"/>
            </a:endParaRPr>
          </a:p>
        </p:txBody>
      </p:sp>
      <p:pic>
        <p:nvPicPr>
          <p:cNvPr id="762" name="Google Shape;762;p61"/>
          <p:cNvPicPr preferRelativeResize="0"/>
          <p:nvPr/>
        </p:nvPicPr>
        <p:blipFill rotWithShape="1">
          <a:blip r:embed="rId4">
            <a:alphaModFix/>
          </a:blip>
          <a:srcRect b="0" l="0" r="0" t="0"/>
          <a:stretch/>
        </p:blipFill>
        <p:spPr>
          <a:xfrm>
            <a:off x="5038650" y="1022500"/>
            <a:ext cx="3503298" cy="1923075"/>
          </a:xfrm>
          <a:prstGeom prst="rect">
            <a:avLst/>
          </a:prstGeom>
          <a:noFill/>
          <a:ln>
            <a:noFill/>
          </a:ln>
        </p:spPr>
      </p:pic>
      <p:sp>
        <p:nvSpPr>
          <p:cNvPr id="763" name="Google Shape;763;p61"/>
          <p:cNvSpPr txBox="1"/>
          <p:nvPr/>
        </p:nvSpPr>
        <p:spPr>
          <a:xfrm>
            <a:off x="633400" y="1348025"/>
            <a:ext cx="4052100" cy="143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800" u="none" cap="none" strike="noStrike">
                <a:solidFill>
                  <a:srgbClr val="2176D2"/>
                </a:solidFill>
                <a:latin typeface="Montserrat"/>
                <a:ea typeface="Montserrat"/>
                <a:cs typeface="Montserrat"/>
                <a:sym typeface="Montserrat"/>
              </a:rPr>
              <a:t>펜실베니아 유권자 등록 마감일은 5 월 18 일입니다</a:t>
            </a:r>
            <a:r>
              <a:rPr b="0" i="0" lang="ko-KR" sz="2400" u="none" cap="none" strike="noStrike">
                <a:solidFill>
                  <a:srgbClr val="2176D2"/>
                </a:solidFill>
                <a:latin typeface="Montserrat"/>
                <a:ea typeface="Montserrat"/>
                <a:cs typeface="Montserrat"/>
                <a:sym typeface="Montserrat"/>
              </a:rPr>
              <a:t>.</a:t>
            </a:r>
            <a:endParaRPr b="0" i="0" sz="2400" u="none" cap="none" strike="noStrike">
              <a:solidFill>
                <a:srgbClr val="2176D2"/>
              </a:solidFill>
              <a:latin typeface="Montserrat"/>
              <a:ea typeface="Montserrat"/>
              <a:cs typeface="Montserrat"/>
              <a:sym typeface="Montserra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7" name="Shape 767"/>
        <p:cNvGrpSpPr/>
        <p:nvPr/>
      </p:nvGrpSpPr>
      <p:grpSpPr>
        <a:xfrm>
          <a:off x="0" y="0"/>
          <a:ext cx="0" cy="0"/>
          <a:chOff x="0" y="0"/>
          <a:chExt cx="0" cy="0"/>
        </a:xfrm>
      </p:grpSpPr>
      <p:pic>
        <p:nvPicPr>
          <p:cNvPr id="768" name="Google Shape;768;p62"/>
          <p:cNvPicPr preferRelativeResize="0"/>
          <p:nvPr/>
        </p:nvPicPr>
        <p:blipFill rotWithShape="1">
          <a:blip r:embed="rId3">
            <a:alphaModFix/>
          </a:blip>
          <a:srcRect b="0" l="0" r="0" t="0"/>
          <a:stretch/>
        </p:blipFill>
        <p:spPr>
          <a:xfrm>
            <a:off x="5305600" y="909675"/>
            <a:ext cx="3297802" cy="2319725"/>
          </a:xfrm>
          <a:prstGeom prst="rect">
            <a:avLst/>
          </a:prstGeom>
          <a:noFill/>
          <a:ln>
            <a:noFill/>
          </a:ln>
        </p:spPr>
      </p:pic>
      <p:sp>
        <p:nvSpPr>
          <p:cNvPr id="769" name="Google Shape;769;p6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ko-KR"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770" name="Google Shape;770;p62"/>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62"/>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2020 인구 조사-당신은 중요합니다!</a:t>
            </a:r>
            <a:endParaRPr b="1" i="0" sz="2400" u="none" cap="none" strike="noStrike">
              <a:solidFill>
                <a:srgbClr val="FFFFFF"/>
              </a:solidFill>
              <a:latin typeface="Montserrat"/>
              <a:ea typeface="Montserrat"/>
              <a:cs typeface="Montserrat"/>
              <a:sym typeface="Montserrat"/>
            </a:endParaRPr>
          </a:p>
        </p:txBody>
      </p:sp>
      <p:sp>
        <p:nvSpPr>
          <p:cNvPr id="772" name="Google Shape;772;p62"/>
          <p:cNvSpPr txBox="1"/>
          <p:nvPr/>
        </p:nvSpPr>
        <p:spPr>
          <a:xfrm>
            <a:off x="5469025" y="3457142"/>
            <a:ext cx="3043200" cy="136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2000" u="none" cap="none" strike="noStrike">
                <a:solidFill>
                  <a:srgbClr val="2176D2"/>
                </a:solidFill>
                <a:latin typeface="Montserrat"/>
                <a:ea typeface="Montserrat"/>
                <a:cs typeface="Montserrat"/>
                <a:sym typeface="Montserrat"/>
              </a:rPr>
              <a:t>시민권이나 이민 신분에 관계없이 모든 사람이 중요합니다! (귀하의 답변도 기밀입니다)</a:t>
            </a:r>
            <a:endParaRPr b="1" i="0" sz="2000" u="none" cap="none" strike="noStrike">
              <a:solidFill>
                <a:srgbClr val="2176D2"/>
              </a:solidFill>
              <a:latin typeface="Montserrat"/>
              <a:ea typeface="Montserrat"/>
              <a:cs typeface="Montserrat"/>
              <a:sym typeface="Montserrat"/>
            </a:endParaRPr>
          </a:p>
        </p:txBody>
      </p:sp>
      <p:sp>
        <p:nvSpPr>
          <p:cNvPr id="773" name="Google Shape;773;p62"/>
          <p:cNvSpPr txBox="1"/>
          <p:nvPr/>
        </p:nvSpPr>
        <p:spPr>
          <a:xfrm>
            <a:off x="440050" y="909675"/>
            <a:ext cx="4563300" cy="82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000" u="none" cap="none" strike="noStrike">
                <a:solidFill>
                  <a:srgbClr val="2176D2"/>
                </a:solidFill>
                <a:latin typeface="Montserrat"/>
                <a:ea typeface="Montserrat"/>
                <a:cs typeface="Montserrat"/>
                <a:sym typeface="Montserrat"/>
              </a:rPr>
              <a:t>우리는 우리가 필요로 하는 연방 COVID-19 복구 지원을 받기 위해 2020 년에 모든 Philadelphian을 세어야합니다.</a:t>
            </a:r>
            <a:endParaRPr b="1" i="0" sz="2000" u="none" cap="none" strike="noStrike">
              <a:solidFill>
                <a:srgbClr val="2176D2"/>
              </a:solidFill>
              <a:latin typeface="Montserrat"/>
              <a:ea typeface="Montserrat"/>
              <a:cs typeface="Montserrat"/>
              <a:sym typeface="Montserrat"/>
            </a:endParaRPr>
          </a:p>
        </p:txBody>
      </p:sp>
      <p:sp>
        <p:nvSpPr>
          <p:cNvPr id="774" name="Google Shape;774;p62"/>
          <p:cNvSpPr txBox="1"/>
          <p:nvPr/>
        </p:nvSpPr>
        <p:spPr>
          <a:xfrm>
            <a:off x="94750" y="2304650"/>
            <a:ext cx="4991100" cy="73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1500" u="none" cap="none" strike="noStrike">
                <a:solidFill>
                  <a:srgbClr val="2176D2"/>
                </a:solidFill>
                <a:latin typeface="Montserrat"/>
                <a:ea typeface="Montserrat"/>
                <a:cs typeface="Montserrat"/>
                <a:sym typeface="Montserrat"/>
              </a:rPr>
              <a:t>온라인으로 2020census.gov를 방문하거나 844-330-2020으로 전화하거나 우편으로 종이 양식을 찾으십시오</a:t>
            </a:r>
            <a:r>
              <a:rPr b="0" i="0" lang="ko-KR" sz="1500" u="none" cap="none" strike="noStrike">
                <a:solidFill>
                  <a:srgbClr val="2176D2"/>
                </a:solidFill>
                <a:latin typeface="Montserrat"/>
                <a:ea typeface="Montserrat"/>
                <a:cs typeface="Montserrat"/>
                <a:sym typeface="Montserrat"/>
              </a:rPr>
              <a:t>.</a:t>
            </a:r>
            <a:endParaRPr b="0" i="0" sz="1500" u="none" cap="none" strike="noStrike">
              <a:solidFill>
                <a:srgbClr val="2176D2"/>
              </a:solidFill>
              <a:latin typeface="Montserrat"/>
              <a:ea typeface="Montserrat"/>
              <a:cs typeface="Montserrat"/>
              <a:sym typeface="Montserrat"/>
            </a:endParaRPr>
          </a:p>
        </p:txBody>
      </p:sp>
      <p:sp>
        <p:nvSpPr>
          <p:cNvPr id="775" name="Google Shape;775;p62"/>
          <p:cNvSpPr/>
          <p:nvPr/>
        </p:nvSpPr>
        <p:spPr>
          <a:xfrm>
            <a:off x="0" y="3043250"/>
            <a:ext cx="5305500" cy="21003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62"/>
          <p:cNvSpPr txBox="1"/>
          <p:nvPr/>
        </p:nvSpPr>
        <p:spPr>
          <a:xfrm>
            <a:off x="163925" y="3150850"/>
            <a:ext cx="35379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1600" u="none" cap="none" strike="noStrike">
                <a:solidFill>
                  <a:srgbClr val="FFFFFF"/>
                </a:solidFill>
                <a:latin typeface="Montserrat"/>
                <a:ea typeface="Montserrat"/>
                <a:cs typeface="Montserrat"/>
                <a:sym typeface="Montserrat"/>
              </a:rPr>
              <a:t>왜 인구 조사를 완료해야 합니까?</a:t>
            </a:r>
            <a:endParaRPr b="1" i="0" sz="1600" u="none" cap="none" strike="noStrike">
              <a:solidFill>
                <a:srgbClr val="FFFFFF"/>
              </a:solidFill>
              <a:latin typeface="Montserrat"/>
              <a:ea typeface="Montserrat"/>
              <a:cs typeface="Montserrat"/>
              <a:sym typeface="Montserrat"/>
            </a:endParaRPr>
          </a:p>
        </p:txBody>
      </p:sp>
      <p:pic>
        <p:nvPicPr>
          <p:cNvPr id="777" name="Google Shape;777;p62"/>
          <p:cNvPicPr preferRelativeResize="0"/>
          <p:nvPr/>
        </p:nvPicPr>
        <p:blipFill rotWithShape="1">
          <a:blip r:embed="rId4">
            <a:alphaModFix/>
          </a:blip>
          <a:srcRect b="0" l="0" r="0" t="0"/>
          <a:stretch/>
        </p:blipFill>
        <p:spPr>
          <a:xfrm>
            <a:off x="590925" y="3734350"/>
            <a:ext cx="583500" cy="583500"/>
          </a:xfrm>
          <a:prstGeom prst="rect">
            <a:avLst/>
          </a:prstGeom>
          <a:noFill/>
          <a:ln>
            <a:noFill/>
          </a:ln>
        </p:spPr>
      </p:pic>
      <p:sp>
        <p:nvSpPr>
          <p:cNvPr id="778" name="Google Shape;778;p62"/>
          <p:cNvSpPr txBox="1"/>
          <p:nvPr/>
        </p:nvSpPr>
        <p:spPr>
          <a:xfrm>
            <a:off x="0" y="4455675"/>
            <a:ext cx="1669800" cy="35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1400" u="none" cap="none" strike="noStrike">
                <a:solidFill>
                  <a:srgbClr val="FFFFFF"/>
                </a:solidFill>
                <a:latin typeface="Montserrat"/>
                <a:ea typeface="Montserrat"/>
                <a:cs typeface="Montserrat"/>
                <a:sym typeface="Montserrat"/>
              </a:rPr>
              <a:t>정치적 표현</a:t>
            </a:r>
            <a:endParaRPr b="1" i="0" sz="1400" u="none" cap="none" strike="noStrike">
              <a:solidFill>
                <a:srgbClr val="FFFFFF"/>
              </a:solidFill>
              <a:latin typeface="Montserrat"/>
              <a:ea typeface="Montserrat"/>
              <a:cs typeface="Montserrat"/>
              <a:sym typeface="Montserrat"/>
            </a:endParaRPr>
          </a:p>
        </p:txBody>
      </p:sp>
      <p:pic>
        <p:nvPicPr>
          <p:cNvPr id="779" name="Google Shape;779;p62"/>
          <p:cNvPicPr preferRelativeResize="0"/>
          <p:nvPr/>
        </p:nvPicPr>
        <p:blipFill rotWithShape="1">
          <a:blip r:embed="rId5">
            <a:alphaModFix/>
          </a:blip>
          <a:srcRect b="0" l="0" r="0" t="0"/>
          <a:stretch/>
        </p:blipFill>
        <p:spPr>
          <a:xfrm>
            <a:off x="2240250" y="3613225"/>
            <a:ext cx="825000" cy="825000"/>
          </a:xfrm>
          <a:prstGeom prst="rect">
            <a:avLst/>
          </a:prstGeom>
          <a:noFill/>
          <a:ln>
            <a:noFill/>
          </a:ln>
        </p:spPr>
      </p:pic>
      <p:sp>
        <p:nvSpPr>
          <p:cNvPr id="780" name="Google Shape;780;p62"/>
          <p:cNvSpPr txBox="1"/>
          <p:nvPr/>
        </p:nvSpPr>
        <p:spPr>
          <a:xfrm>
            <a:off x="1753200" y="4455675"/>
            <a:ext cx="1799100" cy="61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1400" u="none" cap="none" strike="noStrike">
                <a:solidFill>
                  <a:srgbClr val="FFFFFF"/>
                </a:solidFill>
                <a:latin typeface="Montserrat"/>
                <a:ea typeface="Montserrat"/>
                <a:cs typeface="Montserrat"/>
                <a:sym typeface="Montserrat"/>
              </a:rPr>
              <a:t>대표</a:t>
            </a:r>
            <a:endParaRPr/>
          </a:p>
          <a:p>
            <a:pPr indent="0" lvl="0" marL="0" marR="0" rtl="0" algn="ctr">
              <a:lnSpc>
                <a:spcPct val="100000"/>
              </a:lnSpc>
              <a:spcBef>
                <a:spcPts val="0"/>
              </a:spcBef>
              <a:spcAft>
                <a:spcPts val="0"/>
              </a:spcAft>
              <a:buNone/>
            </a:pPr>
            <a:r>
              <a:rPr b="1" i="0" lang="ko-KR" sz="1400" u="none" cap="none" strike="noStrike">
                <a:solidFill>
                  <a:srgbClr val="FFFFFF"/>
                </a:solidFill>
                <a:latin typeface="Montserrat"/>
                <a:ea typeface="Montserrat"/>
                <a:cs typeface="Montserrat"/>
                <a:sym typeface="Montserrat"/>
              </a:rPr>
              <a:t>인구 통계</a:t>
            </a:r>
            <a:endParaRPr b="1" i="0" sz="1400" u="none" cap="none" strike="noStrike">
              <a:solidFill>
                <a:srgbClr val="FFFFFF"/>
              </a:solidFill>
              <a:latin typeface="Montserrat"/>
              <a:ea typeface="Montserrat"/>
              <a:cs typeface="Montserrat"/>
              <a:sym typeface="Montserrat"/>
            </a:endParaRPr>
          </a:p>
        </p:txBody>
      </p:sp>
      <p:pic>
        <p:nvPicPr>
          <p:cNvPr id="781" name="Google Shape;781;p62"/>
          <p:cNvPicPr preferRelativeResize="0"/>
          <p:nvPr/>
        </p:nvPicPr>
        <p:blipFill rotWithShape="1">
          <a:blip r:embed="rId6">
            <a:alphaModFix/>
          </a:blip>
          <a:srcRect b="0" l="0" r="0" t="0"/>
          <a:stretch/>
        </p:blipFill>
        <p:spPr>
          <a:xfrm>
            <a:off x="3995427" y="3613224"/>
            <a:ext cx="825000" cy="825000"/>
          </a:xfrm>
          <a:prstGeom prst="rect">
            <a:avLst/>
          </a:prstGeom>
          <a:noFill/>
          <a:ln>
            <a:noFill/>
          </a:ln>
        </p:spPr>
      </p:pic>
      <p:sp>
        <p:nvSpPr>
          <p:cNvPr id="782" name="Google Shape;782;p62"/>
          <p:cNvSpPr txBox="1"/>
          <p:nvPr/>
        </p:nvSpPr>
        <p:spPr>
          <a:xfrm>
            <a:off x="3346825" y="4455675"/>
            <a:ext cx="2122200" cy="50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1400" u="none" cap="none" strike="noStrike">
                <a:solidFill>
                  <a:srgbClr val="FFFFFF"/>
                </a:solidFill>
                <a:latin typeface="Montserrat"/>
                <a:ea typeface="Montserrat"/>
                <a:cs typeface="Montserrat"/>
                <a:sym typeface="Montserrat"/>
              </a:rPr>
              <a:t>지역 사회를 </a:t>
            </a:r>
            <a:br>
              <a:rPr b="1" i="0" lang="ko-KR" sz="1400" u="none" cap="none" strike="noStrike">
                <a:solidFill>
                  <a:srgbClr val="FFFFFF"/>
                </a:solidFill>
                <a:latin typeface="Montserrat"/>
                <a:ea typeface="Montserrat"/>
                <a:cs typeface="Montserrat"/>
                <a:sym typeface="Montserrat"/>
              </a:rPr>
            </a:br>
            <a:r>
              <a:rPr b="1" i="0" lang="ko-KR" sz="1400" u="none" cap="none" strike="noStrike">
                <a:solidFill>
                  <a:srgbClr val="FFFFFF"/>
                </a:solidFill>
                <a:latin typeface="Montserrat"/>
                <a:ea typeface="Montserrat"/>
                <a:cs typeface="Montserrat"/>
                <a:sym typeface="Montserrat"/>
              </a:rPr>
              <a:t>위한 기금</a:t>
            </a:r>
            <a:endParaRPr b="1" i="0" sz="14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6" name="Shape 786"/>
        <p:cNvGrpSpPr/>
        <p:nvPr/>
      </p:nvGrpSpPr>
      <p:grpSpPr>
        <a:xfrm>
          <a:off x="0" y="0"/>
          <a:ext cx="0" cy="0"/>
          <a:chOff x="0" y="0"/>
          <a:chExt cx="0" cy="0"/>
        </a:xfrm>
      </p:grpSpPr>
      <p:sp>
        <p:nvSpPr>
          <p:cNvPr id="787" name="Google Shape;787;p64"/>
          <p:cNvSpPr/>
          <p:nvPr/>
        </p:nvSpPr>
        <p:spPr>
          <a:xfrm>
            <a:off x="5418775" y="2982050"/>
            <a:ext cx="3479400" cy="16410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6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ko-KR"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789" name="Google Shape;789;p64"/>
          <p:cNvSpPr/>
          <p:nvPr/>
        </p:nvSpPr>
        <p:spPr>
          <a:xfrm>
            <a:off x="-31800" y="187900"/>
            <a:ext cx="8670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64"/>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ko-KR" sz="2400" u="none" cap="none" strike="noStrike">
                <a:solidFill>
                  <a:srgbClr val="FFFFFF"/>
                </a:solidFill>
                <a:latin typeface="Montserrat"/>
                <a:ea typeface="Montserrat"/>
                <a:cs typeface="Montserrat"/>
                <a:sym typeface="Montserrat"/>
              </a:rPr>
              <a:t>PHILLY311 </a:t>
            </a:r>
            <a:endParaRPr b="1" i="0" sz="2400" u="none" cap="none" strike="noStrike">
              <a:solidFill>
                <a:srgbClr val="FFFFFF"/>
              </a:solidFill>
              <a:latin typeface="Montserrat"/>
              <a:ea typeface="Montserrat"/>
              <a:cs typeface="Montserrat"/>
              <a:sym typeface="Montserrat"/>
            </a:endParaRPr>
          </a:p>
        </p:txBody>
      </p:sp>
      <p:sp>
        <p:nvSpPr>
          <p:cNvPr id="791" name="Google Shape;791;p64"/>
          <p:cNvSpPr txBox="1"/>
          <p:nvPr/>
        </p:nvSpPr>
        <p:spPr>
          <a:xfrm>
            <a:off x="97550" y="963825"/>
            <a:ext cx="5226000" cy="104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000"/>
              </a:spcAft>
              <a:buNone/>
            </a:pPr>
            <a:r>
              <a:rPr b="1" i="0" lang="ko-KR" sz="2000" u="none" cap="none" strike="noStrike">
                <a:solidFill>
                  <a:srgbClr val="0F4D90"/>
                </a:solidFill>
                <a:latin typeface="Montserrat"/>
                <a:ea typeface="Montserrat"/>
                <a:cs typeface="Montserrat"/>
                <a:sym typeface="Montserrat"/>
              </a:rPr>
              <a:t>COVID-19 및 사회적 모임에 대한 현재 도시 지침에 대한 자세한 내용은 Philly 311에 문의하십시오.</a:t>
            </a:r>
            <a:endParaRPr b="1" i="0" sz="2000" u="none" cap="none" strike="noStrike">
              <a:solidFill>
                <a:srgbClr val="0F4D90"/>
              </a:solidFill>
              <a:latin typeface="Montserrat"/>
              <a:ea typeface="Montserrat"/>
              <a:cs typeface="Montserrat"/>
              <a:sym typeface="Montserrat"/>
            </a:endParaRPr>
          </a:p>
        </p:txBody>
      </p:sp>
      <p:pic>
        <p:nvPicPr>
          <p:cNvPr id="792" name="Google Shape;792;p64"/>
          <p:cNvPicPr preferRelativeResize="0"/>
          <p:nvPr/>
        </p:nvPicPr>
        <p:blipFill rotWithShape="1">
          <a:blip r:embed="rId3">
            <a:alphaModFix/>
          </a:blip>
          <a:srcRect b="36723" l="0" r="0" t="0"/>
          <a:stretch/>
        </p:blipFill>
        <p:spPr>
          <a:xfrm>
            <a:off x="5418825" y="963825"/>
            <a:ext cx="3479301" cy="2201650"/>
          </a:xfrm>
          <a:prstGeom prst="rect">
            <a:avLst/>
          </a:prstGeom>
          <a:noFill/>
          <a:ln>
            <a:noFill/>
          </a:ln>
        </p:spPr>
      </p:pic>
      <p:sp>
        <p:nvSpPr>
          <p:cNvPr id="793" name="Google Shape;793;p64"/>
          <p:cNvSpPr txBox="1"/>
          <p:nvPr/>
        </p:nvSpPr>
        <p:spPr>
          <a:xfrm>
            <a:off x="3354400" y="4623050"/>
            <a:ext cx="32070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64"/>
          <p:cNvSpPr txBox="1"/>
          <p:nvPr/>
        </p:nvSpPr>
        <p:spPr>
          <a:xfrm>
            <a:off x="335600" y="2010521"/>
            <a:ext cx="4917900" cy="206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1800" u="none" cap="none" strike="noStrike">
                <a:solidFill>
                  <a:srgbClr val="1C4587"/>
                </a:solidFill>
                <a:latin typeface="Montserrat"/>
                <a:ea typeface="Montserrat"/>
                <a:cs typeface="Montserrat"/>
                <a:sym typeface="Montserrat"/>
              </a:rPr>
              <a:t>전화 : 휴대 전화에서 </a:t>
            </a:r>
            <a:r>
              <a:rPr b="0" i="0" lang="ko-KR" sz="1800" u="none" cap="none" strike="noStrike">
                <a:solidFill>
                  <a:srgbClr val="1C4587"/>
                </a:solidFill>
                <a:latin typeface="Montserrat"/>
                <a:ea typeface="Montserrat"/>
                <a:cs typeface="Montserrat"/>
                <a:sym typeface="Montserrat"/>
              </a:rPr>
              <a:t>3-1-1, 215-686-8686</a:t>
            </a:r>
            <a:endParaRPr b="0" i="0" sz="18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1800" u="none" cap="none" strike="noStrike">
                <a:solidFill>
                  <a:srgbClr val="1C4587"/>
                </a:solidFill>
                <a:latin typeface="Montserrat"/>
                <a:ea typeface="Montserrat"/>
                <a:cs typeface="Montserrat"/>
                <a:sym typeface="Montserrat"/>
              </a:rPr>
              <a:t>이메일 </a:t>
            </a:r>
            <a:r>
              <a:rPr b="0" i="0" lang="ko-KR" sz="1800" u="none" cap="none" strike="noStrike">
                <a:solidFill>
                  <a:srgbClr val="1C4587"/>
                </a:solidFill>
                <a:latin typeface="Montserrat"/>
                <a:ea typeface="Montserrat"/>
                <a:cs typeface="Montserrat"/>
                <a:sym typeface="Montserrat"/>
              </a:rPr>
              <a:t>: </a:t>
            </a:r>
            <a:r>
              <a:rPr b="0" i="0" lang="ko-KR" sz="1800" u="sng" cap="none" strike="noStrike">
                <a:solidFill>
                  <a:srgbClr val="1C4587"/>
                </a:solidFill>
                <a:latin typeface="Montserrat"/>
                <a:ea typeface="Montserrat"/>
                <a:cs typeface="Montserrat"/>
                <a:sym typeface="Montserrat"/>
                <a:hlinkClick r:id="rId4"/>
              </a:rPr>
              <a:t>philly311@phila.gov</a:t>
            </a:r>
            <a:endParaRPr b="0" i="0" sz="18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1800" u="none" cap="none" strike="noStrike">
                <a:solidFill>
                  <a:srgbClr val="1C4587"/>
                </a:solidFill>
                <a:latin typeface="Montserrat"/>
                <a:ea typeface="Montserrat"/>
                <a:cs typeface="Montserrat"/>
                <a:sym typeface="Montserrat"/>
              </a:rPr>
              <a:t>트위터 </a:t>
            </a:r>
            <a:r>
              <a:rPr b="0" i="0" lang="ko-KR" sz="1800" u="none" cap="none" strike="noStrike">
                <a:solidFill>
                  <a:srgbClr val="1C4587"/>
                </a:solidFill>
                <a:latin typeface="Montserrat"/>
                <a:ea typeface="Montserrat"/>
                <a:cs typeface="Montserrat"/>
                <a:sym typeface="Montserrat"/>
              </a:rPr>
              <a:t>: @philly311</a:t>
            </a:r>
            <a:endParaRPr b="0" i="0" sz="18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1800" u="none" cap="none" strike="noStrike">
                <a:solidFill>
                  <a:srgbClr val="1C4587"/>
                </a:solidFill>
                <a:latin typeface="Montserrat"/>
                <a:ea typeface="Montserrat"/>
                <a:cs typeface="Montserrat"/>
                <a:sym typeface="Montserrat"/>
              </a:rPr>
              <a:t>웹 사이트 </a:t>
            </a:r>
            <a:r>
              <a:rPr b="0" i="0" lang="ko-KR" sz="1800" u="none" cap="none" strike="noStrike">
                <a:solidFill>
                  <a:srgbClr val="1C4587"/>
                </a:solidFill>
                <a:latin typeface="Montserrat"/>
                <a:ea typeface="Montserrat"/>
                <a:cs typeface="Montserrat"/>
                <a:sym typeface="Montserrat"/>
              </a:rPr>
              <a:t>: Phila.gov/311</a:t>
            </a:r>
            <a:endParaRPr b="0" i="0" sz="18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1800" u="none" cap="none" strike="noStrike">
                <a:solidFill>
                  <a:srgbClr val="1C4587"/>
                </a:solidFill>
                <a:latin typeface="Montserrat"/>
                <a:ea typeface="Montserrat"/>
                <a:cs typeface="Montserrat"/>
                <a:sym typeface="Montserrat"/>
              </a:rPr>
              <a:t>           모바일 모바일 앱 : </a:t>
            </a:r>
            <a:r>
              <a:rPr b="0" i="0" lang="ko-KR" sz="1800" u="none" cap="none" strike="noStrike">
                <a:solidFill>
                  <a:srgbClr val="1C4587"/>
                </a:solidFill>
                <a:latin typeface="Montserrat"/>
                <a:ea typeface="Montserrat"/>
                <a:cs typeface="Montserrat"/>
                <a:sym typeface="Montserrat"/>
              </a:rPr>
              <a:t>Philly 311</a:t>
            </a:r>
            <a:endParaRPr b="0" i="0" sz="1800" u="none" cap="none" strike="noStrike">
              <a:solidFill>
                <a:srgbClr val="1C4587"/>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highlight>
                <a:srgbClr val="FFFFFF"/>
              </a:highlight>
              <a:latin typeface="Montserrat"/>
              <a:ea typeface="Montserrat"/>
              <a:cs typeface="Montserrat"/>
              <a:sym typeface="Montserrat"/>
            </a:endParaRPr>
          </a:p>
        </p:txBody>
      </p:sp>
      <p:sp>
        <p:nvSpPr>
          <p:cNvPr id="795" name="Google Shape;795;p64"/>
          <p:cNvSpPr txBox="1"/>
          <p:nvPr/>
        </p:nvSpPr>
        <p:spPr>
          <a:xfrm>
            <a:off x="5651875" y="3334163"/>
            <a:ext cx="3013200" cy="115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1800" u="none" cap="none" strike="noStrike">
                <a:solidFill>
                  <a:srgbClr val="FFFFFF"/>
                </a:solidFill>
                <a:latin typeface="Montserrat"/>
                <a:ea typeface="Montserrat"/>
                <a:cs typeface="Montserrat"/>
                <a:sym typeface="Montserrat"/>
              </a:rPr>
              <a:t>영업 시간 :</a:t>
            </a:r>
            <a:endParaRPr/>
          </a:p>
          <a:p>
            <a:pPr indent="0" lvl="0" marL="0" marR="0" rtl="0" algn="l">
              <a:lnSpc>
                <a:spcPct val="100000"/>
              </a:lnSpc>
              <a:spcBef>
                <a:spcPts val="0"/>
              </a:spcBef>
              <a:spcAft>
                <a:spcPts val="0"/>
              </a:spcAft>
              <a:buNone/>
            </a:pPr>
            <a:r>
              <a:rPr b="1" i="0" lang="ko-KR" sz="1800" u="none" cap="none" strike="noStrike">
                <a:solidFill>
                  <a:srgbClr val="FFFFFF"/>
                </a:solidFill>
                <a:latin typeface="Montserrat"/>
                <a:ea typeface="Montserrat"/>
                <a:cs typeface="Montserrat"/>
                <a:sym typeface="Montserrat"/>
              </a:rPr>
              <a:t>평일 : 오전 8시 ~ 오후 8시</a:t>
            </a:r>
            <a:endParaRPr/>
          </a:p>
          <a:p>
            <a:pPr indent="0" lvl="0" marL="0" marR="0" rtl="0" algn="l">
              <a:lnSpc>
                <a:spcPct val="100000"/>
              </a:lnSpc>
              <a:spcBef>
                <a:spcPts val="1000"/>
              </a:spcBef>
              <a:spcAft>
                <a:spcPts val="0"/>
              </a:spcAft>
              <a:buNone/>
            </a:pPr>
            <a:r>
              <a:rPr b="1" i="0" lang="ko-KR" sz="1800" u="none" cap="none" strike="noStrike">
                <a:solidFill>
                  <a:srgbClr val="FFFFFF"/>
                </a:solidFill>
                <a:latin typeface="Montserrat"/>
                <a:ea typeface="Montserrat"/>
                <a:cs typeface="Montserrat"/>
                <a:sym typeface="Montserrat"/>
              </a:rPr>
              <a:t>주말 : 8:00 am-8:00 pm</a:t>
            </a:r>
            <a:endParaRPr b="1" i="0" sz="18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Montserrat"/>
              <a:ea typeface="Montserrat"/>
              <a:cs typeface="Montserrat"/>
              <a:sym typeface="Montserrat"/>
            </a:endParaRPr>
          </a:p>
        </p:txBody>
      </p:sp>
      <p:sp>
        <p:nvSpPr>
          <p:cNvPr id="796" name="Google Shape;796;p64"/>
          <p:cNvSpPr/>
          <p:nvPr/>
        </p:nvSpPr>
        <p:spPr>
          <a:xfrm>
            <a:off x="236700" y="4662350"/>
            <a:ext cx="8670600" cy="356100"/>
          </a:xfrm>
          <a:prstGeom prst="rect">
            <a:avLst/>
          </a:prstGeom>
          <a:solidFill>
            <a:srgbClr val="F3C6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64"/>
          <p:cNvSpPr txBox="1"/>
          <p:nvPr/>
        </p:nvSpPr>
        <p:spPr>
          <a:xfrm>
            <a:off x="1108050" y="4623050"/>
            <a:ext cx="83802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1800" u="none" cap="none" strike="noStrike">
                <a:solidFill>
                  <a:srgbClr val="2176D2"/>
                </a:solidFill>
                <a:latin typeface="Montserrat"/>
                <a:ea typeface="Montserrat"/>
                <a:cs typeface="Montserrat"/>
                <a:sym typeface="Montserrat"/>
              </a:rPr>
              <a:t>언어 지원은 전화 및 모바일 앱에서 제공됩니다.</a:t>
            </a:r>
            <a:endParaRPr b="1" i="0" sz="1800" u="none" cap="none" strike="noStrike">
              <a:solidFill>
                <a:srgbClr val="2176D2"/>
              </a:solidFill>
              <a:latin typeface="Montserrat"/>
              <a:ea typeface="Montserrat"/>
              <a:cs typeface="Montserrat"/>
              <a:sym typeface="Montserrat"/>
            </a:endParaRPr>
          </a:p>
        </p:txBody>
      </p:sp>
      <p:pic>
        <p:nvPicPr>
          <p:cNvPr id="798" name="Google Shape;798;p64"/>
          <p:cNvPicPr preferRelativeResize="0"/>
          <p:nvPr/>
        </p:nvPicPr>
        <p:blipFill rotWithShape="1">
          <a:blip r:embed="rId5">
            <a:alphaModFix/>
          </a:blip>
          <a:srcRect b="13731" l="0" r="0" t="6706"/>
          <a:stretch/>
        </p:blipFill>
        <p:spPr>
          <a:xfrm>
            <a:off x="440059" y="4039550"/>
            <a:ext cx="633961" cy="583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2" name="Shape 802"/>
        <p:cNvGrpSpPr/>
        <p:nvPr/>
      </p:nvGrpSpPr>
      <p:grpSpPr>
        <a:xfrm>
          <a:off x="0" y="0"/>
          <a:ext cx="0" cy="0"/>
          <a:chOff x="0" y="0"/>
          <a:chExt cx="0" cy="0"/>
        </a:xfrm>
      </p:grpSpPr>
      <p:sp>
        <p:nvSpPr>
          <p:cNvPr id="803" name="Google Shape;803;p65"/>
          <p:cNvSpPr/>
          <p:nvPr/>
        </p:nvSpPr>
        <p:spPr>
          <a:xfrm>
            <a:off x="1863796" y="199599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804" name="Google Shape;804;p65"/>
          <p:cNvSpPr/>
          <p:nvPr/>
        </p:nvSpPr>
        <p:spPr>
          <a:xfrm>
            <a:off x="4547668" y="199599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805" name="Google Shape;805;p65"/>
          <p:cNvSpPr/>
          <p:nvPr/>
        </p:nvSpPr>
        <p:spPr>
          <a:xfrm>
            <a:off x="1863796" y="3254704"/>
            <a:ext cx="2596800" cy="11814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806" name="Google Shape;806;p65"/>
          <p:cNvSpPr/>
          <p:nvPr/>
        </p:nvSpPr>
        <p:spPr>
          <a:xfrm>
            <a:off x="4561465" y="3254704"/>
            <a:ext cx="2596800" cy="11814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807" name="Google Shape;807;p65"/>
          <p:cNvSpPr txBox="1"/>
          <p:nvPr/>
        </p:nvSpPr>
        <p:spPr>
          <a:xfrm>
            <a:off x="1863796" y="2117900"/>
            <a:ext cx="2498554" cy="1273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1" i="0" lang="ko-KR" sz="1400" u="none" cap="none" strike="noStrike">
                <a:solidFill>
                  <a:schemeClr val="dk1"/>
                </a:solidFill>
                <a:latin typeface="Montserrat"/>
                <a:ea typeface="Montserrat"/>
                <a:cs typeface="Montserrat"/>
                <a:sym typeface="Montserrat"/>
              </a:rPr>
              <a:t>#CommunityCaptainPHL을 사용하여 이 교육 경험에 대한 소셜 미디어 공유</a:t>
            </a:r>
            <a:endParaRPr b="0" i="0" sz="1100" u="none" cap="none" strike="noStrike">
              <a:solidFill>
                <a:schemeClr val="dk1"/>
              </a:solidFill>
              <a:latin typeface="Montserrat"/>
              <a:ea typeface="Montserrat"/>
              <a:cs typeface="Montserrat"/>
              <a:sym typeface="Montserrat"/>
            </a:endParaRPr>
          </a:p>
        </p:txBody>
      </p:sp>
      <p:sp>
        <p:nvSpPr>
          <p:cNvPr id="808" name="Google Shape;808;p65"/>
          <p:cNvSpPr txBox="1"/>
          <p:nvPr/>
        </p:nvSpPr>
        <p:spPr>
          <a:xfrm>
            <a:off x="4561465" y="2107898"/>
            <a:ext cx="2447035" cy="974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1" i="0" lang="ko-KR" sz="1500" u="none" cap="none" strike="noStrike">
                <a:solidFill>
                  <a:schemeClr val="dk1"/>
                </a:solidFill>
                <a:latin typeface="Montserrat"/>
                <a:ea typeface="Montserrat"/>
                <a:cs typeface="Montserrat"/>
                <a:sym typeface="Montserrat"/>
              </a:rPr>
              <a:t>메시지를 전하십시오</a:t>
            </a:r>
            <a:endParaRPr sz="1300"/>
          </a:p>
          <a:p>
            <a:pPr indent="0" lvl="0" marL="0" marR="0" rtl="0" algn="ctr">
              <a:lnSpc>
                <a:spcPct val="100000"/>
              </a:lnSpc>
              <a:spcBef>
                <a:spcPts val="0"/>
              </a:spcBef>
              <a:spcAft>
                <a:spcPts val="0"/>
              </a:spcAft>
              <a:buNone/>
            </a:pPr>
            <a:r>
              <a:rPr b="0" i="0" lang="ko-KR" sz="1500" u="none" cap="none" strike="noStrike">
                <a:solidFill>
                  <a:schemeClr val="dk1"/>
                </a:solidFill>
                <a:latin typeface="Montserrat"/>
                <a:ea typeface="Montserrat"/>
                <a:cs typeface="Montserrat"/>
                <a:sym typeface="Montserrat"/>
              </a:rPr>
              <a:t>이 교육에서 받은 정보에 대해 가족, 친구 및 이웃에게 이야기하십시오</a:t>
            </a:r>
            <a:r>
              <a:rPr b="0" i="0" lang="ko-KR" sz="1300" u="none" cap="none" strike="noStrike">
                <a:solidFill>
                  <a:schemeClr val="dk1"/>
                </a:solidFill>
                <a:latin typeface="Montserrat"/>
                <a:ea typeface="Montserrat"/>
                <a:cs typeface="Montserrat"/>
                <a:sym typeface="Montserrat"/>
              </a:rPr>
              <a:t>.</a:t>
            </a:r>
            <a:endParaRPr b="0" i="0" sz="1300" u="none" cap="none" strike="noStrike">
              <a:solidFill>
                <a:srgbClr val="000000"/>
              </a:solidFill>
              <a:latin typeface="Montserrat"/>
              <a:ea typeface="Montserrat"/>
              <a:cs typeface="Montserrat"/>
              <a:sym typeface="Montserrat"/>
            </a:endParaRPr>
          </a:p>
        </p:txBody>
      </p:sp>
      <p:sp>
        <p:nvSpPr>
          <p:cNvPr id="809" name="Google Shape;809;p65"/>
          <p:cNvSpPr txBox="1"/>
          <p:nvPr/>
        </p:nvSpPr>
        <p:spPr>
          <a:xfrm>
            <a:off x="148350" y="884788"/>
            <a:ext cx="8381400" cy="559001"/>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1" i="0" lang="ko-KR" sz="3200" u="none" cap="none" strike="noStrike">
                <a:solidFill>
                  <a:schemeClr val="dk1"/>
                </a:solidFill>
                <a:latin typeface="Montserrat"/>
                <a:ea typeface="Montserrat"/>
                <a:cs typeface="Montserrat"/>
                <a:sym typeface="Montserrat"/>
              </a:rPr>
              <a:t>서로 서로 돕습니다.</a:t>
            </a:r>
            <a:endParaRPr/>
          </a:p>
          <a:p>
            <a:pPr indent="0" lvl="0" marL="0" marR="0" rtl="0" algn="ctr">
              <a:lnSpc>
                <a:spcPct val="100000"/>
              </a:lnSpc>
              <a:spcBef>
                <a:spcPts val="0"/>
              </a:spcBef>
              <a:spcAft>
                <a:spcPts val="0"/>
              </a:spcAft>
              <a:buNone/>
            </a:pPr>
            <a:r>
              <a:rPr b="1" i="0" lang="ko-KR" sz="2000" u="none" cap="none" strike="noStrike">
                <a:solidFill>
                  <a:schemeClr val="dk1"/>
                </a:solidFill>
                <a:latin typeface="Montserrat"/>
                <a:ea typeface="Montserrat"/>
                <a:cs typeface="Montserrat"/>
                <a:sym typeface="Montserrat"/>
              </a:rPr>
              <a:t>다음은 커뮤니티를 안전하게 지키기 위한  몇 가지 방법입니다</a:t>
            </a:r>
            <a:r>
              <a:rPr b="0" i="0" lang="ko-KR" sz="2000" u="none" cap="none" strike="noStrike">
                <a:solidFill>
                  <a:schemeClr val="dk1"/>
                </a:solidFill>
                <a:latin typeface="Montserrat"/>
                <a:ea typeface="Montserrat"/>
                <a:cs typeface="Montserrat"/>
                <a:sym typeface="Montserrat"/>
              </a:rPr>
              <a:t>.</a:t>
            </a:r>
            <a:endParaRPr b="0" i="0" sz="2000" u="none" cap="none" strike="noStrike">
              <a:solidFill>
                <a:schemeClr val="dk1"/>
              </a:solidFill>
              <a:latin typeface="Montserrat"/>
              <a:ea typeface="Montserrat"/>
              <a:cs typeface="Montserrat"/>
              <a:sym typeface="Montserrat"/>
            </a:endParaRPr>
          </a:p>
        </p:txBody>
      </p:sp>
      <p:sp>
        <p:nvSpPr>
          <p:cNvPr id="810" name="Google Shape;810;p65"/>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000"/>
              <a:buNone/>
            </a:pPr>
            <a:fld id="{00000000-1234-1234-1234-123412341234}" type="slidenum">
              <a:rPr lang="ko-KR">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811" name="Google Shape;811;p65"/>
          <p:cNvSpPr txBox="1"/>
          <p:nvPr/>
        </p:nvSpPr>
        <p:spPr>
          <a:xfrm>
            <a:off x="4518414" y="3383378"/>
            <a:ext cx="2662800" cy="1052726"/>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1" i="0" lang="ko-KR" sz="1600" u="none" cap="none" strike="noStrike">
                <a:solidFill>
                  <a:schemeClr val="dk1"/>
                </a:solidFill>
                <a:latin typeface="Open Sans"/>
                <a:ea typeface="Open Sans"/>
                <a:cs typeface="Open Sans"/>
                <a:sym typeface="Open Sans"/>
              </a:rPr>
              <a:t>CDC의 권장 사항을 따르고있는 모든 사람을 격려하십시오</a:t>
            </a:r>
            <a:endParaRPr/>
          </a:p>
        </p:txBody>
      </p:sp>
      <p:sp>
        <p:nvSpPr>
          <p:cNvPr id="812" name="Google Shape;812;p65"/>
          <p:cNvSpPr txBox="1"/>
          <p:nvPr/>
        </p:nvSpPr>
        <p:spPr>
          <a:xfrm>
            <a:off x="1930112" y="3317275"/>
            <a:ext cx="24642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1" i="0" lang="ko-KR" sz="1600" u="none" cap="none" strike="noStrike">
                <a:solidFill>
                  <a:schemeClr val="dk1"/>
                </a:solidFill>
                <a:latin typeface="Montserrat"/>
                <a:ea typeface="Montserrat"/>
                <a:cs typeface="Montserrat"/>
                <a:sym typeface="Montserrat"/>
              </a:rPr>
              <a:t>이웃을 확인하십시오</a:t>
            </a:r>
            <a:endParaRPr/>
          </a:p>
          <a:p>
            <a:pPr indent="0" lvl="0" marL="0" marR="0" rtl="0" algn="ctr">
              <a:lnSpc>
                <a:spcPct val="100000"/>
              </a:lnSpc>
              <a:spcBef>
                <a:spcPts val="0"/>
              </a:spcBef>
              <a:spcAft>
                <a:spcPts val="0"/>
              </a:spcAft>
              <a:buNone/>
            </a:pPr>
            <a:r>
              <a:rPr b="1" i="0" lang="ko-KR" sz="1600" u="none" cap="none" strike="noStrike">
                <a:solidFill>
                  <a:schemeClr val="dk1"/>
                </a:solidFill>
                <a:latin typeface="Montserrat"/>
                <a:ea typeface="Montserrat"/>
                <a:cs typeface="Montserrat"/>
                <a:sym typeface="Montserrat"/>
              </a:rPr>
              <a:t>이웃에게 전화를 걸어 필요한 모든 것을 갖추고 있는지 확인하십시오.</a:t>
            </a:r>
            <a:endParaRPr/>
          </a:p>
          <a:p>
            <a:pPr indent="0" lvl="0" marL="0" marR="0" rtl="0" algn="ctr">
              <a:lnSpc>
                <a:spcPct val="100000"/>
              </a:lnSpc>
              <a:spcBef>
                <a:spcPts val="0"/>
              </a:spcBef>
              <a:spcAft>
                <a:spcPts val="0"/>
              </a:spcAft>
              <a:buClr>
                <a:srgbClr val="000000"/>
              </a:buClr>
              <a:buSzPts val="1400"/>
              <a:buFont typeface="Arial"/>
              <a:buNone/>
            </a:pPr>
            <a:r>
              <a:t/>
            </a:r>
            <a:endParaRPr b="1" i="0" sz="1600" u="none" cap="none" strike="noStrike">
              <a:solidFill>
                <a:schemeClr val="dk1"/>
              </a:solidFill>
              <a:latin typeface="Montserrat"/>
              <a:ea typeface="Montserrat"/>
              <a:cs typeface="Montserrat"/>
              <a:sym typeface="Montserrat"/>
            </a:endParaRPr>
          </a:p>
        </p:txBody>
      </p:sp>
      <p:sp>
        <p:nvSpPr>
          <p:cNvPr id="813" name="Google Shape;813;p6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65"/>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지역사회 캡틴으로서의 역할 :</a:t>
            </a:r>
            <a:endParaRPr b="1" i="0" sz="24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8" name="Shape 818"/>
        <p:cNvGrpSpPr/>
        <p:nvPr/>
      </p:nvGrpSpPr>
      <p:grpSpPr>
        <a:xfrm>
          <a:off x="0" y="0"/>
          <a:ext cx="0" cy="0"/>
          <a:chOff x="0" y="0"/>
          <a:chExt cx="0" cy="0"/>
        </a:xfrm>
      </p:grpSpPr>
      <p:sp>
        <p:nvSpPr>
          <p:cNvPr id="819" name="Google Shape;819;p66"/>
          <p:cNvSpPr txBox="1"/>
          <p:nvPr/>
        </p:nvSpPr>
        <p:spPr>
          <a:xfrm>
            <a:off x="394425" y="1014350"/>
            <a:ext cx="81303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1" i="0" lang="ko-KR" sz="2400" u="none" cap="none" strike="noStrike">
                <a:solidFill>
                  <a:srgbClr val="2176D2"/>
                </a:solidFill>
                <a:highlight>
                  <a:srgbClr val="FFEFA2"/>
                </a:highlight>
                <a:latin typeface="Montserrat"/>
                <a:ea typeface="Montserrat"/>
                <a:cs typeface="Montserrat"/>
                <a:sym typeface="Montserrat"/>
              </a:rPr>
              <a:t>이 정보를 이웃과 공유하십시오!</a:t>
            </a:r>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chemeClr val="dk1"/>
              </a:solidFill>
              <a:latin typeface="Montserrat"/>
              <a:ea typeface="Montserrat"/>
              <a:cs typeface="Montserrat"/>
              <a:sym typeface="Montserrat"/>
            </a:endParaRPr>
          </a:p>
        </p:txBody>
      </p:sp>
      <p:sp>
        <p:nvSpPr>
          <p:cNvPr id="820" name="Google Shape;820;p66"/>
          <p:cNvSpPr txBox="1"/>
          <p:nvPr>
            <p:ph idx="12" type="sldNum"/>
          </p:nvPr>
        </p:nvSpPr>
        <p:spPr>
          <a:xfrm>
            <a:off x="8524733" y="4762842"/>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000"/>
              <a:buNone/>
            </a:pPr>
            <a:fld id="{00000000-1234-1234-1234-123412341234}" type="slidenum">
              <a:rPr lang="ko-KR">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821" name="Google Shape;821;p6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66"/>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행동을 취하다!</a:t>
            </a:r>
            <a:endParaRPr b="1" i="0" sz="2400" u="none" cap="none" strike="noStrike">
              <a:solidFill>
                <a:srgbClr val="FFFFFF"/>
              </a:solidFill>
              <a:latin typeface="Montserrat"/>
              <a:ea typeface="Montserrat"/>
              <a:cs typeface="Montserrat"/>
              <a:sym typeface="Montserrat"/>
            </a:endParaRPr>
          </a:p>
        </p:txBody>
      </p:sp>
      <p:pic>
        <p:nvPicPr>
          <p:cNvPr id="823" name="Google Shape;823;p66"/>
          <p:cNvPicPr preferRelativeResize="0"/>
          <p:nvPr/>
        </p:nvPicPr>
        <p:blipFill rotWithShape="1">
          <a:blip r:embed="rId3">
            <a:alphaModFix/>
          </a:blip>
          <a:srcRect b="0" l="0" r="0" t="0"/>
          <a:stretch/>
        </p:blipFill>
        <p:spPr>
          <a:xfrm>
            <a:off x="2068062" y="1575100"/>
            <a:ext cx="2462537" cy="3187750"/>
          </a:xfrm>
          <a:prstGeom prst="rect">
            <a:avLst/>
          </a:prstGeom>
          <a:noFill/>
          <a:ln>
            <a:noFill/>
          </a:ln>
        </p:spPr>
      </p:pic>
      <p:pic>
        <p:nvPicPr>
          <p:cNvPr id="824" name="Google Shape;824;p66"/>
          <p:cNvPicPr preferRelativeResize="0"/>
          <p:nvPr/>
        </p:nvPicPr>
        <p:blipFill rotWithShape="1">
          <a:blip r:embed="rId4">
            <a:alphaModFix/>
          </a:blip>
          <a:srcRect b="7888" l="0" r="0" t="12574"/>
          <a:stretch/>
        </p:blipFill>
        <p:spPr>
          <a:xfrm>
            <a:off x="5605688" y="1650950"/>
            <a:ext cx="2390827" cy="2535271"/>
          </a:xfrm>
          <a:prstGeom prst="rect">
            <a:avLst/>
          </a:prstGeom>
          <a:noFill/>
          <a:ln>
            <a:noFill/>
          </a:ln>
        </p:spPr>
      </p:pic>
      <p:sp>
        <p:nvSpPr>
          <p:cNvPr id="825" name="Google Shape;825;p66"/>
          <p:cNvSpPr/>
          <p:nvPr/>
        </p:nvSpPr>
        <p:spPr>
          <a:xfrm>
            <a:off x="148350" y="1575100"/>
            <a:ext cx="1636200" cy="1756200"/>
          </a:xfrm>
          <a:prstGeom prst="rect">
            <a:avLst/>
          </a:prstGeom>
          <a:solidFill>
            <a:srgbClr val="0F4D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66"/>
          <p:cNvSpPr/>
          <p:nvPr/>
        </p:nvSpPr>
        <p:spPr>
          <a:xfrm>
            <a:off x="4890550" y="4291700"/>
            <a:ext cx="3821100" cy="699600"/>
          </a:xfrm>
          <a:prstGeom prst="rect">
            <a:avLst/>
          </a:prstGeom>
          <a:solidFill>
            <a:srgbClr val="0F4D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66"/>
          <p:cNvSpPr txBox="1"/>
          <p:nvPr/>
        </p:nvSpPr>
        <p:spPr>
          <a:xfrm>
            <a:off x="148350" y="1758700"/>
            <a:ext cx="1636200" cy="145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1600" u="none" cap="none" strike="noStrike">
                <a:solidFill>
                  <a:srgbClr val="FFFFFF"/>
                </a:solidFill>
                <a:latin typeface="Montserrat"/>
                <a:ea typeface="Montserrat"/>
                <a:cs typeface="Montserrat"/>
                <a:sym typeface="Montserrat"/>
              </a:rPr>
              <a:t>이 자료를 인쇄하여 해당 지역에 전화하십시오!</a:t>
            </a:r>
            <a:endParaRPr b="1" i="0" sz="1600" u="none" cap="none" strike="noStrike">
              <a:solidFill>
                <a:srgbClr val="FFFFFF"/>
              </a:solidFill>
              <a:latin typeface="Montserrat"/>
              <a:ea typeface="Montserrat"/>
              <a:cs typeface="Montserrat"/>
              <a:sym typeface="Montserrat"/>
            </a:endParaRPr>
          </a:p>
        </p:txBody>
      </p:sp>
      <p:sp>
        <p:nvSpPr>
          <p:cNvPr id="828" name="Google Shape;828;p66"/>
          <p:cNvSpPr txBox="1"/>
          <p:nvPr/>
        </p:nvSpPr>
        <p:spPr>
          <a:xfrm>
            <a:off x="4972450" y="4323200"/>
            <a:ext cx="3657300" cy="636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1600" u="none" cap="none" strike="noStrike">
                <a:solidFill>
                  <a:srgbClr val="FFFFFF"/>
                </a:solidFill>
                <a:latin typeface="Montserrat"/>
                <a:ea typeface="Montserrat"/>
                <a:cs typeface="Montserrat"/>
                <a:sym typeface="Montserrat"/>
              </a:rPr>
              <a:t>프린터가 없습니까? 문제 없어요! 손으로 쓸 수도 있습니다.</a:t>
            </a:r>
            <a:endParaRPr b="1" i="0" sz="1600" u="none" cap="none" strike="noStrike">
              <a:solidFill>
                <a:srgbClr val="FFFFFF"/>
              </a:solidFill>
              <a:latin typeface="Montserrat"/>
              <a:ea typeface="Montserrat"/>
              <a:cs typeface="Montserrat"/>
              <a:sym typeface="Montserrat"/>
            </a:endParaRPr>
          </a:p>
        </p:txBody>
      </p:sp>
      <p:sp>
        <p:nvSpPr>
          <p:cNvPr id="829" name="Google Shape;829;p66"/>
          <p:cNvSpPr/>
          <p:nvPr/>
        </p:nvSpPr>
        <p:spPr>
          <a:xfrm>
            <a:off x="742575" y="3276125"/>
            <a:ext cx="1248300" cy="546000"/>
          </a:xfrm>
          <a:custGeom>
            <a:rect b="b" l="l" r="r" t="t"/>
            <a:pathLst>
              <a:path extrusionOk="0" h="21840" w="49932">
                <a:moveTo>
                  <a:pt x="0" y="0"/>
                </a:moveTo>
                <a:cubicBezTo>
                  <a:pt x="9486" y="5687"/>
                  <a:pt x="20065" y="10229"/>
                  <a:pt x="31014" y="11794"/>
                </a:cubicBezTo>
                <a:cubicBezTo>
                  <a:pt x="34214" y="12251"/>
                  <a:pt x="37391" y="13104"/>
                  <a:pt x="40624" y="13104"/>
                </a:cubicBezTo>
                <a:cubicBezTo>
                  <a:pt x="42371" y="13104"/>
                  <a:pt x="44119" y="13104"/>
                  <a:pt x="45866" y="13104"/>
                </a:cubicBezTo>
                <a:cubicBezTo>
                  <a:pt x="46448" y="13104"/>
                  <a:pt x="48195" y="13104"/>
                  <a:pt x="47613" y="13104"/>
                </a:cubicBezTo>
                <a:cubicBezTo>
                  <a:pt x="44877" y="13104"/>
                  <a:pt x="42323" y="11319"/>
                  <a:pt x="40187" y="9610"/>
                </a:cubicBezTo>
                <a:cubicBezTo>
                  <a:pt x="39459" y="9028"/>
                  <a:pt x="37344" y="8521"/>
                  <a:pt x="38003" y="7862"/>
                </a:cubicBezTo>
                <a:cubicBezTo>
                  <a:pt x="39571" y="6294"/>
                  <a:pt x="42135" y="9491"/>
                  <a:pt x="44119" y="10483"/>
                </a:cubicBezTo>
                <a:cubicBezTo>
                  <a:pt x="46107" y="11477"/>
                  <a:pt x="50336" y="11822"/>
                  <a:pt x="49797" y="13978"/>
                </a:cubicBezTo>
                <a:cubicBezTo>
                  <a:pt x="49245" y="16184"/>
                  <a:pt x="46794" y="17400"/>
                  <a:pt x="45429" y="19219"/>
                </a:cubicBezTo>
                <a:cubicBezTo>
                  <a:pt x="44843" y="20000"/>
                  <a:pt x="45096" y="21840"/>
                  <a:pt x="44119" y="21840"/>
                </a:cubicBezTo>
                <a:cubicBezTo>
                  <a:pt x="40916" y="21840"/>
                  <a:pt x="44119" y="15433"/>
                  <a:pt x="44119" y="12230"/>
                </a:cubicBezTo>
              </a:path>
            </a:pathLst>
          </a:custGeom>
          <a:noFill/>
          <a:ln cap="flat" cmpd="sng" w="38100">
            <a:solidFill>
              <a:srgbClr val="F3C61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66"/>
          <p:cNvSpPr/>
          <p:nvPr/>
        </p:nvSpPr>
        <p:spPr>
          <a:xfrm>
            <a:off x="5840396" y="2659503"/>
            <a:ext cx="1656300" cy="1474275"/>
          </a:xfrm>
          <a:custGeom>
            <a:rect b="b" l="l" r="r" t="t"/>
            <a:pathLst>
              <a:path extrusionOk="0" h="58971" w="66252">
                <a:moveTo>
                  <a:pt x="66252" y="25176"/>
                </a:moveTo>
                <a:cubicBezTo>
                  <a:pt x="62256" y="18898"/>
                  <a:pt x="60705" y="10604"/>
                  <a:pt x="54894" y="5956"/>
                </a:cubicBezTo>
                <a:cubicBezTo>
                  <a:pt x="48136" y="550"/>
                  <a:pt x="38178" y="-507"/>
                  <a:pt x="29559" y="277"/>
                </a:cubicBezTo>
                <a:cubicBezTo>
                  <a:pt x="13521" y="1736"/>
                  <a:pt x="-1986" y="22774"/>
                  <a:pt x="292" y="38717"/>
                </a:cubicBezTo>
                <a:cubicBezTo>
                  <a:pt x="2821" y="56414"/>
                  <a:pt x="33183" y="61838"/>
                  <a:pt x="50526" y="57500"/>
                </a:cubicBezTo>
                <a:cubicBezTo>
                  <a:pt x="55977" y="56137"/>
                  <a:pt x="57902" y="48536"/>
                  <a:pt x="59263" y="43085"/>
                </a:cubicBezTo>
                <a:cubicBezTo>
                  <a:pt x="61428" y="34411"/>
                  <a:pt x="66322" y="24434"/>
                  <a:pt x="62320" y="16440"/>
                </a:cubicBezTo>
              </a:path>
            </a:pathLst>
          </a:custGeom>
          <a:noFill/>
          <a:ln cap="flat" cmpd="sng" w="38100">
            <a:solidFill>
              <a:srgbClr val="F3C61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4" name="Shape 834"/>
        <p:cNvGrpSpPr/>
        <p:nvPr/>
      </p:nvGrpSpPr>
      <p:grpSpPr>
        <a:xfrm>
          <a:off x="0" y="0"/>
          <a:ext cx="0" cy="0"/>
          <a:chOff x="0" y="0"/>
          <a:chExt cx="0" cy="0"/>
        </a:xfrm>
      </p:grpSpPr>
      <p:sp>
        <p:nvSpPr>
          <p:cNvPr id="835" name="Google Shape;835;p67"/>
          <p:cNvSpPr txBox="1"/>
          <p:nvPr/>
        </p:nvSpPr>
        <p:spPr>
          <a:xfrm>
            <a:off x="148350" y="913403"/>
            <a:ext cx="8254800" cy="339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ko-KR" sz="1800" u="none" cap="none" strike="noStrike">
                <a:solidFill>
                  <a:srgbClr val="2176D2"/>
                </a:solidFill>
                <a:latin typeface="Montserrat"/>
                <a:ea typeface="Montserrat"/>
                <a:cs typeface="Montserrat"/>
                <a:sym typeface="Montserrat"/>
              </a:rPr>
              <a:t>식품 유통 사이트의 자원 봉사자 : </a:t>
            </a:r>
            <a:r>
              <a:rPr b="1" i="0" lang="ko-KR" sz="1800" u="none" cap="none" strike="noStrike">
                <a:solidFill>
                  <a:schemeClr val="dk1"/>
                </a:solidFill>
                <a:latin typeface="Montserrat"/>
                <a:ea typeface="Montserrat"/>
                <a:cs typeface="Montserrat"/>
                <a:sym typeface="Montserrat"/>
              </a:rPr>
              <a:t>필라델피아시는 COVID-19 전염병 동안 음식이 필요한 사람들에게 음식을 포장하고 분배하는 데 도움이 필요합니다. 더 자세한 정보와 자원 봉사를 원하시면 www.serve.phila.gov를 방문하십시오.</a:t>
            </a:r>
            <a:endParaRPr/>
          </a:p>
          <a:p>
            <a:pPr indent="0" lvl="0" marL="0" marR="0" rtl="0" algn="l">
              <a:lnSpc>
                <a:spcPct val="100000"/>
              </a:lnSpc>
              <a:spcBef>
                <a:spcPts val="0"/>
              </a:spcBef>
              <a:spcAft>
                <a:spcPts val="0"/>
              </a:spcAft>
              <a:buClr>
                <a:srgbClr val="000000"/>
              </a:buClr>
              <a:buSzPts val="1400"/>
              <a:buFont typeface="Arial"/>
              <a:buNone/>
            </a:pPr>
            <a:r>
              <a:t/>
            </a:r>
            <a:endParaRPr b="1"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1800" u="none" cap="none" strike="noStrike">
                <a:solidFill>
                  <a:srgbClr val="2176D2"/>
                </a:solidFill>
                <a:latin typeface="Montserrat"/>
                <a:ea typeface="Montserrat"/>
                <a:cs typeface="Montserrat"/>
                <a:sym typeface="Montserrat"/>
              </a:rPr>
              <a:t>Philadelphia Medical Reserve Corp에 가입하십시오 : </a:t>
            </a:r>
            <a:r>
              <a:rPr b="1" i="0" lang="ko-KR" sz="1800" u="none" cap="none" strike="noStrike">
                <a:solidFill>
                  <a:srgbClr val="000000"/>
                </a:solidFill>
                <a:latin typeface="Montserrat"/>
                <a:ea typeface="Montserrat"/>
                <a:cs typeface="Montserrat"/>
                <a:sym typeface="Montserrat"/>
              </a:rPr>
              <a:t>공중 보건 응급 상황시시를 섬기는 자원 봉사자 그룹. 임상 및 비 임상 자원 봉사자가 필요합니다. 가입하려면 18 세 이상이어야합니다. 더 자세한 정보와 자원 봉사를 원하시면 www.serve.phila.gov를 방문하십시오.</a:t>
            </a:r>
            <a:endParaRPr b="1"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1800" u="none" cap="none" strike="noStrike">
                <a:solidFill>
                  <a:srgbClr val="2176D2"/>
                </a:solidFill>
                <a:latin typeface="Montserrat"/>
                <a:ea typeface="Montserrat"/>
                <a:cs typeface="Montserrat"/>
                <a:sym typeface="Montserrat"/>
              </a:rPr>
              <a:t>Philly Counts가있는 전화 은행 : </a:t>
            </a:r>
            <a:r>
              <a:rPr b="1" i="0" lang="ko-KR" sz="1800" u="none" cap="none" strike="noStrike">
                <a:solidFill>
                  <a:schemeClr val="dk1"/>
                </a:solidFill>
                <a:latin typeface="Montserrat"/>
                <a:ea typeface="Montserrat"/>
                <a:cs typeface="Montserrat"/>
                <a:sym typeface="Montserrat"/>
              </a:rPr>
              <a:t>우리는 필라델피아 전역의 가정에 연락하여 전염병이 발생하는 동안 집에서 건강하고 안전하게 유지하는 데 필요한 모든 것을 갖추고 있는지 확인하고 있습니다.. </a:t>
            </a:r>
            <a:br>
              <a:rPr b="1" i="0" lang="ko-KR" sz="1800" u="none" cap="none" strike="noStrike">
                <a:solidFill>
                  <a:schemeClr val="dk1"/>
                </a:solidFill>
                <a:latin typeface="Montserrat"/>
                <a:ea typeface="Montserrat"/>
                <a:cs typeface="Montserrat"/>
                <a:sym typeface="Montserrat"/>
              </a:rPr>
            </a:br>
            <a:endParaRPr b="1"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ko-KR" sz="1800" u="none" cap="none" strike="noStrike">
                <a:solidFill>
                  <a:schemeClr val="dk1"/>
                </a:solidFill>
                <a:latin typeface="Montserrat"/>
                <a:ea typeface="Montserrat"/>
                <a:cs typeface="Montserrat"/>
                <a:sym typeface="Montserrat"/>
              </a:rPr>
              <a:t>전화 뱅킹 세션에 가입하려면 </a:t>
            </a:r>
            <a:r>
              <a:rPr b="1" i="0" lang="ko-KR" sz="1800" u="sng" cap="none" strike="noStrike">
                <a:solidFill>
                  <a:schemeClr val="dk1"/>
                </a:solidFill>
                <a:latin typeface="Montserrat"/>
                <a:ea typeface="Montserrat"/>
                <a:cs typeface="Montserrat"/>
                <a:sym typeface="Montserrat"/>
                <a:hlinkClick r:id="rId3"/>
              </a:rPr>
              <a:t>https://bit.ly/COVIDPhoneBank</a:t>
            </a:r>
            <a:r>
              <a:rPr b="1" i="0" lang="ko-KR" sz="1800" u="none" cap="none" strike="noStrike">
                <a:solidFill>
                  <a:schemeClr val="dk1"/>
                </a:solidFill>
                <a:latin typeface="Montserrat"/>
                <a:ea typeface="Montserrat"/>
                <a:cs typeface="Montserrat"/>
                <a:sym typeface="Montserrat"/>
              </a:rPr>
              <a:t> 를 방문하십시오.</a:t>
            </a:r>
            <a:endParaRPr b="1" i="0" sz="1800" u="none" cap="none" strike="noStrike">
              <a:solidFill>
                <a:schemeClr val="dk1"/>
              </a:solidFill>
              <a:latin typeface="Montserrat"/>
              <a:ea typeface="Montserrat"/>
              <a:cs typeface="Montserrat"/>
              <a:sym typeface="Montserrat"/>
            </a:endParaRPr>
          </a:p>
        </p:txBody>
      </p:sp>
      <p:sp>
        <p:nvSpPr>
          <p:cNvPr id="836" name="Google Shape;836;p67"/>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000"/>
              <a:buNone/>
            </a:pPr>
            <a:fld id="{00000000-1234-1234-1234-123412341234}" type="slidenum">
              <a:rPr lang="ko-KR">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837" name="Google Shape;837;p6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67"/>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추가 자원 봉사 기회</a:t>
            </a:r>
            <a:endParaRPr b="1" i="0" sz="24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2" name="Shape 842"/>
        <p:cNvGrpSpPr/>
        <p:nvPr/>
      </p:nvGrpSpPr>
      <p:grpSpPr>
        <a:xfrm>
          <a:off x="0" y="0"/>
          <a:ext cx="0" cy="0"/>
          <a:chOff x="0" y="0"/>
          <a:chExt cx="0" cy="0"/>
        </a:xfrm>
      </p:grpSpPr>
      <p:sp>
        <p:nvSpPr>
          <p:cNvPr id="843" name="Google Shape;843;p68"/>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68"/>
          <p:cNvSpPr txBox="1"/>
          <p:nvPr/>
        </p:nvSpPr>
        <p:spPr>
          <a:xfrm>
            <a:off x="148350" y="1492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지역 사회를 위해 앞장섭니다.</a:t>
            </a:r>
            <a:endParaRPr b="1" i="0" sz="2400" u="none" cap="none" strike="noStrike">
              <a:solidFill>
                <a:srgbClr val="FFFFFF"/>
              </a:solidFill>
              <a:latin typeface="Montserrat"/>
              <a:ea typeface="Montserrat"/>
              <a:cs typeface="Montserrat"/>
              <a:sym typeface="Montserrat"/>
            </a:endParaRPr>
          </a:p>
        </p:txBody>
      </p:sp>
      <p:pic>
        <p:nvPicPr>
          <p:cNvPr id="845" name="Google Shape;845;p68"/>
          <p:cNvPicPr preferRelativeResize="0"/>
          <p:nvPr/>
        </p:nvPicPr>
        <p:blipFill rotWithShape="1">
          <a:blip r:embed="rId3">
            <a:alphaModFix/>
          </a:blip>
          <a:srcRect b="0" l="0" r="0" t="0"/>
          <a:stretch/>
        </p:blipFill>
        <p:spPr>
          <a:xfrm>
            <a:off x="16352" y="808606"/>
            <a:ext cx="9143998" cy="2807187"/>
          </a:xfrm>
          <a:prstGeom prst="rect">
            <a:avLst/>
          </a:prstGeom>
          <a:noFill/>
          <a:ln>
            <a:noFill/>
          </a:ln>
        </p:spPr>
      </p:pic>
      <p:sp>
        <p:nvSpPr>
          <p:cNvPr id="846" name="Google Shape;846;p68"/>
          <p:cNvSpPr txBox="1"/>
          <p:nvPr/>
        </p:nvSpPr>
        <p:spPr>
          <a:xfrm>
            <a:off x="253650" y="3766700"/>
            <a:ext cx="89067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1600" u="none" cap="none" strike="noStrike">
                <a:solidFill>
                  <a:srgbClr val="0F4D90"/>
                </a:solidFill>
                <a:latin typeface="Montserrat"/>
                <a:ea typeface="Montserrat"/>
                <a:cs typeface="Montserrat"/>
                <a:sym typeface="Montserrat"/>
              </a:rPr>
              <a:t>         </a:t>
            </a:r>
            <a:r>
              <a:rPr b="1" i="0" lang="ko-KR" sz="2000" u="none" cap="none" strike="noStrike">
                <a:solidFill>
                  <a:srgbClr val="0F4D90"/>
                </a:solidFill>
                <a:latin typeface="Montserrat"/>
                <a:ea typeface="Montserrat"/>
                <a:cs typeface="Montserrat"/>
                <a:sym typeface="Montserrat"/>
              </a:rPr>
              <a:t>지식 공유                              자원 공유                      친절 </a:t>
            </a:r>
            <a:r>
              <a:rPr b="1" lang="ko-KR" sz="2000">
                <a:solidFill>
                  <a:srgbClr val="0F4D90"/>
                </a:solidFill>
                <a:latin typeface="Montserrat"/>
                <a:ea typeface="Montserrat"/>
                <a:cs typeface="Montserrat"/>
                <a:sym typeface="Montserrat"/>
              </a:rPr>
              <a:t>공유</a:t>
            </a:r>
            <a:endParaRPr/>
          </a:p>
          <a:p>
            <a:pPr indent="0" lvl="0" marL="0" marR="0" rtl="0" algn="l">
              <a:lnSpc>
                <a:spcPct val="100000"/>
              </a:lnSpc>
              <a:spcBef>
                <a:spcPts val="0"/>
              </a:spcBef>
              <a:spcAft>
                <a:spcPts val="0"/>
              </a:spcAft>
              <a:buNone/>
            </a:pPr>
            <a:r>
              <a:t/>
            </a:r>
            <a:endParaRPr b="1" i="0" sz="1600" u="none" cap="none" strike="noStrike">
              <a:solidFill>
                <a:srgbClr val="0F4D90"/>
              </a:solidFill>
              <a:latin typeface="Montserrat"/>
              <a:ea typeface="Montserrat"/>
              <a:cs typeface="Montserrat"/>
              <a:sym typeface="Montserrat"/>
            </a:endParaRPr>
          </a:p>
        </p:txBody>
      </p:sp>
      <p:sp>
        <p:nvSpPr>
          <p:cNvPr id="847" name="Google Shape;847;p68"/>
          <p:cNvSpPr txBox="1"/>
          <p:nvPr/>
        </p:nvSpPr>
        <p:spPr>
          <a:xfrm>
            <a:off x="862950" y="4273700"/>
            <a:ext cx="7418100" cy="46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2400" u="none" cap="none" strike="noStrike">
                <a:solidFill>
                  <a:srgbClr val="000000"/>
                </a:solidFill>
                <a:latin typeface="Arial"/>
                <a:ea typeface="Arial"/>
                <a:cs typeface="Arial"/>
                <a:sym typeface="Arial"/>
              </a:rPr>
              <a:t>서로의 안전을 고려합니다</a:t>
            </a:r>
            <a:endParaRPr b="1" i="0" sz="2400" u="sng" cap="none" strike="noStrike">
              <a:solidFill>
                <a:srgbClr val="0F4D90"/>
              </a:solidFill>
              <a:latin typeface="Montserrat"/>
              <a:ea typeface="Montserrat"/>
              <a:cs typeface="Montserrat"/>
              <a:sym typeface="Montserrat"/>
            </a:endParaRPr>
          </a:p>
        </p:txBody>
      </p:sp>
      <p:pic>
        <p:nvPicPr>
          <p:cNvPr id="848" name="Google Shape;848;p68"/>
          <p:cNvPicPr preferRelativeResize="0"/>
          <p:nvPr/>
        </p:nvPicPr>
        <p:blipFill rotWithShape="1">
          <a:blip r:embed="rId4">
            <a:alphaModFix/>
          </a:blip>
          <a:srcRect b="0" l="0" r="0" t="0"/>
          <a:stretch/>
        </p:blipFill>
        <p:spPr>
          <a:xfrm>
            <a:off x="2643950" y="3714662"/>
            <a:ext cx="460200" cy="460200"/>
          </a:xfrm>
          <a:prstGeom prst="rect">
            <a:avLst/>
          </a:prstGeom>
          <a:noFill/>
          <a:ln>
            <a:noFill/>
          </a:ln>
        </p:spPr>
      </p:pic>
      <p:pic>
        <p:nvPicPr>
          <p:cNvPr id="849" name="Google Shape;849;p68"/>
          <p:cNvPicPr preferRelativeResize="0"/>
          <p:nvPr/>
        </p:nvPicPr>
        <p:blipFill rotWithShape="1">
          <a:blip r:embed="rId5">
            <a:alphaModFix/>
          </a:blip>
          <a:srcRect b="0" l="0" r="0" t="0"/>
          <a:stretch/>
        </p:blipFill>
        <p:spPr>
          <a:xfrm>
            <a:off x="5547950" y="3683663"/>
            <a:ext cx="522198" cy="522175"/>
          </a:xfrm>
          <a:prstGeom prst="rect">
            <a:avLst/>
          </a:prstGeom>
          <a:noFill/>
          <a:ln>
            <a:noFill/>
          </a:ln>
        </p:spPr>
      </p:pic>
      <p:pic>
        <p:nvPicPr>
          <p:cNvPr id="850" name="Google Shape;850;p68"/>
          <p:cNvPicPr preferRelativeResize="0"/>
          <p:nvPr/>
        </p:nvPicPr>
        <p:blipFill rotWithShape="1">
          <a:blip r:embed="rId6">
            <a:alphaModFix/>
          </a:blip>
          <a:srcRect b="0" l="0" r="0" t="0"/>
          <a:stretch/>
        </p:blipFill>
        <p:spPr>
          <a:xfrm>
            <a:off x="8261100" y="3731425"/>
            <a:ext cx="522200" cy="52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7"/>
          <p:cNvSpPr txBox="1"/>
          <p:nvPr>
            <p:ph idx="1" type="body"/>
          </p:nvPr>
        </p:nvSpPr>
        <p:spPr>
          <a:xfrm>
            <a:off x="395650" y="1158263"/>
            <a:ext cx="5343300" cy="2826900"/>
          </a:xfrm>
          <a:prstGeom prst="rect">
            <a:avLst/>
          </a:prstGeom>
          <a:noFill/>
          <a:ln>
            <a:noFill/>
          </a:ln>
        </p:spPr>
        <p:txBody>
          <a:bodyPr anchorCtr="0" anchor="t" bIns="91425" lIns="91425" spcFirstLastPara="1" rIns="91425" wrap="square" tIns="91425">
            <a:noAutofit/>
          </a:bodyPr>
          <a:lstStyle/>
          <a:p>
            <a:pPr indent="-330200" lvl="0" marL="457200" rtl="0" algn="l">
              <a:lnSpc>
                <a:spcPct val="150000"/>
              </a:lnSpc>
              <a:spcBef>
                <a:spcPts val="1000"/>
              </a:spcBef>
              <a:spcAft>
                <a:spcPts val="0"/>
              </a:spcAft>
              <a:buClr>
                <a:schemeClr val="dk1"/>
              </a:buClr>
              <a:buSzPts val="1600"/>
              <a:buFont typeface="Open Sans"/>
              <a:buChar char="●"/>
            </a:pPr>
            <a:r>
              <a:rPr b="1" lang="ko-KR" sz="1600">
                <a:solidFill>
                  <a:schemeClr val="dk1"/>
                </a:solidFill>
                <a:latin typeface="Montserrat"/>
                <a:ea typeface="Montserrat"/>
                <a:cs typeface="Montserrat"/>
                <a:sym typeface="Montserrat"/>
              </a:rPr>
              <a:t>연세가 많은 노년층(60세이상)</a:t>
            </a:r>
            <a:endParaRPr sz="1600"/>
          </a:p>
          <a:p>
            <a:pPr indent="-330200" lvl="0" marL="457200" rtl="0" algn="l">
              <a:lnSpc>
                <a:spcPct val="150000"/>
              </a:lnSpc>
              <a:spcBef>
                <a:spcPts val="1000"/>
              </a:spcBef>
              <a:spcAft>
                <a:spcPts val="0"/>
              </a:spcAft>
              <a:buClr>
                <a:schemeClr val="dk1"/>
              </a:buClr>
              <a:buSzPts val="1600"/>
              <a:buFont typeface="Open Sans"/>
              <a:buChar char="●"/>
            </a:pPr>
            <a:r>
              <a:rPr b="1" lang="ko-KR" sz="1600">
                <a:solidFill>
                  <a:schemeClr val="dk1"/>
                </a:solidFill>
                <a:latin typeface="Montserrat"/>
                <a:ea typeface="Montserrat"/>
                <a:cs typeface="Montserrat"/>
                <a:sym typeface="Montserrat"/>
              </a:rPr>
              <a:t>면역 시스템이 손상된 사람, 즉 HIV/AIDS 환자, 암 및 이식환자, 유전병환자.</a:t>
            </a:r>
            <a:endParaRPr sz="1600"/>
          </a:p>
          <a:p>
            <a:pPr indent="-330200" lvl="0" marL="457200" rtl="0" algn="l">
              <a:lnSpc>
                <a:spcPct val="150000"/>
              </a:lnSpc>
              <a:spcBef>
                <a:spcPts val="1000"/>
              </a:spcBef>
              <a:spcAft>
                <a:spcPts val="0"/>
              </a:spcAft>
              <a:buClr>
                <a:schemeClr val="dk1"/>
              </a:buClr>
              <a:buSzPts val="1600"/>
              <a:buFont typeface="Open Sans"/>
              <a:buChar char="●"/>
            </a:pPr>
            <a:r>
              <a:rPr b="1" lang="ko-KR" sz="1600">
                <a:solidFill>
                  <a:schemeClr val="dk1"/>
                </a:solidFill>
                <a:latin typeface="Montserrat"/>
                <a:ea typeface="Montserrat"/>
                <a:cs typeface="Montserrat"/>
                <a:sym typeface="Montserrat"/>
              </a:rPr>
              <a:t>면역 시스템이 손상된 사람, 즉 HIV/AIDS 환자, 암 및 이식환자, 유전병환자.</a:t>
            </a:r>
            <a:endParaRPr b="1"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t/>
            </a:r>
            <a:endParaRPr sz="1600"/>
          </a:p>
          <a:p>
            <a:pPr indent="0" lvl="0" marL="0" rtl="0" algn="l">
              <a:lnSpc>
                <a:spcPct val="115000"/>
              </a:lnSpc>
              <a:spcBef>
                <a:spcPts val="0"/>
              </a:spcBef>
              <a:spcAft>
                <a:spcPts val="0"/>
              </a:spcAft>
              <a:buClr>
                <a:schemeClr val="dk1"/>
              </a:buClr>
              <a:buSzPts val="1100"/>
              <a:buNone/>
            </a:pPr>
            <a:r>
              <a:rPr lang="ko-KR" sz="1600"/>
              <a:t>젊고 건강한 사람들도 코로나</a:t>
            </a:r>
            <a:br>
              <a:rPr lang="ko-KR" sz="1600"/>
            </a:br>
            <a:r>
              <a:rPr lang="ko-KR" sz="1600"/>
              <a:t>바이러스에 감염된다는 사실을 인지해야 합니다.</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a:solidFill>
                <a:schemeClr val="dk1"/>
              </a:solidFill>
              <a:latin typeface="Montserrat"/>
              <a:ea typeface="Montserrat"/>
              <a:cs typeface="Montserrat"/>
              <a:sym typeface="Montserrat"/>
            </a:endParaRPr>
          </a:p>
        </p:txBody>
      </p:sp>
      <p:sp>
        <p:nvSpPr>
          <p:cNvPr id="129" name="Google Shape;129;p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400" u="none" cap="none" strike="noStrike">
                <a:solidFill>
                  <a:srgbClr val="FFFFFF"/>
                </a:solidFill>
                <a:latin typeface="Montserrat"/>
                <a:ea typeface="Montserrat"/>
                <a:cs typeface="Montserrat"/>
                <a:sym typeface="Montserrat"/>
              </a:rPr>
              <a:t>어떤 사람이 중증으로 발전할 가능성이 높습니까? </a:t>
            </a:r>
            <a:endParaRPr b="1" i="0" sz="2400" u="none" cap="none" strike="noStrike">
              <a:solidFill>
                <a:srgbClr val="FFFFFF"/>
              </a:solidFill>
              <a:latin typeface="Montserrat"/>
              <a:ea typeface="Montserrat"/>
              <a:cs typeface="Montserrat"/>
              <a:sym typeface="Montserrat"/>
            </a:endParaRPr>
          </a:p>
        </p:txBody>
      </p:sp>
      <p:pic>
        <p:nvPicPr>
          <p:cNvPr id="131" name="Google Shape;131;p7"/>
          <p:cNvPicPr preferRelativeResize="0"/>
          <p:nvPr/>
        </p:nvPicPr>
        <p:blipFill rotWithShape="1">
          <a:blip r:embed="rId3">
            <a:alphaModFix/>
          </a:blip>
          <a:srcRect b="0" l="0" r="0" t="0"/>
          <a:stretch/>
        </p:blipFill>
        <p:spPr>
          <a:xfrm>
            <a:off x="5739075" y="1077055"/>
            <a:ext cx="2894626" cy="2989394"/>
          </a:xfrm>
          <a:prstGeom prst="rect">
            <a:avLst/>
          </a:prstGeom>
          <a:noFill/>
          <a:ln>
            <a:noFill/>
          </a:ln>
        </p:spPr>
      </p:pic>
      <p:sp>
        <p:nvSpPr>
          <p:cNvPr id="132" name="Google Shape;132;p7"/>
          <p:cNvSpPr txBox="1"/>
          <p:nvPr/>
        </p:nvSpPr>
        <p:spPr>
          <a:xfrm>
            <a:off x="6453425" y="3980650"/>
            <a:ext cx="23187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ko-KR" sz="1000" u="none" cap="none" strike="noStrike">
                <a:solidFill>
                  <a:schemeClr val="dk1"/>
                </a:solidFill>
                <a:latin typeface="Montserrat"/>
                <a:ea typeface="Montserrat"/>
                <a:cs typeface="Montserrat"/>
                <a:sym typeface="Montserrat"/>
              </a:rPr>
              <a:t>Image credit: Mona Chalabi</a:t>
            </a:r>
            <a:endParaRPr b="0" i="0" sz="1000" u="none" cap="none" strike="noStrike">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8"/>
          <p:cNvSpPr txBox="1"/>
          <p:nvPr>
            <p:ph idx="1" type="body"/>
          </p:nvPr>
        </p:nvSpPr>
        <p:spPr>
          <a:xfrm>
            <a:off x="395650" y="906500"/>
            <a:ext cx="6611100" cy="5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None/>
            </a:pPr>
            <a:r>
              <a:rPr b="1" lang="ko-KR" sz="2400">
                <a:solidFill>
                  <a:schemeClr val="dk1"/>
                </a:solidFill>
                <a:latin typeface="Montserrat"/>
                <a:ea typeface="Montserrat"/>
                <a:cs typeface="Montserrat"/>
                <a:sym typeface="Montserrat"/>
              </a:rPr>
              <a:t>가장 일반적인 코로나바이러스 증상</a:t>
            </a:r>
            <a:r>
              <a:rPr lang="ko-KR" sz="2400">
                <a:solidFill>
                  <a:schemeClr val="dk1"/>
                </a:solidFill>
                <a:latin typeface="Montserrat"/>
                <a:ea typeface="Montserrat"/>
                <a:cs typeface="Montserrat"/>
                <a:sym typeface="Montserrat"/>
              </a:rPr>
              <a:t>: </a:t>
            </a:r>
            <a:endParaRPr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2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2000">
              <a:solidFill>
                <a:schemeClr val="dk1"/>
              </a:solidFill>
              <a:latin typeface="Montserrat"/>
              <a:ea typeface="Montserrat"/>
              <a:cs typeface="Montserrat"/>
              <a:sym typeface="Montserrat"/>
            </a:endParaRPr>
          </a:p>
        </p:txBody>
      </p:sp>
      <p:sp>
        <p:nvSpPr>
          <p:cNvPr id="138" name="Google Shape;138;p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800" u="none" cap="none" strike="noStrike">
                <a:solidFill>
                  <a:srgbClr val="FFFFFF"/>
                </a:solidFill>
                <a:latin typeface="Montserrat"/>
                <a:ea typeface="Montserrat"/>
                <a:cs typeface="Montserrat"/>
                <a:sym typeface="Montserrat"/>
              </a:rPr>
              <a:t>코로나바이러스/COVID-19 증상</a:t>
            </a:r>
            <a:endParaRPr b="1" i="0" sz="2800" u="none" cap="none" strike="noStrike">
              <a:solidFill>
                <a:srgbClr val="FFFFFF"/>
              </a:solidFill>
              <a:latin typeface="Montserrat"/>
              <a:ea typeface="Montserrat"/>
              <a:cs typeface="Montserrat"/>
              <a:sym typeface="Montserrat"/>
            </a:endParaRPr>
          </a:p>
        </p:txBody>
      </p:sp>
      <p:grpSp>
        <p:nvGrpSpPr>
          <p:cNvPr id="140" name="Google Shape;140;p8"/>
          <p:cNvGrpSpPr/>
          <p:nvPr/>
        </p:nvGrpSpPr>
        <p:grpSpPr>
          <a:xfrm>
            <a:off x="6427388" y="1599625"/>
            <a:ext cx="1378800" cy="1948275"/>
            <a:chOff x="6427388" y="1599625"/>
            <a:chExt cx="1378800" cy="1948275"/>
          </a:xfrm>
        </p:grpSpPr>
        <p:sp>
          <p:nvSpPr>
            <p:cNvPr id="141" name="Google Shape;141;p8"/>
            <p:cNvSpPr txBox="1"/>
            <p:nvPr/>
          </p:nvSpPr>
          <p:spPr>
            <a:xfrm>
              <a:off x="6427388" y="2903800"/>
              <a:ext cx="1378800" cy="64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1400" u="none" cap="none" strike="noStrike">
                  <a:solidFill>
                    <a:srgbClr val="000000"/>
                  </a:solidFill>
                  <a:latin typeface="Arial"/>
                  <a:ea typeface="Arial"/>
                  <a:cs typeface="Arial"/>
                  <a:sym typeface="Arial"/>
                </a:rPr>
                <a:t>호흡곤란</a:t>
              </a:r>
              <a:endParaRPr b="1" i="0" sz="1400" u="none" cap="none" strike="noStrike">
                <a:solidFill>
                  <a:srgbClr val="000000"/>
                </a:solidFill>
                <a:latin typeface="Arial"/>
                <a:ea typeface="Arial"/>
                <a:cs typeface="Arial"/>
                <a:sym typeface="Arial"/>
              </a:endParaRPr>
            </a:p>
          </p:txBody>
        </p:sp>
        <p:pic>
          <p:nvPicPr>
            <p:cNvPr id="142" name="Google Shape;142;p8"/>
            <p:cNvPicPr preferRelativeResize="0"/>
            <p:nvPr/>
          </p:nvPicPr>
          <p:blipFill rotWithShape="1">
            <a:blip r:embed="rId3">
              <a:alphaModFix/>
            </a:blip>
            <a:srcRect b="0" l="0" r="0" t="0"/>
            <a:stretch/>
          </p:blipFill>
          <p:spPr>
            <a:xfrm>
              <a:off x="6469415" y="1599625"/>
              <a:ext cx="1294772" cy="1294772"/>
            </a:xfrm>
            <a:prstGeom prst="rect">
              <a:avLst/>
            </a:prstGeom>
            <a:noFill/>
            <a:ln>
              <a:noFill/>
            </a:ln>
          </p:spPr>
        </p:pic>
      </p:grpSp>
      <p:grpSp>
        <p:nvGrpSpPr>
          <p:cNvPr id="143" name="Google Shape;143;p8"/>
          <p:cNvGrpSpPr/>
          <p:nvPr/>
        </p:nvGrpSpPr>
        <p:grpSpPr>
          <a:xfrm>
            <a:off x="1370063" y="1609038"/>
            <a:ext cx="1294775" cy="1641462"/>
            <a:chOff x="1370063" y="1609038"/>
            <a:chExt cx="1294775" cy="1641462"/>
          </a:xfrm>
        </p:grpSpPr>
        <p:sp>
          <p:nvSpPr>
            <p:cNvPr id="144" name="Google Shape;144;p8"/>
            <p:cNvSpPr txBox="1"/>
            <p:nvPr/>
          </p:nvSpPr>
          <p:spPr>
            <a:xfrm>
              <a:off x="1520051" y="2894400"/>
              <a:ext cx="1085100" cy="35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1400" u="none" cap="none" strike="noStrike">
                  <a:solidFill>
                    <a:srgbClr val="000000"/>
                  </a:solidFill>
                  <a:latin typeface="Arial"/>
                  <a:ea typeface="Arial"/>
                  <a:cs typeface="Arial"/>
                  <a:sym typeface="Arial"/>
                </a:rPr>
                <a:t>기침</a:t>
              </a:r>
              <a:endParaRPr b="1" i="0" sz="1400" u="none" cap="none" strike="noStrike">
                <a:solidFill>
                  <a:srgbClr val="000000"/>
                </a:solidFill>
                <a:latin typeface="Arial"/>
                <a:ea typeface="Arial"/>
                <a:cs typeface="Arial"/>
                <a:sym typeface="Arial"/>
              </a:endParaRPr>
            </a:p>
          </p:txBody>
        </p:sp>
        <p:pic>
          <p:nvPicPr>
            <p:cNvPr id="145" name="Google Shape;145;p8"/>
            <p:cNvPicPr preferRelativeResize="0"/>
            <p:nvPr/>
          </p:nvPicPr>
          <p:blipFill rotWithShape="1">
            <a:blip r:embed="rId4">
              <a:alphaModFix/>
            </a:blip>
            <a:srcRect b="0" l="0" r="0" t="0"/>
            <a:stretch/>
          </p:blipFill>
          <p:spPr>
            <a:xfrm>
              <a:off x="1370063" y="1609038"/>
              <a:ext cx="1294775" cy="1294775"/>
            </a:xfrm>
            <a:prstGeom prst="rect">
              <a:avLst/>
            </a:prstGeom>
            <a:noFill/>
            <a:ln>
              <a:noFill/>
            </a:ln>
          </p:spPr>
        </p:pic>
      </p:grpSp>
      <p:sp>
        <p:nvSpPr>
          <p:cNvPr id="146" name="Google Shape;146;p8"/>
          <p:cNvSpPr txBox="1"/>
          <p:nvPr/>
        </p:nvSpPr>
        <p:spPr>
          <a:xfrm>
            <a:off x="162225" y="3876725"/>
            <a:ext cx="2693400" cy="780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1" i="0" lang="ko-KR" sz="1600" u="none" cap="none" strike="noStrike">
                <a:solidFill>
                  <a:schemeClr val="dk1"/>
                </a:solidFill>
                <a:latin typeface="Montserrat"/>
                <a:ea typeface="Montserrat"/>
                <a:cs typeface="Montserrat"/>
                <a:sym typeface="Montserrat"/>
              </a:rPr>
              <a:t>피로</a:t>
            </a:r>
            <a:endParaRPr b="1" i="0" sz="1600" u="none" cap="none" strike="noStrike">
              <a:solidFill>
                <a:schemeClr val="dk1"/>
              </a:solidFill>
              <a:latin typeface="Montserrat"/>
              <a:ea typeface="Montserrat"/>
              <a:cs typeface="Montserrat"/>
              <a:sym typeface="Montserrat"/>
            </a:endParaRPr>
          </a:p>
          <a:p>
            <a:pPr indent="-330200" lvl="0" marL="457200" marR="0" rtl="0" algn="l">
              <a:lnSpc>
                <a:spcPct val="115000"/>
              </a:lnSpc>
              <a:spcBef>
                <a:spcPts val="0"/>
              </a:spcBef>
              <a:spcAft>
                <a:spcPts val="0"/>
              </a:spcAft>
              <a:buClr>
                <a:schemeClr val="dk1"/>
              </a:buClr>
              <a:buSzPts val="1600"/>
              <a:buFont typeface="Montserrat"/>
              <a:buChar char="●"/>
            </a:pPr>
            <a:r>
              <a:rPr b="1" i="0" lang="ko-KR" sz="1600" u="none" cap="none" strike="noStrike">
                <a:solidFill>
                  <a:schemeClr val="dk1"/>
                </a:solidFill>
                <a:latin typeface="Montserrat"/>
                <a:ea typeface="Montserrat"/>
                <a:cs typeface="Montserrat"/>
                <a:sym typeface="Montserrat"/>
              </a:rPr>
              <a:t>근육 또는 관절통증</a:t>
            </a:r>
            <a:endParaRPr b="1" i="0" sz="1600" u="none" cap="none" strike="noStrike">
              <a:solidFill>
                <a:srgbClr val="000000"/>
              </a:solidFill>
              <a:latin typeface="Arial"/>
              <a:ea typeface="Arial"/>
              <a:cs typeface="Arial"/>
              <a:sym typeface="Arial"/>
            </a:endParaRPr>
          </a:p>
        </p:txBody>
      </p:sp>
      <p:sp>
        <p:nvSpPr>
          <p:cNvPr id="147" name="Google Shape;147;p8"/>
          <p:cNvSpPr txBox="1"/>
          <p:nvPr/>
        </p:nvSpPr>
        <p:spPr>
          <a:xfrm>
            <a:off x="2847225" y="3901775"/>
            <a:ext cx="1995900" cy="780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1" i="0" lang="ko-KR" sz="1600" u="none" cap="none" strike="noStrike">
                <a:solidFill>
                  <a:schemeClr val="dk1"/>
                </a:solidFill>
                <a:latin typeface="Montserrat"/>
                <a:ea typeface="Montserrat"/>
                <a:cs typeface="Montserrat"/>
                <a:sym typeface="Montserrat"/>
              </a:rPr>
              <a:t>두통</a:t>
            </a:r>
            <a:endParaRPr b="1" i="0" sz="1600" u="none" cap="none" strike="noStrike">
              <a:solidFill>
                <a:schemeClr val="dk1"/>
              </a:solidFill>
              <a:latin typeface="Montserrat"/>
              <a:ea typeface="Montserrat"/>
              <a:cs typeface="Montserrat"/>
              <a:sym typeface="Montserrat"/>
            </a:endParaRPr>
          </a:p>
          <a:p>
            <a:pPr indent="-330200" lvl="0" marL="457200" marR="0" rtl="0" algn="l">
              <a:lnSpc>
                <a:spcPct val="115000"/>
              </a:lnSpc>
              <a:spcBef>
                <a:spcPts val="0"/>
              </a:spcBef>
              <a:spcAft>
                <a:spcPts val="0"/>
              </a:spcAft>
              <a:buClr>
                <a:schemeClr val="dk1"/>
              </a:buClr>
              <a:buSzPts val="1600"/>
              <a:buFont typeface="Montserrat"/>
              <a:buChar char="●"/>
            </a:pPr>
            <a:r>
              <a:rPr b="1" i="0" lang="ko-KR" sz="1600" u="none" cap="none" strike="noStrike">
                <a:solidFill>
                  <a:schemeClr val="dk1"/>
                </a:solidFill>
                <a:latin typeface="Montserrat"/>
                <a:ea typeface="Montserrat"/>
                <a:cs typeface="Montserrat"/>
                <a:sym typeface="Montserrat"/>
              </a:rPr>
              <a:t>오한</a:t>
            </a:r>
            <a:endParaRPr b="1" i="0" sz="1600" u="none" cap="none" strike="noStrike">
              <a:solidFill>
                <a:srgbClr val="000000"/>
              </a:solidFill>
              <a:latin typeface="Arial"/>
              <a:ea typeface="Arial"/>
              <a:cs typeface="Arial"/>
              <a:sym typeface="Arial"/>
            </a:endParaRPr>
          </a:p>
        </p:txBody>
      </p:sp>
      <p:grpSp>
        <p:nvGrpSpPr>
          <p:cNvPr id="148" name="Google Shape;148;p8"/>
          <p:cNvGrpSpPr/>
          <p:nvPr/>
        </p:nvGrpSpPr>
        <p:grpSpPr>
          <a:xfrm>
            <a:off x="4065936" y="1609037"/>
            <a:ext cx="1294772" cy="1641463"/>
            <a:chOff x="4065936" y="1609037"/>
            <a:chExt cx="1294772" cy="1641463"/>
          </a:xfrm>
        </p:grpSpPr>
        <p:pic>
          <p:nvPicPr>
            <p:cNvPr id="149" name="Google Shape;149;p8"/>
            <p:cNvPicPr preferRelativeResize="0"/>
            <p:nvPr/>
          </p:nvPicPr>
          <p:blipFill rotWithShape="1">
            <a:blip r:embed="rId5">
              <a:alphaModFix/>
            </a:blip>
            <a:srcRect b="0" l="0" r="0" t="0"/>
            <a:stretch/>
          </p:blipFill>
          <p:spPr>
            <a:xfrm>
              <a:off x="4065936" y="1609037"/>
              <a:ext cx="1294772" cy="1294772"/>
            </a:xfrm>
            <a:prstGeom prst="rect">
              <a:avLst/>
            </a:prstGeom>
            <a:noFill/>
            <a:ln>
              <a:noFill/>
            </a:ln>
          </p:spPr>
        </p:pic>
        <p:sp>
          <p:nvSpPr>
            <p:cNvPr id="150" name="Google Shape;150;p8"/>
            <p:cNvSpPr txBox="1"/>
            <p:nvPr/>
          </p:nvSpPr>
          <p:spPr>
            <a:xfrm>
              <a:off x="4215925" y="2894400"/>
              <a:ext cx="994800" cy="35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ko-KR" sz="1400" u="none" cap="none" strike="noStrike">
                  <a:solidFill>
                    <a:schemeClr val="dk1"/>
                  </a:solidFill>
                  <a:latin typeface="Arial"/>
                  <a:ea typeface="Arial"/>
                  <a:cs typeface="Arial"/>
                  <a:sym typeface="Arial"/>
                </a:rPr>
                <a:t>발열</a:t>
              </a:r>
              <a:endParaRPr b="1" i="0" sz="1400" u="none" cap="none" strike="noStrike">
                <a:solidFill>
                  <a:schemeClr val="dk1"/>
                </a:solidFill>
                <a:latin typeface="Arial"/>
                <a:ea typeface="Arial"/>
                <a:cs typeface="Arial"/>
                <a:sym typeface="Arial"/>
              </a:endParaRPr>
            </a:p>
          </p:txBody>
        </p:sp>
      </p:grpSp>
      <p:sp>
        <p:nvSpPr>
          <p:cNvPr id="151" name="Google Shape;151;p8"/>
          <p:cNvSpPr txBox="1"/>
          <p:nvPr>
            <p:ph idx="1" type="body"/>
          </p:nvPr>
        </p:nvSpPr>
        <p:spPr>
          <a:xfrm>
            <a:off x="539625" y="3367925"/>
            <a:ext cx="6611100" cy="5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None/>
            </a:pPr>
            <a:r>
              <a:rPr b="1" lang="ko-KR" sz="2000">
                <a:solidFill>
                  <a:schemeClr val="dk1"/>
                </a:solidFill>
                <a:latin typeface="Montserrat"/>
                <a:ea typeface="Montserrat"/>
                <a:cs typeface="Montserrat"/>
                <a:sym typeface="Montserrat"/>
              </a:rPr>
              <a:t>기타 증상:</a:t>
            </a:r>
            <a:endParaRPr b="1" sz="2000">
              <a:solidFill>
                <a:schemeClr val="dk1"/>
              </a:solidFill>
              <a:latin typeface="Montserrat"/>
              <a:ea typeface="Montserrat"/>
              <a:cs typeface="Montserrat"/>
              <a:sym typeface="Montserrat"/>
            </a:endParaRPr>
          </a:p>
        </p:txBody>
      </p:sp>
      <p:sp>
        <p:nvSpPr>
          <p:cNvPr id="152" name="Google Shape;152;p8"/>
          <p:cNvSpPr txBox="1"/>
          <p:nvPr/>
        </p:nvSpPr>
        <p:spPr>
          <a:xfrm>
            <a:off x="4787525" y="3876725"/>
            <a:ext cx="1995900" cy="7299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1" i="0" lang="ko-KR" sz="1600" u="none" cap="none" strike="noStrike">
                <a:solidFill>
                  <a:schemeClr val="dk1"/>
                </a:solidFill>
                <a:latin typeface="Montserrat"/>
                <a:ea typeface="Montserrat"/>
                <a:cs typeface="Montserrat"/>
                <a:sym typeface="Montserrat"/>
              </a:rPr>
              <a:t>구토</a:t>
            </a:r>
            <a:endParaRPr b="1" i="0" sz="1600" u="none" cap="none" strike="noStrike">
              <a:solidFill>
                <a:schemeClr val="dk1"/>
              </a:solidFill>
              <a:latin typeface="Montserrat"/>
              <a:ea typeface="Montserrat"/>
              <a:cs typeface="Montserrat"/>
              <a:sym typeface="Montserrat"/>
            </a:endParaRPr>
          </a:p>
          <a:p>
            <a:pPr indent="-330200" lvl="0" marL="457200" marR="0" rtl="0" algn="l">
              <a:lnSpc>
                <a:spcPct val="115000"/>
              </a:lnSpc>
              <a:spcBef>
                <a:spcPts val="0"/>
              </a:spcBef>
              <a:spcAft>
                <a:spcPts val="0"/>
              </a:spcAft>
              <a:buClr>
                <a:schemeClr val="dk1"/>
              </a:buClr>
              <a:buSzPts val="1600"/>
              <a:buFont typeface="Montserrat"/>
              <a:buChar char="●"/>
            </a:pPr>
            <a:r>
              <a:rPr b="1" i="0" lang="ko-KR" sz="1600" u="none" cap="none" strike="noStrike">
                <a:solidFill>
                  <a:schemeClr val="dk1"/>
                </a:solidFill>
                <a:latin typeface="Montserrat"/>
                <a:ea typeface="Montserrat"/>
                <a:cs typeface="Montserrat"/>
                <a:sym typeface="Montserrat"/>
              </a:rPr>
              <a:t>설사</a:t>
            </a:r>
            <a:endParaRPr b="1" i="0" sz="1600" u="none" cap="none" strike="noStrike">
              <a:solidFill>
                <a:srgbClr val="000000"/>
              </a:solidFill>
              <a:latin typeface="Arial"/>
              <a:ea typeface="Arial"/>
              <a:cs typeface="Arial"/>
              <a:sym typeface="Arial"/>
            </a:endParaRPr>
          </a:p>
        </p:txBody>
      </p:sp>
      <p:sp>
        <p:nvSpPr>
          <p:cNvPr id="153" name="Google Shape;153;p8"/>
          <p:cNvSpPr txBox="1"/>
          <p:nvPr/>
        </p:nvSpPr>
        <p:spPr>
          <a:xfrm>
            <a:off x="6545800" y="3876725"/>
            <a:ext cx="2352000" cy="780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1" i="0" lang="ko-KR" sz="1600" u="none" cap="none" strike="noStrike">
                <a:solidFill>
                  <a:schemeClr val="dk1"/>
                </a:solidFill>
                <a:latin typeface="Montserrat"/>
                <a:ea typeface="Montserrat"/>
                <a:cs typeface="Montserrat"/>
                <a:sym typeface="Montserrat"/>
              </a:rPr>
              <a:t>후각 또는 </a:t>
            </a:r>
            <a:br>
              <a:rPr b="1" i="0" lang="ko-KR" sz="1600" u="none" cap="none" strike="noStrike">
                <a:solidFill>
                  <a:schemeClr val="dk1"/>
                </a:solidFill>
                <a:latin typeface="Montserrat"/>
                <a:ea typeface="Montserrat"/>
                <a:cs typeface="Montserrat"/>
                <a:sym typeface="Montserrat"/>
              </a:rPr>
            </a:br>
            <a:r>
              <a:rPr b="1" i="0" lang="ko-KR" sz="1600" u="none" cap="none" strike="noStrike">
                <a:solidFill>
                  <a:schemeClr val="dk1"/>
                </a:solidFill>
                <a:latin typeface="Montserrat"/>
                <a:ea typeface="Montserrat"/>
                <a:cs typeface="Montserrat"/>
                <a:sym typeface="Montserrat"/>
              </a:rPr>
              <a:t>미각 상실</a:t>
            </a:r>
            <a:endParaRPr b="1"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6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9"/>
          <p:cNvSpPr/>
          <p:nvPr/>
        </p:nvSpPr>
        <p:spPr>
          <a:xfrm>
            <a:off x="132347" y="3016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2800" u="none" cap="none" strike="noStrike">
                <a:solidFill>
                  <a:srgbClr val="FFFFFF"/>
                </a:solidFill>
                <a:latin typeface="Montserrat"/>
                <a:ea typeface="Montserrat"/>
                <a:cs typeface="Montserrat"/>
                <a:sym typeface="Montserrat"/>
              </a:rPr>
              <a:t>모니터링이 필요한 심각한 증상</a:t>
            </a:r>
            <a:endParaRPr b="1" i="0" sz="2800" u="none" cap="none" strike="noStrike">
              <a:solidFill>
                <a:srgbClr val="FFFFFF"/>
              </a:solidFill>
              <a:latin typeface="Montserrat"/>
              <a:ea typeface="Montserrat"/>
              <a:cs typeface="Montserrat"/>
              <a:sym typeface="Montserrat"/>
            </a:endParaRPr>
          </a:p>
        </p:txBody>
      </p:sp>
      <p:pic>
        <p:nvPicPr>
          <p:cNvPr id="160" name="Google Shape;160;p9"/>
          <p:cNvPicPr preferRelativeResize="0"/>
          <p:nvPr/>
        </p:nvPicPr>
        <p:blipFill rotWithShape="1">
          <a:blip r:embed="rId3">
            <a:alphaModFix/>
          </a:blip>
          <a:srcRect b="0" l="7743" r="15439" t="0"/>
          <a:stretch/>
        </p:blipFill>
        <p:spPr>
          <a:xfrm>
            <a:off x="395650" y="1357525"/>
            <a:ext cx="3240550" cy="3065400"/>
          </a:xfrm>
          <a:prstGeom prst="rect">
            <a:avLst/>
          </a:prstGeom>
          <a:noFill/>
          <a:ln>
            <a:noFill/>
          </a:ln>
        </p:spPr>
      </p:pic>
      <p:sp>
        <p:nvSpPr>
          <p:cNvPr id="161" name="Google Shape;161;p9"/>
          <p:cNvSpPr txBox="1"/>
          <p:nvPr/>
        </p:nvSpPr>
        <p:spPr>
          <a:xfrm>
            <a:off x="3846759" y="1280216"/>
            <a:ext cx="5297100" cy="321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ko-KR" sz="3100" u="none" cap="none" strike="noStrike">
                <a:solidFill>
                  <a:srgbClr val="000000"/>
                </a:solidFill>
                <a:latin typeface="Arial"/>
                <a:ea typeface="Arial"/>
                <a:cs typeface="Arial"/>
                <a:sym typeface="Arial"/>
              </a:rPr>
              <a:t>호흡곤란, 기침악화, 가슴 통증 또는 기타 심각한 증상이 나타날 경우 의료인에게 전화하고 응급진료센터 또는 응급실을 방문하시기 바랍니다.</a:t>
            </a:r>
            <a:br>
              <a:rPr b="1" i="0" lang="ko-KR" sz="3100" u="none" cap="none" strike="noStrike">
                <a:solidFill>
                  <a:srgbClr val="000000"/>
                </a:solidFill>
                <a:latin typeface="Arial"/>
                <a:ea typeface="Arial"/>
                <a:cs typeface="Arial"/>
                <a:sym typeface="Arial"/>
              </a:rPr>
            </a:br>
            <a:endParaRPr b="1" i="0" sz="3100" u="none" cap="none" strike="noStrike">
              <a:solidFill>
                <a:srgbClr val="00000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Kim은정</dc:creator>
</cp:coreProperties>
</file>