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5143500" cx="9144000"/>
  <p:notesSz cx="6858000" cy="9144000"/>
  <p:embeddedFontLst>
    <p:embeddedFont>
      <p:font typeface="Roboto"/>
      <p:regular r:id="rId74"/>
      <p:bold r:id="rId75"/>
      <p:italic r:id="rId76"/>
      <p:boldItalic r:id="rId77"/>
    </p:embeddedFont>
    <p:embeddedFont>
      <p:font typeface="Montserrat"/>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86" roundtripDataSignature="AMtx7mhetAOKzf2LJlTcnyjL9W3a/gV3M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7" name="Gabriela Raczka"/>
  <p:cmAuthor clrIdx="1" id="1" initials="" lastIdx="3" name="Cheryl Bettigole"/>
  <p:cmAuthor clrIdx="2" id="2" initials="" lastIdx="1" name="Mica Root"/>
  <p:cmAuthor clrIdx="3" id="3" initials="" lastIdx="1" name="Micaela Robalino"/>
  <p:cmAuthor clrIdx="4" id="4" initials="" lastIdx="1" name="Ava Schweml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6.xml"/><Relationship Id="rId86" Type="http://customschemas.google.com/relationships/presentationmetadata" Target="metadata"/><Relationship Id="rId41" Type="http://schemas.openxmlformats.org/officeDocument/2006/relationships/slide" Target="slides/slide35.xml"/><Relationship Id="rId85" Type="http://schemas.openxmlformats.org/officeDocument/2006/relationships/font" Target="fonts/OpenSans-bold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Montserrat-italic.fntdata"/><Relationship Id="rId82" Type="http://schemas.openxmlformats.org/officeDocument/2006/relationships/font" Target="fonts/OpenSans-regular.fntdata"/><Relationship Id="rId81"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bold.fntdata"/><Relationship Id="rId30" Type="http://schemas.openxmlformats.org/officeDocument/2006/relationships/slide" Target="slides/slide24.xml"/><Relationship Id="rId74" Type="http://schemas.openxmlformats.org/officeDocument/2006/relationships/font" Target="fonts/Roboto-regular.fntdata"/><Relationship Id="rId33" Type="http://schemas.openxmlformats.org/officeDocument/2006/relationships/slide" Target="slides/slide27.xml"/><Relationship Id="rId77" Type="http://schemas.openxmlformats.org/officeDocument/2006/relationships/font" Target="fonts/Roboto-boldItalic.fntdata"/><Relationship Id="rId32" Type="http://schemas.openxmlformats.org/officeDocument/2006/relationships/slide" Target="slides/slide26.xml"/><Relationship Id="rId76" Type="http://schemas.openxmlformats.org/officeDocument/2006/relationships/font" Target="fonts/Roboto-italic.fntdata"/><Relationship Id="rId35" Type="http://schemas.openxmlformats.org/officeDocument/2006/relationships/slide" Target="slides/slide29.xml"/><Relationship Id="rId79" Type="http://schemas.openxmlformats.org/officeDocument/2006/relationships/font" Target="fonts/Montserrat-bold.fntdata"/><Relationship Id="rId34" Type="http://schemas.openxmlformats.org/officeDocument/2006/relationships/slide" Target="slides/slide28.xml"/><Relationship Id="rId78" Type="http://schemas.openxmlformats.org/officeDocument/2006/relationships/font" Target="fonts/Montserrat-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08T21:53:24.437">
    <p:pos x="249" y="712"/>
    <p:text>@stephanie.sun@phila.gov
_Assigned to Stephanie Sun_</p:text>
    <p:extLst>
      <p:ext uri="{C676402C-5697-4E1C-873F-D02D1690AC5C}">
        <p15:threadingInfo timeZoneBias="0"/>
      </p:ext>
      <p:ext uri="http://customooxmlschemas.google.com/">
        <go:slidesCustomData xmlns:go="http://customooxmlschemas.google.com/" commentPostId="AAAAGZHxRNo"/>
      </p:ext>
    </p:extLst>
  </p:cm>
  <p:cm authorId="0" idx="2" dt="2020-04-08T21:52:54.280">
    <p:pos x="249" y="812"/>
    <p:text>+micaela.robalino@phila.gov  not pregnant women.
_Assigned to Micaela Robalino_</p:text>
    <p:extLst>
      <p:ext uri="{C676402C-5697-4E1C-873F-D02D1690AC5C}">
        <p15:threadingInfo timeZoneBias="0"/>
      </p:ext>
      <p:ext uri="http://customooxmlschemas.google.com/">
        <go:slidesCustomData xmlns:go="http://customooxmlschemas.google.com/" commentPostId="AAAAGZHxRMc"/>
      </p:ext>
    </p:extLst>
  </p:cm>
  <p:cm authorId="0" idx="3" dt="2020-04-08T21:53:09.925">
    <p:pos x="249" y="912"/>
    <p:text>@khanya.brann@phila.gov
_Assigned to khanya.brann@phila.gov_</p:text>
    <p:extLst>
      <p:ext uri="{C676402C-5697-4E1C-873F-D02D1690AC5C}">
        <p15:threadingInfo timeZoneBias="0"/>
      </p:ext>
      <p:ext uri="http://customooxmlschemas.google.com/">
        <go:slidesCustomData xmlns:go="http://customooxmlschemas.google.com/" commentPostId="AAAAGZHxRNY"/>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20-04-08T22:21:57.225">
    <p:pos x="395" y="1269"/>
    <p:text>new image to go with new info</p:text>
    <p:extLst>
      <p:ext uri="{C676402C-5697-4E1C-873F-D02D1690AC5C}">
        <p15:threadingInfo timeZoneBias="0"/>
      </p:ext>
      <p:ext uri="http://customooxmlschemas.google.com/">
        <go:slidesCustomData xmlns:go="http://customooxmlschemas.google.com/" commentPostId="AAAAGZHxRMM"/>
      </p:ext>
    </p:extLst>
  </p:cm>
  <p:cm authorId="4" idx="1" dt="2020-04-08T22:21:42.665">
    <p:pos x="6000" y="0"/>
    <p:text>+micaela.robalino@phila.gov +khanya.brann@phila.gov +gabriel.raczka@phila.gov +stephanie.sun@phila.gov please note edits to this slide
_Assigned to Micaela Robalino_</p:text>
    <p:extLst>
      <p:ext uri="{C676402C-5697-4E1C-873F-D02D1690AC5C}">
        <p15:threadingInfo timeZoneBias="0"/>
      </p:ext>
      <p:ext uri="http://customooxmlschemas.google.com/">
        <go:slidesCustomData xmlns:go="http://customooxmlschemas.google.com/" commentPostId="AAAAGZHxRM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08T21:50:17.064">
    <p:pos x="4123" y="2642"/>
    <p:text>+micaela.robalino@phila.gov  new symptom added
_Assigned to Micaela Robalino_</p:text>
    <p:extLst>
      <p:ext uri="{C676402C-5697-4E1C-873F-D02D1690AC5C}">
        <p15:threadingInfo timeZoneBias="0"/>
      </p:ext>
      <p:ext uri="http://customooxmlschemas.google.com/">
        <go:slidesCustomData xmlns:go="http://customooxmlschemas.google.com/" commentPostId="AAAAGZHxRMw"/>
      </p:ext>
    </p:extLst>
  </p:cm>
  <p:cm authorId="0" idx="5" dt="2020-04-08T21:51:08.547">
    <p:pos x="4123" y="2442"/>
    <p:text>@Stephanie.sun@phila.gov
_Assigned to Stephanie Sun_</p:text>
    <p:extLst>
      <p:ext uri="{C676402C-5697-4E1C-873F-D02D1690AC5C}">
        <p15:threadingInfo timeZoneBias="0"/>
      </p:ext>
      <p:ext uri="http://customooxmlschemas.google.com/">
        <go:slidesCustomData xmlns:go="http://customooxmlschemas.google.com/" commentPostId="AAAAGZHxRM8"/>
      </p:ext>
    </p:extLst>
  </p:cm>
  <p:cm authorId="0" idx="6" dt="2020-04-08T21:50:45.409">
    <p:pos x="4123" y="2542"/>
    <p:text>@khanya.brann@phila.gov
_Assigned to khanya.brann@phila.gov_</p:text>
    <p:extLst>
      <p:ext uri="{C676402C-5697-4E1C-873F-D02D1690AC5C}">
        <p15:threadingInfo timeZoneBias="0"/>
      </p:ext>
      <p:ext uri="http://customooxmlschemas.google.com/">
        <go:slidesCustomData xmlns:go="http://customooxmlschemas.google.com/" commentPostId="AAAAGZHxRNM"/>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7" dt="2020-04-08T21:55:53.112">
    <p:pos x="249" y="889"/>
    <p:text>@stephanie.sun@phila.gov
_Assigned to Stephanie Sun_</p:text>
    <p:extLst>
      <p:ext uri="{C676402C-5697-4E1C-873F-D02D1690AC5C}">
        <p15:threadingInfo timeZoneBias="0"/>
      </p:ext>
      <p:ext uri="http://customooxmlschemas.google.com/">
        <go:slidesCustomData xmlns:go="http://customooxmlschemas.google.com/" commentPostId="AAAAGZHxRNg"/>
      </p:ext>
    </p:extLst>
  </p:cm>
  <p:cm authorId="0" idx="8" dt="2020-04-08T21:56:07.452">
    <p:pos x="249" y="689"/>
    <p:text>@khanya.brann@phila.gov
_Assigned to khanya.brann@phila.gov_</p:text>
    <p:extLst>
      <p:ext uri="{C676402C-5697-4E1C-873F-D02D1690AC5C}">
        <p15:threadingInfo timeZoneBias="0"/>
      </p:ext>
      <p:ext uri="http://customooxmlschemas.google.com/">
        <go:slidesCustomData xmlns:go="http://customooxmlschemas.google.com/" commentPostId="AAAAGZHxRMo"/>
      </p:ext>
    </p:extLst>
  </p:cm>
  <p:cm authorId="0" idx="9" dt="2020-04-08T21:55:40.469">
    <p:pos x="249" y="789"/>
    <p:text>+micaela.robalino@phila.gov  add talks
_Assigned to Micaela Robalino_</p:text>
    <p:extLst>
      <p:ext uri="{C676402C-5697-4E1C-873F-D02D1690AC5C}">
        <p15:threadingInfo timeZoneBias="0"/>
      </p:ext>
      <p:ext uri="http://customooxmlschemas.google.com/">
        <go:slidesCustomData xmlns:go="http://customooxmlschemas.google.com/" commentPostId="AAAAGZHxRMQ"/>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20-04-08T11:35:33.412">
    <p:pos x="249" y="189"/>
    <p:text>This slide is terrific. Can you slow down the movement of the graphic so people can absorb it better? It's so quick right now that it may be hard to understand. And this is worth spending a bit of time on. If there is one message people take from this presentation, this should be it.</p:text>
    <p:extLst>
      <p:ext uri="{C676402C-5697-4E1C-873F-D02D1690AC5C}">
        <p15:threadingInfo timeZoneBias="0"/>
      </p:ext>
      <p:ext uri="http://customooxmlschemas.google.com/">
        <go:slidesCustomData xmlns:go="http://customooxmlschemas.google.com/" commentPostId="AAAAGZHxRN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0" dt="2020-04-08T22:00:48.101">
    <p:pos x="2584" y="951"/>
    <p:text>@khanya.brann@phila.gov The definitions got switched
_Assigned to khanya.brann@phila.gov_</p:text>
    <p:extLst>
      <p:ext uri="{C676402C-5697-4E1C-873F-D02D1690AC5C}">
        <p15:threadingInfo timeZoneBias="0"/>
      </p:ext>
      <p:ext uri="http://customooxmlschemas.google.com/">
        <go:slidesCustomData xmlns:go="http://customooxmlschemas.google.com/" commentPostId="AAAAGZHxRNI"/>
      </p:ext>
    </p:extLst>
  </p:cm>
  <p:cm authorId="1" idx="2" dt="2020-04-08T11:23:47.580">
    <p:pos x="249" y="189"/>
    <p:text>These definitions got switched. From CDC: Isolation separates sick people with a contagious disease from people who are not sick.
Quarantine separates and restricts the movement of people who were exposed to a contagious disease to see if they become sick.</p:text>
    <p:extLst>
      <p:ext uri="{C676402C-5697-4E1C-873F-D02D1690AC5C}">
        <p15:threadingInfo timeZoneBias="0"/>
      </p:ext>
      <p:ext uri="http://customooxmlschemas.google.com/">
        <go:slidesCustomData xmlns:go="http://customooxmlschemas.google.com/" commentPostId="AAAAGZHxRNQ"/>
      </p:ext>
    </p:extLst>
  </p:cm>
  <p:cm authorId="0" idx="11" dt="2020-04-08T22:00:33.250">
    <p:pos x="2584" y="851"/>
    <p:text>@stephanie.sun@phila.gov The definitions got switched
_Assigned to Stephanie Sun_</p:text>
    <p:extLst>
      <p:ext uri="{C676402C-5697-4E1C-873F-D02D1690AC5C}">
        <p15:threadingInfo timeZoneBias="0"/>
      </p:ext>
      <p:ext uri="http://customooxmlschemas.google.com/">
        <go:slidesCustomData xmlns:go="http://customooxmlschemas.google.com/" commentPostId="AAAAGZHxRNc"/>
      </p:ext>
    </p:extLst>
  </p:cm>
  <p:cm authorId="0" idx="12" dt="2020-04-08T22:00:15.428">
    <p:pos x="2584" y="1051"/>
    <p:text>+micaela.robalino@phila.gov  The definitions got switch
_Assigned to Micaela Robalino_</p:text>
    <p:extLst>
      <p:ext uri="{C676402C-5697-4E1C-873F-D02D1690AC5C}">
        <p15:threadingInfo timeZoneBias="0"/>
      </p:ext>
      <p:ext uri="http://customooxmlschemas.google.com/">
        <go:slidesCustomData xmlns:go="http://customooxmlschemas.google.com/" commentPostId="AAAAGZHxRNk"/>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3" dt="2020-04-08T11:26:11.933">
    <p:pos x="249" y="189"/>
    <p:text>A couple of additional points that would be useful to make (could just be in script): 
1) Treat the outside of your mask as dirty. Don't touch it if you can avoid it, and wash your hands after touching it if you do have to adjust it.
2) You don't need to wear a mask if you are going for a walk, run, bike ride or wheelchair roll alone outside and can observe social distancing (avoid crowded trails, paths and streets).</p:text>
    <p:extLst>
      <p:ext uri="{C676402C-5697-4E1C-873F-D02D1690AC5C}">
        <p15:threadingInfo timeZoneBias="0"/>
      </p:ext>
      <p:ext uri="http://customooxmlschemas.google.com/">
        <go:slidesCustomData xmlns:go="http://customooxmlschemas.google.com/" commentPostId="AAAAGZHxRMg"/>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08T22:04:01.846">
    <p:pos x="249" y="820"/>
    <p:text>@khanya.brann@phila.gov
_Assigned to khanya.brann@phila.gov_</p:text>
    <p:extLst>
      <p:ext uri="{C676402C-5697-4E1C-873F-D02D1690AC5C}">
        <p15:threadingInfo timeZoneBias="0"/>
      </p:ext>
      <p:ext uri="http://customooxmlschemas.google.com/">
        <go:slidesCustomData xmlns:go="http://customooxmlschemas.google.com/" commentPostId="AAAAGZHxRNU"/>
      </p:ext>
    </p:extLst>
  </p:cm>
  <p:cm authorId="0" idx="14" dt="2020-04-08T22:03:48.920">
    <p:pos x="249" y="720"/>
    <p:text>+micaela.robalino@phila.gov  Doesn't need to be a combination of symptoms.
_Assigned to Micaela Robalino_</p:text>
    <p:extLst>
      <p:ext uri="{C676402C-5697-4E1C-873F-D02D1690AC5C}">
        <p15:threadingInfo timeZoneBias="0"/>
      </p:ext>
      <p:ext uri="http://customooxmlschemas.google.com/">
        <go:slidesCustomData xmlns:go="http://customooxmlschemas.google.com/" commentPostId="AAAAGZHxRM0"/>
      </p:ext>
    </p:extLst>
  </p:cm>
  <p:cm authorId="0" idx="15" dt="2020-04-08T22:04:18.615">
    <p:pos x="249" y="620"/>
    <p:text>@stephanie.sun@phila.gov Doesn't need to be a combination of symptoms.
_Assigned to Stephanie Sun_</p:text>
    <p:extLst>
      <p:ext uri="{C676402C-5697-4E1C-873F-D02D1690AC5C}">
        <p15:threadingInfo timeZoneBias="0"/>
      </p:ext>
      <p:ext uri="http://customooxmlschemas.google.com/">
        <go:slidesCustomData xmlns:go="http://customooxmlschemas.google.com/" commentPostId="AAAAGZHxRMY"/>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20-04-08T22:38:38.671">
    <p:pos x="3418" y="698"/>
    <p:text>https://www.phila.gov/programs/coronavirus-disease-2019-covid-19/guidance/getting-tested-for-covid-19/ -- see 3rd question down</p:text>
    <p:extLst>
      <p:ext uri="{C676402C-5697-4E1C-873F-D02D1690AC5C}">
        <p15:threadingInfo timeZoneBias="0"/>
      </p:ext>
      <p:ext uri="http://customooxmlschemas.google.com/">
        <go:slidesCustomData xmlns:go="http://customooxmlschemas.google.com/" commentPostId="AAAAGZHxRMs"/>
      </p:ext>
    </p:extLst>
  </p:cm>
  <p:cm authorId="3" idx="1" dt="2020-04-09T20:00:07.240">
    <p:pos x="3816" y="1568"/>
    <p:text>add after the number, “English only. For Chinese, call 311” +stephanie.sun@phila.gov
_Assigned to Stephanie Sun_</p:text>
    <p:extLst>
      <p:ext uri="{C676402C-5697-4E1C-873F-D02D1690AC5C}">
        <p15:threadingInfo timeZoneBias="0"/>
      </p:ext>
      <p:ext uri="http://customooxmlschemas.google.com/">
        <go:slidesCustomData xmlns:go="http://customooxmlschemas.google.com/" commentPostId="AAAAJZgeVPw"/>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6" dt="2020-04-08T22:12:30.305">
    <p:pos x="329" y="1015"/>
    <p:text>@stephanie.sun@phila.gov
_Assigned to Stephanie Sun_</p:text>
    <p:extLst>
      <p:ext uri="{C676402C-5697-4E1C-873F-D02D1690AC5C}">
        <p15:threadingInfo timeZoneBias="0"/>
      </p:ext>
      <p:ext uri="http://customooxmlschemas.google.com/">
        <go:slidesCustomData xmlns:go="http://customooxmlschemas.google.com/" commentPostId="AAAAGZHxR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gworks.com/covid19" TargetMode="External"/><Relationship Id="rId3" Type="http://schemas.openxmlformats.org/officeDocument/2006/relationships/hyperlink" Target="https://www.peco.com/Pages/default.aspx"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冠状病毒COVID-19症状显示需要多久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显示症状的病例所占百分比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第0天</a:t>
            </a:r>
            <a:endParaRPr/>
          </a:p>
          <a:p>
            <a:pPr indent="0" lvl="0" marL="0" rtl="0" algn="l">
              <a:lnSpc>
                <a:spcPct val="100000"/>
              </a:lnSpc>
              <a:spcBef>
                <a:spcPts val="0"/>
              </a:spcBef>
              <a:spcAft>
                <a:spcPts val="0"/>
              </a:spcAft>
              <a:buSzPts val="1100"/>
              <a:buNone/>
            </a:pPr>
            <a:r>
              <a:rPr lang="zh-CN"/>
              <a:t>感染</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第1天</a:t>
            </a:r>
            <a:endParaRPr/>
          </a:p>
          <a:p>
            <a:pPr indent="0" lvl="0" marL="0" rtl="0" algn="l">
              <a:lnSpc>
                <a:spcPct val="100000"/>
              </a:lnSpc>
              <a:spcBef>
                <a:spcPts val="0"/>
              </a:spcBef>
              <a:spcAft>
                <a:spcPts val="0"/>
              </a:spcAft>
              <a:buSzPts val="1100"/>
              <a:buNone/>
            </a:pPr>
            <a:r>
              <a:rPr lang="zh-CN"/>
              <a:t>第2天</a:t>
            </a:r>
            <a:endParaRPr/>
          </a:p>
          <a:p>
            <a:pPr indent="0" lvl="0" marL="0" rtl="0" algn="l">
              <a:lnSpc>
                <a:spcPct val="100000"/>
              </a:lnSpc>
              <a:spcBef>
                <a:spcPts val="0"/>
              </a:spcBef>
              <a:spcAft>
                <a:spcPts val="0"/>
              </a:spcAft>
              <a:buSzPts val="1100"/>
              <a:buNone/>
            </a:pPr>
            <a:r>
              <a:rPr lang="zh-CN"/>
              <a:t>第3天</a:t>
            </a:r>
            <a:endParaRPr/>
          </a:p>
          <a:p>
            <a:pPr indent="0" lvl="0" marL="0" rtl="0" algn="l">
              <a:lnSpc>
                <a:spcPct val="100000"/>
              </a:lnSpc>
              <a:spcBef>
                <a:spcPts val="0"/>
              </a:spcBef>
              <a:spcAft>
                <a:spcPts val="0"/>
              </a:spcAft>
              <a:buSzPts val="1100"/>
              <a:buNone/>
            </a:pPr>
            <a:r>
              <a:rPr lang="zh-CN"/>
              <a:t>第4天</a:t>
            </a:r>
            <a:endParaRPr/>
          </a:p>
          <a:p>
            <a:pPr indent="0" lvl="0" marL="0" rtl="0" algn="l">
              <a:lnSpc>
                <a:spcPct val="100000"/>
              </a:lnSpc>
              <a:spcBef>
                <a:spcPts val="0"/>
              </a:spcBef>
              <a:spcAft>
                <a:spcPts val="0"/>
              </a:spcAft>
              <a:buSzPts val="1100"/>
              <a:buNone/>
            </a:pPr>
            <a:r>
              <a:rPr lang="zh-CN"/>
              <a:t>第5天</a:t>
            </a:r>
            <a:endParaRPr/>
          </a:p>
          <a:p>
            <a:pPr indent="0" lvl="0" marL="0" rtl="0" algn="l">
              <a:lnSpc>
                <a:spcPct val="100000"/>
              </a:lnSpc>
              <a:spcBef>
                <a:spcPts val="0"/>
              </a:spcBef>
              <a:spcAft>
                <a:spcPts val="0"/>
              </a:spcAft>
              <a:buSzPts val="1100"/>
              <a:buNone/>
            </a:pPr>
            <a:r>
              <a:rPr lang="zh-CN"/>
              <a:t>第6天</a:t>
            </a:r>
            <a:endParaRPr/>
          </a:p>
          <a:p>
            <a:pPr indent="0" lvl="0" marL="0" rtl="0" algn="l">
              <a:lnSpc>
                <a:spcPct val="100000"/>
              </a:lnSpc>
              <a:spcBef>
                <a:spcPts val="0"/>
              </a:spcBef>
              <a:spcAft>
                <a:spcPts val="0"/>
              </a:spcAft>
              <a:buSzPts val="1100"/>
              <a:buNone/>
            </a:pPr>
            <a:r>
              <a:rPr lang="zh-CN"/>
              <a:t>第7天</a:t>
            </a:r>
            <a:endParaRPr/>
          </a:p>
          <a:p>
            <a:pPr indent="0" lvl="0" marL="0" rtl="0" algn="l">
              <a:lnSpc>
                <a:spcPct val="100000"/>
              </a:lnSpc>
              <a:spcBef>
                <a:spcPts val="0"/>
              </a:spcBef>
              <a:spcAft>
                <a:spcPts val="0"/>
              </a:spcAft>
              <a:buSzPts val="1100"/>
              <a:buNone/>
            </a:pPr>
            <a:r>
              <a:rPr lang="zh-CN"/>
              <a:t>第8天</a:t>
            </a:r>
            <a:endParaRPr/>
          </a:p>
          <a:p>
            <a:pPr indent="0" lvl="0" marL="0" rtl="0" algn="l">
              <a:lnSpc>
                <a:spcPct val="100000"/>
              </a:lnSpc>
              <a:spcBef>
                <a:spcPts val="0"/>
              </a:spcBef>
              <a:spcAft>
                <a:spcPts val="0"/>
              </a:spcAft>
              <a:buSzPts val="1100"/>
              <a:buNone/>
            </a:pPr>
            <a:r>
              <a:rPr lang="zh-CN"/>
              <a:t>第9天</a:t>
            </a:r>
            <a:endParaRPr/>
          </a:p>
          <a:p>
            <a:pPr indent="0" lvl="0" marL="0" rtl="0" algn="l">
              <a:lnSpc>
                <a:spcPct val="100000"/>
              </a:lnSpc>
              <a:spcBef>
                <a:spcPts val="0"/>
              </a:spcBef>
              <a:spcAft>
                <a:spcPts val="0"/>
              </a:spcAft>
              <a:buSzPts val="1100"/>
              <a:buNone/>
            </a:pPr>
            <a:r>
              <a:rPr lang="zh-CN"/>
              <a:t>第10天</a:t>
            </a:r>
            <a:endParaRPr/>
          </a:p>
          <a:p>
            <a:pPr indent="0" lvl="0" marL="0" rtl="0" algn="l">
              <a:lnSpc>
                <a:spcPct val="100000"/>
              </a:lnSpc>
              <a:spcBef>
                <a:spcPts val="0"/>
              </a:spcBef>
              <a:spcAft>
                <a:spcPts val="0"/>
              </a:spcAft>
              <a:buSzPts val="1100"/>
              <a:buNone/>
            </a:pPr>
            <a:r>
              <a:rPr lang="zh-CN"/>
              <a:t>第11天</a:t>
            </a:r>
            <a:endParaRPr/>
          </a:p>
          <a:p>
            <a:pPr indent="0" lvl="0" marL="0" rtl="0" algn="l">
              <a:lnSpc>
                <a:spcPct val="100000"/>
              </a:lnSpc>
              <a:spcBef>
                <a:spcPts val="0"/>
              </a:spcBef>
              <a:spcAft>
                <a:spcPts val="0"/>
              </a:spcAft>
              <a:buSzPts val="1100"/>
              <a:buNone/>
            </a:pPr>
            <a:r>
              <a:rPr lang="zh-CN"/>
              <a:t>第12天</a:t>
            </a:r>
            <a:endParaRPr/>
          </a:p>
          <a:p>
            <a:pPr indent="0" lvl="0" marL="0" rtl="0" algn="l">
              <a:lnSpc>
                <a:spcPct val="100000"/>
              </a:lnSpc>
              <a:spcBef>
                <a:spcPts val="0"/>
              </a:spcBef>
              <a:spcAft>
                <a:spcPts val="0"/>
              </a:spcAft>
              <a:buSzPts val="1100"/>
              <a:buNone/>
            </a:pPr>
            <a:r>
              <a:rPr lang="zh-CN"/>
              <a:t>第13天</a:t>
            </a:r>
            <a:endParaRPr/>
          </a:p>
          <a:p>
            <a:pPr indent="0" lvl="0" marL="0" rtl="0" algn="l">
              <a:lnSpc>
                <a:spcPct val="100000"/>
              </a:lnSpc>
              <a:spcBef>
                <a:spcPts val="0"/>
              </a:spcBef>
              <a:spcAft>
                <a:spcPts val="0"/>
              </a:spcAft>
              <a:buSzPts val="1100"/>
              <a:buNone/>
            </a:pPr>
            <a:r>
              <a:rPr lang="zh-CN"/>
              <a:t>第14天</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还不到100%，因为有些人会是无症状患者，也就是说它们从未出现过症状</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出处：内科医志，2020年3月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20秒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6英尺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#待在家里</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如何保护自己和他人免受新冠肺炎感染的提示：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假定每个人都患有</a:t>
            </a:r>
            <a:r>
              <a:rPr lang="zh-CN">
                <a:solidFill>
                  <a:schemeClr val="dk1"/>
                </a:solidFill>
              </a:rPr>
              <a:t>新冠肺炎</a:t>
            </a:r>
            <a:r>
              <a:rPr lang="zh-CN"/>
              <a:t>，相应调整您的行为举止。对人微笑/挥手，并保持距离。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尽量待在家里（尤其如果您感觉生病或不适）</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与他人保持6英尺（约2米）距离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经常用肥皂和清水洗手</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避免触摸眼、鼻、嘴</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对经常接触的物体和表面进行清洁和消毒</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费城算数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或者</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这个人在家里工作</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这个人没有去那次的烧烤聚会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没有飞国内航班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待在了家里</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社交疏离	隔离	自我隔离</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您有可能感染了吗？	有可能	是的	是的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您出现症状了吗？	没有	没有	有</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您要保护谁？	您自己和其他人	您自己和其他人              其他人</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这要持续多久？	暂时的	感染后的14天	  出现症状后的至少7天，而且至少3天在没有服药的情况下没有发烧，还有其它症状有改善</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欢迎来到我们的教室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37b0165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737b01659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a:t>Suggested language for script: </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If you have a bandana or spare fabric and a few hair ties or rubber bands at home, try this easy DIY face mask. </a:t>
            </a:r>
            <a:endParaRPr/>
          </a:p>
          <a:p>
            <a:pPr indent="0" lvl="0" marL="0" rtl="0" algn="l">
              <a:lnSpc>
                <a:spcPct val="100000"/>
              </a:lnSpc>
              <a:spcBef>
                <a:spcPts val="0"/>
              </a:spcBef>
              <a:spcAft>
                <a:spcPts val="0"/>
              </a:spcAft>
              <a:buSzPts val="1100"/>
              <a:buNone/>
            </a:pPr>
            <a:r>
              <a:rPr lang="zh-CN" sz="1300">
                <a:solidFill>
                  <a:schemeClr val="dk1"/>
                </a:solidFill>
              </a:rPr>
              <a:t>如果您家里有一块头巾或多余的布料块，还有几根发带或橡皮筋的话，试着做这个自制手工口罩吧。</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Simply place a piece of paper towel or coffee filter in the middle of the fabric, and then fold each side of the of the bandana horizontally over the filter. </a:t>
            </a:r>
            <a:endParaRPr/>
          </a:p>
          <a:p>
            <a:pPr indent="0" lvl="0" marL="0" rtl="0" algn="l">
              <a:lnSpc>
                <a:spcPct val="100000"/>
              </a:lnSpc>
              <a:spcBef>
                <a:spcPts val="0"/>
              </a:spcBef>
              <a:spcAft>
                <a:spcPts val="0"/>
              </a:spcAft>
              <a:buSzPts val="1100"/>
              <a:buNone/>
            </a:pPr>
            <a:r>
              <a:rPr lang="zh-CN" sz="1300">
                <a:solidFill>
                  <a:schemeClr val="dk1"/>
                </a:solidFill>
              </a:rPr>
              <a:t>简单的将一张粗一点的纸巾，或者是咖啡过滤纸，放在布的中间，然后将头巾的每一个边打横着折过纸巾。</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Loop fabric through two hair ties or rubber bands. Place hair ties or rubber bands 6 inches apart on the fabric. </a:t>
            </a:r>
            <a:endParaRPr/>
          </a:p>
          <a:p>
            <a:pPr indent="0" lvl="0" marL="0" rtl="0" algn="l">
              <a:lnSpc>
                <a:spcPct val="100000"/>
              </a:lnSpc>
              <a:spcBef>
                <a:spcPts val="0"/>
              </a:spcBef>
              <a:spcAft>
                <a:spcPts val="0"/>
              </a:spcAft>
              <a:buSzPts val="1100"/>
              <a:buNone/>
            </a:pPr>
            <a:r>
              <a:rPr lang="zh-CN" sz="1300">
                <a:solidFill>
                  <a:schemeClr val="dk1"/>
                </a:solidFill>
              </a:rPr>
              <a:t>将布穿过两根橡皮筋之间。两根橡皮筋在布上的距离应该有6英寸。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Fold the sides of the fabric to the middle vertically and tuck to hold in place</a:t>
            </a:r>
            <a:endParaRPr/>
          </a:p>
          <a:p>
            <a:pPr indent="0" lvl="0" marL="0" rtl="0" algn="l">
              <a:lnSpc>
                <a:spcPct val="100000"/>
              </a:lnSpc>
              <a:spcBef>
                <a:spcPts val="0"/>
              </a:spcBef>
              <a:spcAft>
                <a:spcPts val="0"/>
              </a:spcAft>
              <a:buSzPts val="1100"/>
              <a:buNone/>
            </a:pPr>
            <a:r>
              <a:rPr lang="zh-CN" sz="1300">
                <a:solidFill>
                  <a:schemeClr val="dk1"/>
                </a:solidFill>
              </a:rPr>
              <a:t>将布的边竖着向中间折过去，并且塞好。</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Place hair ties or rubber bands behind your ears so the fabric mask covers your face</a:t>
            </a:r>
            <a:endParaRPr/>
          </a:p>
          <a:p>
            <a:pPr indent="0" lvl="0" marL="0" rtl="0" algn="l">
              <a:lnSpc>
                <a:spcPct val="100000"/>
              </a:lnSpc>
              <a:spcBef>
                <a:spcPts val="0"/>
              </a:spcBef>
              <a:spcAft>
                <a:spcPts val="0"/>
              </a:spcAft>
              <a:buSzPts val="1100"/>
              <a:buNone/>
            </a:pPr>
            <a:r>
              <a:rPr lang="zh-CN" sz="1300">
                <a:solidFill>
                  <a:schemeClr val="dk1"/>
                </a:solidFill>
              </a:rPr>
              <a:t>将发带或橡皮筋套到您的耳朵后面，好让布料口罩遮住您的脸。</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lang="zh-C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我们鼓励</a:t>
            </a:r>
            <a:endParaRPr/>
          </a:p>
          <a:p>
            <a:pPr indent="0" lvl="0" marL="0" rtl="0" algn="l">
              <a:lnSpc>
                <a:spcPct val="100000"/>
              </a:lnSpc>
              <a:spcBef>
                <a:spcPts val="0"/>
              </a:spcBef>
              <a:spcAft>
                <a:spcPts val="0"/>
              </a:spcAft>
              <a:buSzPts val="1100"/>
              <a:buNone/>
            </a:pPr>
            <a:r>
              <a:rPr lang="zh-CN"/>
              <a:t>大家</a:t>
            </a:r>
            <a:endParaRPr/>
          </a:p>
          <a:p>
            <a:pPr indent="0" lvl="0" marL="0" rtl="0" algn="l">
              <a:lnSpc>
                <a:spcPct val="100000"/>
              </a:lnSpc>
              <a:spcBef>
                <a:spcPts val="0"/>
              </a:spcBef>
              <a:spcAft>
                <a:spcPts val="0"/>
              </a:spcAft>
              <a:buSzPts val="1100"/>
              <a:buNone/>
            </a:pPr>
            <a:r>
              <a:rPr lang="zh-CN"/>
              <a:t>戴口罩。</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74d7203fa3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74d7203fa3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欲入店</a:t>
            </a:r>
            <a:endParaRPr/>
          </a:p>
          <a:p>
            <a:pPr indent="0" lvl="0" marL="0" rtl="0" algn="l">
              <a:lnSpc>
                <a:spcPct val="100000"/>
              </a:lnSpc>
              <a:spcBef>
                <a:spcPts val="0"/>
              </a:spcBef>
              <a:spcAft>
                <a:spcPts val="0"/>
              </a:spcAft>
              <a:buSzPts val="1100"/>
              <a:buNone/>
            </a:pPr>
            <a:r>
              <a:rPr lang="zh-CN"/>
              <a:t>需戴口罩。</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75cfaf3a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g775cfaf3a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replace image with snapshot of translated slide 8</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F00"/>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8461921d0e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8461921d0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74d7203fa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g74d7203fa3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75cfaf3a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775cfaf3a5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74d7203fa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74d7203fa3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74d7203fa3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74d7203fa3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Include: “and request an interpreter” at the end of the second sentence.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74d7203fa3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74d7203fa3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8461921d0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8461921d0e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74d7203fa3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g74d7203fa3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74d7203fa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74d7203fa3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https://philanthropynetwork.org/sites/default/files/Step%20Up%20To%20The%20Plate%20One%20Sheet.pdf</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失业金办公室	  失业福利    雇主失业金服务/失业金税     福利申诉    COVID-19    西班牙语版</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给受影响工人的信息</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了解更多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申请失业金的条件 + 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如果您有以下情况，你可以申请：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雇主暂时或永久歇业</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您工作的时间被减</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您被通知因处理COVID-19不用上班</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您被通知要隔离或自我隔离</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775cfaf3a5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775cfaf3a5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#mindPHL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费城，</a:t>
            </a:r>
            <a:endParaRPr/>
          </a:p>
          <a:p>
            <a:pPr indent="0" lvl="0" marL="0" rtl="0" algn="l">
              <a:lnSpc>
                <a:spcPct val="100000"/>
              </a:lnSpc>
              <a:spcBef>
                <a:spcPts val="0"/>
              </a:spcBef>
              <a:spcAft>
                <a:spcPts val="0"/>
              </a:spcAft>
              <a:buSzPts val="1100"/>
              <a:buNone/>
            </a:pPr>
            <a:r>
              <a:rPr lang="zh-CN"/>
              <a:t>让我们照顾好</a:t>
            </a:r>
            <a:endParaRPr/>
          </a:p>
          <a:p>
            <a:pPr indent="0" lvl="0" marL="0" rtl="0" algn="l">
              <a:lnSpc>
                <a:spcPct val="100000"/>
              </a:lnSpc>
              <a:spcBef>
                <a:spcPts val="0"/>
              </a:spcBef>
              <a:spcAft>
                <a:spcPts val="0"/>
              </a:spcAft>
              <a:buSzPts val="1100"/>
              <a:buNone/>
            </a:pPr>
            <a:r>
              <a:rPr lang="zh-CN"/>
              <a:t>我们的心理健康 - </a:t>
            </a:r>
            <a:endParaRPr/>
          </a:p>
          <a:p>
            <a:pPr indent="0" lvl="0" marL="0" rtl="0" algn="l">
              <a:lnSpc>
                <a:spcPct val="100000"/>
              </a:lnSpc>
              <a:spcBef>
                <a:spcPts val="0"/>
              </a:spcBef>
              <a:spcAft>
                <a:spcPts val="0"/>
              </a:spcAft>
              <a:buSzPts val="1100"/>
              <a:buNone/>
            </a:pPr>
            <a:r>
              <a:rPr lang="zh-CN"/>
              <a:t>大家一起。</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mindPHLtogether.com</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国会的$2万亿经济刺激方案</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731eab087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731eab0875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https://www.cnn.com/2020/04/01/politics/stimulus-money-distribution-individuals/index.html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73c52d34e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73c52d34eb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https://www.cnbc.com/2020/04/13/will-you-have-to-pay-back-the-coronavirus-stimulus-check.html</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74d7203fa3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74d7203fa3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Google Shape;587;g737b01659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g737b016594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74d7203fa3_0_43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98" name="Google Shape;598;g74d7203fa3_0_43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737b01659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737b016594_0_1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74d7203fa3_0_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g74d7203fa3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74d7203fa3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74d7203fa3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74d7203fa3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g74d7203fa3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zh-CN" sz="1500">
                <a:solidFill>
                  <a:srgbClr val="171717"/>
                </a:solidFill>
                <a:highlight>
                  <a:srgbClr val="FFFFFF"/>
                </a:highlight>
                <a:latin typeface="Open Sans"/>
                <a:ea typeface="Open Sans"/>
                <a:cs typeface="Open Sans"/>
                <a:sym typeface="Open Sans"/>
              </a:rPr>
              <a:t>Philadelphia area donors have come together to launch the </a:t>
            </a:r>
            <a:r>
              <a:rPr b="1" lang="zh-CN" sz="1500">
                <a:solidFill>
                  <a:srgbClr val="171717"/>
                </a:solidFill>
                <a:highlight>
                  <a:srgbClr val="FFFFFF"/>
                </a:highlight>
                <a:latin typeface="Open Sans"/>
                <a:ea typeface="Open Sans"/>
                <a:cs typeface="Open Sans"/>
                <a:sym typeface="Open Sans"/>
              </a:rPr>
              <a:t>Jump-Start Philly Schools Fund</a:t>
            </a:r>
            <a:r>
              <a:rPr lang="zh-C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rPr lang="zh-C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SzPts val="1100"/>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zh-C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lnSpc>
                <a:spcPct val="100000"/>
              </a:lnSpc>
              <a:spcBef>
                <a:spcPts val="1200"/>
              </a:spcBef>
              <a:spcAft>
                <a:spcPts val="0"/>
              </a:spcAft>
              <a:buSzPts val="1100"/>
              <a:buNone/>
            </a:pPr>
            <a:r>
              <a:t/>
            </a:r>
            <a:endParaRPr/>
          </a:p>
          <a:p>
            <a:pPr indent="0" lvl="0" marL="0" rtl="0" algn="l">
              <a:lnSpc>
                <a:spcPct val="100000"/>
              </a:lnSpc>
              <a:spcBef>
                <a:spcPts val="0"/>
              </a:spcBef>
              <a:spcAft>
                <a:spcPts val="0"/>
              </a:spcAft>
              <a:buSzPts val="1100"/>
              <a:buNone/>
            </a:pPr>
            <a:r>
              <a:rPr lang="zh-CN"/>
              <a:t>https://philaschoolpartnership.org/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宾州</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妇人	婴儿	儿童</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zh-CN" sz="1050">
                <a:solidFill>
                  <a:srgbClr val="273138"/>
                </a:solidFill>
                <a:highlight>
                  <a:srgbClr val="FFFFFF"/>
                </a:highlight>
                <a:latin typeface="Open Sans"/>
                <a:ea typeface="Open Sans"/>
                <a:cs typeface="Open Sans"/>
                <a:sym typeface="Open Sans"/>
              </a:rPr>
              <a:t>PGW is suspending non-payment terminations and waiving new late payment charges. This termination freeze will remain in place until further notice. </a:t>
            </a:r>
            <a:endParaRPr b="1" sz="1050">
              <a:solidFill>
                <a:srgbClr val="273138"/>
              </a:solidFill>
              <a:highlight>
                <a:srgbClr val="FFFFFF"/>
              </a:highlight>
              <a:latin typeface="Open Sans"/>
              <a:ea typeface="Open Sans"/>
              <a:cs typeface="Open Sans"/>
              <a:sym typeface="Open Sans"/>
            </a:endParaRPr>
          </a:p>
          <a:p>
            <a:pPr indent="0" lvl="0" marL="0" rtl="0" algn="l">
              <a:lnSpc>
                <a:spcPct val="100000"/>
              </a:lnSpc>
              <a:spcBef>
                <a:spcPts val="0"/>
              </a:spcBef>
              <a:spcAft>
                <a:spcPts val="0"/>
              </a:spcAft>
              <a:buSzPts val="1100"/>
              <a:buNone/>
            </a:pPr>
            <a:r>
              <a:rPr lang="zh-CN" u="sng">
                <a:solidFill>
                  <a:schemeClr val="hlink"/>
                </a:solidFill>
                <a:hlinkClick r:id="rId2"/>
              </a:rPr>
              <a:t>https://www.pgworks.com/covid19</a:t>
            </a:r>
            <a:endParaRPr b="1" sz="1050">
              <a:solidFill>
                <a:srgbClr val="273138"/>
              </a:solidFill>
              <a:highlight>
                <a:srgbClr val="FFFFFF"/>
              </a:highlight>
              <a:latin typeface="Open Sans"/>
              <a:ea typeface="Open Sans"/>
              <a:cs typeface="Open Sans"/>
              <a:sym typeface="Open Sans"/>
            </a:endParaRPr>
          </a:p>
          <a:p>
            <a:pPr indent="0" lvl="0" marL="0" rtl="0" algn="l">
              <a:lnSpc>
                <a:spcPct val="100000"/>
              </a:lnSpc>
              <a:spcBef>
                <a:spcPts val="0"/>
              </a:spcBef>
              <a:spcAft>
                <a:spcPts val="0"/>
              </a:spcAft>
              <a:buSzPts val="1100"/>
              <a:buNone/>
            </a:pPr>
            <a:r>
              <a:rPr lang="zh-CN" sz="1050">
                <a:solidFill>
                  <a:srgbClr val="4B4B4B"/>
                </a:solidFill>
                <a:highlight>
                  <a:srgbClr val="FFE9A7"/>
                </a:highlight>
              </a:rPr>
              <a:t>We are suspending service disconnections and new late payment charges for all customers through June 1</a:t>
            </a:r>
            <a:endParaRPr sz="1050">
              <a:solidFill>
                <a:srgbClr val="4B4B4B"/>
              </a:solidFill>
              <a:highlight>
                <a:srgbClr val="FFE9A7"/>
              </a:highlight>
            </a:endParaRPr>
          </a:p>
          <a:p>
            <a:pPr indent="0" lvl="0" marL="0" rtl="0" algn="l">
              <a:lnSpc>
                <a:spcPct val="100000"/>
              </a:lnSpc>
              <a:spcBef>
                <a:spcPts val="0"/>
              </a:spcBef>
              <a:spcAft>
                <a:spcPts val="0"/>
              </a:spcAft>
              <a:buSzPts val="1100"/>
              <a:buNone/>
            </a:pPr>
            <a:r>
              <a:rPr lang="zh-CN" u="sng">
                <a:solidFill>
                  <a:schemeClr val="hlink"/>
                </a:solidFill>
                <a:hlinkClick r:id="rId3"/>
              </a:rPr>
              <a:t>https://www.peco.com/Pages/default.aspx</a:t>
            </a:r>
            <a:endParaRPr sz="1050">
              <a:solidFill>
                <a:srgbClr val="4B4B4B"/>
              </a:solidFill>
              <a:highlight>
                <a:srgbClr val="FFE9A7"/>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775cfaf3a5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g775cfaf3a5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8" name="Shape 678"/>
        <p:cNvGrpSpPr/>
        <p:nvPr/>
      </p:nvGrpSpPr>
      <p:grpSpPr>
        <a:xfrm>
          <a:off x="0" y="0"/>
          <a:ext cx="0" cy="0"/>
          <a:chOff x="0" y="0"/>
          <a:chExt cx="0" cy="0"/>
        </a:xfrm>
      </p:grpSpPr>
      <p:sp>
        <p:nvSpPr>
          <p:cNvPr id="679" name="Google Shape;679;p3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80" name="Google Shape;68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AutoNum type="arabicPeriod"/>
            </a:pPr>
            <a:r>
              <a:rPr lang="zh-CN"/>
              <a:t>初选  </a:t>
            </a:r>
            <a:endParaRPr/>
          </a:p>
          <a:p>
            <a:pPr indent="0" lvl="0" marL="457200" rtl="0" algn="l">
              <a:lnSpc>
                <a:spcPct val="100000"/>
              </a:lnSpc>
              <a:spcBef>
                <a:spcPts val="0"/>
              </a:spcBef>
              <a:spcAft>
                <a:spcPts val="0"/>
              </a:spcAft>
              <a:buSzPts val="1100"/>
              <a:buNone/>
            </a:pPr>
            <a:r>
              <a:rPr lang="zh-CN"/>
              <a:t>新选举日：2020年6月2日</a:t>
            </a:r>
            <a:endParaRPr/>
          </a:p>
          <a:p>
            <a:pPr indent="0" lvl="0" marL="45720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rPr lang="zh-CN"/>
              <a:t>2，驾驶执照</a:t>
            </a:r>
            <a:endParaRPr/>
          </a:p>
          <a:p>
            <a:pPr indent="0" lvl="0" marL="0" rtl="0" algn="l">
              <a:lnSpc>
                <a:spcPct val="100000"/>
              </a:lnSpc>
              <a:spcBef>
                <a:spcPts val="0"/>
              </a:spcBef>
              <a:spcAft>
                <a:spcPts val="0"/>
              </a:spcAft>
              <a:buSzPts val="1100"/>
              <a:buNone/>
            </a:pPr>
            <a:r>
              <a:rPr lang="zh-CN"/>
              <a:t>原4月30日前将过期之驾照</a:t>
            </a:r>
            <a:endParaRPr/>
          </a:p>
          <a:p>
            <a:pPr indent="0" lvl="0" marL="0" rtl="0" algn="l">
              <a:lnSpc>
                <a:spcPct val="100000"/>
              </a:lnSpc>
              <a:spcBef>
                <a:spcPts val="0"/>
              </a:spcBef>
              <a:spcAft>
                <a:spcPts val="0"/>
              </a:spcAft>
              <a:buSzPts val="1100"/>
              <a:buNone/>
            </a:pPr>
            <a:r>
              <a:rPr lang="zh-CN"/>
              <a:t>期限更新至2020年5月31日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3. 身份证件</a:t>
            </a:r>
            <a:endParaRPr/>
          </a:p>
          <a:p>
            <a:pPr indent="0" lvl="0" marL="0" rtl="0" algn="l">
              <a:lnSpc>
                <a:spcPct val="100000"/>
              </a:lnSpc>
              <a:spcBef>
                <a:spcPts val="0"/>
              </a:spcBef>
              <a:spcAft>
                <a:spcPts val="0"/>
              </a:spcAft>
              <a:buSzPts val="1100"/>
              <a:buNone/>
            </a:pPr>
            <a:r>
              <a:rPr lang="zh-CN"/>
              <a:t>更新期限：2021年10月1日</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4. 收入税报税</a:t>
            </a:r>
            <a:endParaRPr/>
          </a:p>
          <a:p>
            <a:pPr indent="0" lvl="0" marL="0" rtl="0" algn="l">
              <a:lnSpc>
                <a:spcPct val="100000"/>
              </a:lnSpc>
              <a:spcBef>
                <a:spcPts val="0"/>
              </a:spcBef>
              <a:spcAft>
                <a:spcPts val="0"/>
              </a:spcAft>
              <a:buSzPts val="1100"/>
              <a:buNone/>
            </a:pPr>
            <a:r>
              <a:rPr lang="zh-CN"/>
              <a:t>更新报税期限：2020年7月15日</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市政府已颁发了新的商业活动和留在家指令，限制费城市内的商业活动，私人活动和集合活动。得到有关费城的COVID-19更新：phila.gov/COVID-19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2019年新冠状病毒（COVID-19）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为您提供有关费城COVID-19的信息和更新</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公共卫生部</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u="sng">
                <a:solidFill>
                  <a:schemeClr val="hlink"/>
                </a:solidFill>
                <a:hlinkClick r:id="rId2"/>
              </a:rPr>
              <a:t>https://www.pa.gov/guides/voting-and-elections/#VotingbyMail-InBallot</a:t>
            </a:r>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zh-CN">
                <a:solidFill>
                  <a:schemeClr val="dk1"/>
                </a:solidFill>
              </a:rPr>
              <a:t>我应该如何使用邮寄方式投票？</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1.根据选票提示，在选票上标注好您的选择。</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2.将您的选票放入保密信封之中，然后再将保密信封放入正式信封之中。请记得在表格上签字，否则，您的选票将无效。</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zh-CN">
                <a:solidFill>
                  <a:schemeClr val="dk1"/>
                </a:solidFill>
              </a:rPr>
              <a:t>3.按时寄回您的选票，预备充足的时间让选票可以及时寄达</a:t>
            </a:r>
            <a:r>
              <a:rPr lang="zh-CN" u="sng">
                <a:solidFill>
                  <a:schemeClr val="dk1"/>
                </a:solidFill>
              </a:rPr>
              <a:t>郡/市选举办公室</a:t>
            </a:r>
            <a:r>
              <a:rPr lang="zh-C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74d7203fa3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g74d7203fa3_0_5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74d7203fa3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1" name="Google Shape;751;g74d7203fa3_0_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p4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67" name="Google Shape;767;p4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775cfaf3a5_0_238: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zh-CN"/>
              <a:t>新冠疫情资源</a:t>
            </a:r>
            <a:r>
              <a:rPr lang="zh-CN"/>
              <a:t>信息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新冠疫情期间，利用</a:t>
            </a:r>
            <a:r>
              <a:rPr lang="zh-CN"/>
              <a:t>以下</a:t>
            </a:r>
            <a:r>
              <a:rPr lang="zh-CN"/>
              <a:t>信息资源确保您自己及他人安康。</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防止传染的方法：</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尽量宅在家里。			在公共场所，必戴口罩。不戴口罩不出门！</a:t>
            </a:r>
            <a:endParaRPr/>
          </a:p>
          <a:p>
            <a:pPr indent="0" lvl="0" marL="0" rtl="0" algn="l">
              <a:lnSpc>
                <a:spcPct val="100000"/>
              </a:lnSpc>
              <a:spcBef>
                <a:spcPts val="0"/>
              </a:spcBef>
              <a:spcAft>
                <a:spcPts val="0"/>
              </a:spcAft>
              <a:buSzPts val="1400"/>
              <a:buNone/>
            </a:pPr>
            <a:r>
              <a:rPr lang="zh-CN"/>
              <a:t>经常洗手。				与其他人保持距离。至少6英尺（约两米）的距离！</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zh-CN"/>
              <a:t>需要援助？</a:t>
            </a:r>
            <a:endParaRPr/>
          </a:p>
          <a:p>
            <a:pPr indent="-298450" lvl="0" marL="457200" rtl="0" algn="l">
              <a:lnSpc>
                <a:spcPct val="100000"/>
              </a:lnSpc>
              <a:spcBef>
                <a:spcPts val="0"/>
              </a:spcBef>
              <a:spcAft>
                <a:spcPts val="0"/>
              </a:spcAft>
              <a:buSzPts val="1100"/>
              <a:buChar char="-"/>
            </a:pPr>
            <a:r>
              <a:rPr lang="zh-CN"/>
              <a:t>拨打电话1-800-722-7112联系</a:t>
            </a:r>
            <a:r>
              <a:rPr lang="zh-CN">
                <a:solidFill>
                  <a:schemeClr val="dk1"/>
                </a:solidFill>
              </a:rPr>
              <a:t>专业</a:t>
            </a:r>
            <a:r>
              <a:rPr lang="zh-CN"/>
              <a:t>医护人员</a:t>
            </a:r>
            <a:endParaRPr/>
          </a:p>
          <a:p>
            <a:pPr indent="-298450" lvl="0" marL="457200" rtl="0" algn="l">
              <a:lnSpc>
                <a:spcPct val="100000"/>
              </a:lnSpc>
              <a:spcBef>
                <a:spcPts val="0"/>
              </a:spcBef>
              <a:spcAft>
                <a:spcPts val="0"/>
              </a:spcAft>
              <a:buSzPts val="1100"/>
              <a:buChar char="-"/>
            </a:pPr>
            <a:r>
              <a:rPr lang="zh-CN"/>
              <a:t>若您需要入住收容所，拨打电话215-232-1984</a:t>
            </a:r>
            <a:endParaRPr/>
          </a:p>
          <a:p>
            <a:pPr indent="-298450" lvl="0" marL="457200" rtl="0" algn="l">
              <a:lnSpc>
                <a:spcPct val="100000"/>
              </a:lnSpc>
              <a:spcBef>
                <a:spcPts val="0"/>
              </a:spcBef>
              <a:spcAft>
                <a:spcPts val="0"/>
              </a:spcAft>
              <a:buSzPts val="1100"/>
              <a:buChar char="-"/>
            </a:pPr>
            <a:r>
              <a:rPr lang="zh-CN"/>
              <a:t>访问phila.gov/food寻找免费食物信息</a:t>
            </a:r>
            <a:endParaRPr/>
          </a:p>
          <a:p>
            <a:pPr indent="-298450" lvl="0" marL="457200" rtl="0" algn="l">
              <a:lnSpc>
                <a:spcPct val="100000"/>
              </a:lnSpc>
              <a:spcBef>
                <a:spcPts val="0"/>
              </a:spcBef>
              <a:spcAft>
                <a:spcPts val="0"/>
              </a:spcAft>
              <a:buSzPts val="1100"/>
              <a:buChar char="-"/>
            </a:pPr>
            <a:r>
              <a:rPr lang="zh-CN"/>
              <a:t>访问bit.ly/PhillyBabyCare寻找免费育婴用品</a:t>
            </a:r>
            <a:endParaRPr/>
          </a:p>
          <a:p>
            <a:pPr indent="-298450" lvl="0" marL="457200" rtl="0" algn="l">
              <a:lnSpc>
                <a:spcPct val="100000"/>
              </a:lnSpc>
              <a:spcBef>
                <a:spcPts val="0"/>
              </a:spcBef>
              <a:spcAft>
                <a:spcPts val="0"/>
              </a:spcAft>
              <a:buSzPts val="1100"/>
              <a:buChar char="-"/>
            </a:pPr>
            <a:r>
              <a:rPr lang="zh-CN"/>
              <a:t>拨打 3-1-1服务热线，寻其他援助</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zh-CN"/>
              <a:t>费城人普办公室				phila.gov/census</a:t>
            </a:r>
            <a:endParaRPr/>
          </a:p>
        </p:txBody>
      </p:sp>
      <p:sp>
        <p:nvSpPr>
          <p:cNvPr id="783" name="Google Shape;783;g775cfaf3a5_0_238: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p4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9" name="Google Shape;799;p4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zh-CN"/>
              <a:t>保护容易感染疾病的人群：</a:t>
            </a:r>
            <a:endParaRPr/>
          </a:p>
          <a:p>
            <a:pPr indent="0" lvl="0" marL="0" rtl="0" algn="l">
              <a:lnSpc>
                <a:spcPct val="100000"/>
              </a:lnSpc>
              <a:spcBef>
                <a:spcPts val="0"/>
              </a:spcBef>
              <a:spcAft>
                <a:spcPts val="0"/>
              </a:spcAft>
              <a:buSzPts val="1100"/>
              <a:buNone/>
            </a:pPr>
            <a:r>
              <a:rPr lang="zh-CN"/>
              <a:t>（美国人口中的百分比）</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患有慢性疾病的人</a:t>
            </a:r>
            <a:endParaRPr/>
          </a:p>
          <a:p>
            <a:pPr indent="0" lvl="0" marL="0" rtl="0" algn="l">
              <a:lnSpc>
                <a:spcPct val="100000"/>
              </a:lnSpc>
              <a:spcBef>
                <a:spcPts val="0"/>
              </a:spcBef>
              <a:spcAft>
                <a:spcPts val="0"/>
              </a:spcAft>
              <a:buSzPts val="1100"/>
              <a:buNone/>
            </a:pPr>
            <a:r>
              <a:rPr lang="zh-CN"/>
              <a:t>40%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老年人 （55岁及以上）</a:t>
            </a:r>
            <a:endParaRPr/>
          </a:p>
          <a:p>
            <a:pPr indent="0" lvl="0" marL="0" rtl="0" algn="l">
              <a:lnSpc>
                <a:spcPct val="100000"/>
              </a:lnSpc>
              <a:spcBef>
                <a:spcPts val="0"/>
              </a:spcBef>
              <a:spcAft>
                <a:spcPts val="0"/>
              </a:spcAft>
              <a:buSzPts val="1100"/>
              <a:buNone/>
            </a:pPr>
            <a:r>
              <a:rPr lang="zh-CN"/>
              <a:t>29%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自由职业者</a:t>
            </a:r>
            <a:endParaRPr/>
          </a:p>
          <a:p>
            <a:pPr indent="0" lvl="0" marL="0" rtl="0" algn="l">
              <a:lnSpc>
                <a:spcPct val="100000"/>
              </a:lnSpc>
              <a:spcBef>
                <a:spcPts val="0"/>
              </a:spcBef>
              <a:spcAft>
                <a:spcPts val="0"/>
              </a:spcAft>
              <a:buSzPts val="1100"/>
              <a:buNone/>
            </a:pPr>
            <a:r>
              <a:rPr lang="zh-CN"/>
              <a:t>17%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医护人员</a:t>
            </a:r>
            <a:endParaRPr/>
          </a:p>
          <a:p>
            <a:pPr indent="0" lvl="0" marL="0" rtl="0" algn="l">
              <a:lnSpc>
                <a:spcPct val="100000"/>
              </a:lnSpc>
              <a:spcBef>
                <a:spcPts val="0"/>
              </a:spcBef>
              <a:spcAft>
                <a:spcPts val="0"/>
              </a:spcAft>
              <a:buSzPts val="1100"/>
              <a:buNone/>
            </a:pPr>
            <a:r>
              <a:rPr lang="zh-CN"/>
              <a:t>5.5%</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没有身份的人</a:t>
            </a:r>
            <a:endParaRPr/>
          </a:p>
          <a:p>
            <a:pPr indent="0" lvl="0" marL="0" rtl="0" algn="l">
              <a:lnSpc>
                <a:spcPct val="100000"/>
              </a:lnSpc>
              <a:spcBef>
                <a:spcPts val="0"/>
              </a:spcBef>
              <a:spcAft>
                <a:spcPts val="0"/>
              </a:spcAft>
              <a:buSzPts val="1100"/>
              <a:buNone/>
            </a:pPr>
            <a:r>
              <a:rPr lang="zh-CN"/>
              <a:t>3.2%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老师</a:t>
            </a:r>
            <a:endParaRPr/>
          </a:p>
          <a:p>
            <a:pPr indent="0" lvl="0" marL="0" rtl="0" algn="l">
              <a:lnSpc>
                <a:spcPct val="100000"/>
              </a:lnSpc>
              <a:spcBef>
                <a:spcPts val="0"/>
              </a:spcBef>
              <a:spcAft>
                <a:spcPts val="0"/>
              </a:spcAft>
              <a:buSzPts val="1100"/>
              <a:buNone/>
            </a:pPr>
            <a:r>
              <a:rPr lang="zh-CN"/>
              <a:t>1%</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怀孕的人</a:t>
            </a:r>
            <a:endParaRPr/>
          </a:p>
          <a:p>
            <a:pPr indent="0" lvl="0" marL="0" rtl="0" algn="l">
              <a:lnSpc>
                <a:spcPct val="100000"/>
              </a:lnSpc>
              <a:spcBef>
                <a:spcPts val="0"/>
              </a:spcBef>
              <a:spcAft>
                <a:spcPts val="0"/>
              </a:spcAft>
              <a:buSzPts val="1100"/>
              <a:buNone/>
            </a:pPr>
            <a:r>
              <a:rPr lang="zh-CN"/>
              <a:t>0.9%</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被监禁的人</a:t>
            </a:r>
            <a:endParaRPr/>
          </a:p>
          <a:p>
            <a:pPr indent="0" lvl="0" marL="0" rtl="0" algn="l">
              <a:lnSpc>
                <a:spcPct val="100000"/>
              </a:lnSpc>
              <a:spcBef>
                <a:spcPts val="0"/>
              </a:spcBef>
              <a:spcAft>
                <a:spcPts val="0"/>
              </a:spcAft>
              <a:buSzPts val="1100"/>
              <a:buNone/>
            </a:pPr>
            <a:r>
              <a:rPr lang="zh-CN"/>
              <a:t>0.7%</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无家可归的人</a:t>
            </a:r>
            <a:endParaRPr/>
          </a:p>
          <a:p>
            <a:pPr indent="0" lvl="0" marL="0" rtl="0" algn="l">
              <a:lnSpc>
                <a:spcPct val="100000"/>
              </a:lnSpc>
              <a:spcBef>
                <a:spcPts val="0"/>
              </a:spcBef>
              <a:spcAft>
                <a:spcPts val="0"/>
              </a:spcAft>
              <a:buSzPts val="1100"/>
              <a:buNone/>
            </a:pPr>
            <a:r>
              <a:rPr lang="zh-CN"/>
              <a:t>0.2%</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出处：疾病控制和预防中心</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5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56"/>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56"/>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56"/>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56"/>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56"/>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 name="Shape 17"/>
        <p:cNvGrpSpPr/>
        <p:nvPr/>
      </p:nvGrpSpPr>
      <p:grpSpPr>
        <a:xfrm>
          <a:off x="0" y="0"/>
          <a:ext cx="0" cy="0"/>
          <a:chOff x="0" y="0"/>
          <a:chExt cx="0" cy="0"/>
        </a:xfrm>
      </p:grpSpPr>
      <p:sp>
        <p:nvSpPr>
          <p:cNvPr id="18" name="Google Shape;1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0" name="Shape 30"/>
        <p:cNvGrpSpPr/>
        <p:nvPr/>
      </p:nvGrpSpPr>
      <p:grpSpPr>
        <a:xfrm>
          <a:off x="0" y="0"/>
          <a:ext cx="0" cy="0"/>
          <a:chOff x="0" y="0"/>
          <a:chExt cx="0" cy="0"/>
        </a:xfrm>
      </p:grpSpPr>
      <p:sp>
        <p:nvSpPr>
          <p:cNvPr id="31" name="Google Shape;31;p5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5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4" name="Shape 34"/>
        <p:cNvGrpSpPr/>
        <p:nvPr/>
      </p:nvGrpSpPr>
      <p:grpSpPr>
        <a:xfrm>
          <a:off x="0" y="0"/>
          <a:ext cx="0" cy="0"/>
          <a:chOff x="0" y="0"/>
          <a:chExt cx="0" cy="0"/>
        </a:xfrm>
      </p:grpSpPr>
      <p:sp>
        <p:nvSpPr>
          <p:cNvPr id="35" name="Google Shape;35;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zh-C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www.dw.com/" TargetMode="External"/><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16.png"/><Relationship Id="rId5" Type="http://schemas.openxmlformats.org/officeDocument/2006/relationships/image" Target="../media/image98.png"/><Relationship Id="rId6" Type="http://schemas.openxmlformats.org/officeDocument/2006/relationships/image" Target="../media/image19.png"/><Relationship Id="rId7" Type="http://schemas.openxmlformats.org/officeDocument/2006/relationships/image" Target="../media/image10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omments" Target="../comments/comment4.xml"/><Relationship Id="rId4" Type="http://schemas.openxmlformats.org/officeDocument/2006/relationships/image" Target="../media/image3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omments" Target="../comments/comment5.xml"/><Relationship Id="rId4" Type="http://schemas.openxmlformats.org/officeDocument/2006/relationships/image" Target="../media/image24.png"/><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5" Type="http://schemas.openxmlformats.org/officeDocument/2006/relationships/hyperlink" Target="https://docs.google.com/document/d/1mYvYnfiKOmhNFAQqc3NCzsv9ervJT3-H/edit#heading=h.oupo4mbf2w6r" TargetMode="External"/><Relationship Id="rId6" Type="http://schemas.openxmlformats.org/officeDocument/2006/relationships/hyperlink" Target="https://docs.google.com/document/d/1mYvYnfiKOmhNFAQqc3NCzsv9ervJT3-H/edit#heading=h.znz1dskohhs" TargetMode="External"/><Relationship Id="rId7"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100.png"/><Relationship Id="rId7" Type="http://schemas.openxmlformats.org/officeDocument/2006/relationships/image" Target="../media/image1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3.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7.xml"/><Relationship Id="rId4" Type="http://schemas.openxmlformats.org/officeDocument/2006/relationships/image" Target="../media/image36.jp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omments" Target="../comments/commen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omments" Target="../comments/comment9.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7.jp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cs.google.com/document/d/1mYvYnfiKOmhNFAQqc3NCzsv9ervJT3-H/edit#heading=h.oupo4mbf2w6r" TargetMode="External"/><Relationship Id="rId4" Type="http://schemas.openxmlformats.org/officeDocument/2006/relationships/image" Target="../media/image65.png"/><Relationship Id="rId9"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97.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7.png"/><Relationship Id="rId4" Type="http://schemas.openxmlformats.org/officeDocument/2006/relationships/image" Target="../media/image49.png"/><Relationship Id="rId5"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freefilefillableforms.com/#/fd/EconomicImpactPayment" TargetMode="External"/><Relationship Id="rId4" Type="http://schemas.openxmlformats.org/officeDocument/2006/relationships/image" Target="../media/image6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9.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3.jpg"/><Relationship Id="rId4" Type="http://schemas.openxmlformats.org/officeDocument/2006/relationships/image" Target="../media/image6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9.png"/><Relationship Id="rId4" Type="http://schemas.openxmlformats.org/officeDocument/2006/relationships/image" Target="../media/image10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jpg"/></Relationships>
</file>

<file path=ppt/slides/_rels/slide56.xml.rels><?xml version="1.0" encoding="UTF-8" standalone="yes"?><Relationships xmlns="http://schemas.openxmlformats.org/package/2006/relationships"><Relationship Id="rId11" Type="http://schemas.openxmlformats.org/officeDocument/2006/relationships/image" Target="../media/image76.jpg"/><Relationship Id="rId10" Type="http://schemas.openxmlformats.org/officeDocument/2006/relationships/image" Target="../media/image72.png"/><Relationship Id="rId13" Type="http://schemas.openxmlformats.org/officeDocument/2006/relationships/image" Target="../media/image77.png"/><Relationship Id="rId12"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phillyh2o.info/covid-19-update" TargetMode="External"/><Relationship Id="rId4" Type="http://schemas.openxmlformats.org/officeDocument/2006/relationships/hyperlink" Target="https://www.pgworks.com/residential/covid-19" TargetMode="External"/><Relationship Id="rId9" Type="http://schemas.openxmlformats.org/officeDocument/2006/relationships/hyperlink" Target="https://www.peco.com/News/Pages/Press%20Releases/PECOExpandsAssistanceProgramstoSupportAllCustomersDuringCoronavirusPandemic031320.aspx" TargetMode="External"/><Relationship Id="rId14" Type="http://schemas.openxmlformats.org/officeDocument/2006/relationships/hyperlink" Target="https://www.acf.hhs.gov/ocs/programs/liheap" TargetMode="External"/><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gworks.com/residential/covid-19" TargetMode="External"/><Relationship Id="rId8" Type="http://schemas.openxmlformats.org/officeDocument/2006/relationships/hyperlink" Target="https://www.pgworks.com/residential/covid-19"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comments" Target="../comments/comment10.xml"/><Relationship Id="rId4" Type="http://schemas.openxmlformats.org/officeDocument/2006/relationships/image" Target="../media/image81.jpg"/><Relationship Id="rId5" Type="http://schemas.openxmlformats.org/officeDocument/2006/relationships/image" Target="../media/image80.png"/><Relationship Id="rId6"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www.pavoterservices.pa.gov/" TargetMode="External"/><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8.jp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5.jpg"/><Relationship Id="rId4" Type="http://schemas.openxmlformats.org/officeDocument/2006/relationships/image" Target="../media/image85.png"/><Relationship Id="rId5" Type="http://schemas.openxmlformats.org/officeDocument/2006/relationships/image" Target="../media/image102.png"/><Relationship Id="rId6"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3.png"/><Relationship Id="rId4" Type="http://schemas.openxmlformats.org/officeDocument/2006/relationships/hyperlink" Target="mailto:philly311@phila.gov" TargetMode="External"/><Relationship Id="rId5" Type="http://schemas.openxmlformats.org/officeDocument/2006/relationships/image" Target="../media/image8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04.jp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hyperlink" Target="https://bit.ly/COVIDPhoneBank" TargetMode="External"/><Relationship Id="rId6" Type="http://schemas.openxmlformats.org/officeDocument/2006/relationships/hyperlink" Target="https://bit.ly/COVIDPhoneBank"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3.png"/><Relationship Id="rId6"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13.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mt="93000"/>
          </a:blip>
          <a:srcRect b="1247" l="307" r="317" t="5633"/>
          <a:stretch/>
        </p:blipFill>
        <p:spPr>
          <a:xfrm>
            <a:off x="-177825" y="-109825"/>
            <a:ext cx="9379596" cy="5848448"/>
          </a:xfrm>
          <a:prstGeom prst="rect">
            <a:avLst/>
          </a:prstGeom>
          <a:noFill/>
          <a:ln>
            <a:noFill/>
          </a:ln>
        </p:spPr>
      </p:pic>
      <p:sp>
        <p:nvSpPr>
          <p:cNvPr id="61" name="Google Shape;61;p1"/>
          <p:cNvSpPr txBox="1"/>
          <p:nvPr>
            <p:ph idx="1" type="subTitle"/>
          </p:nvPr>
        </p:nvSpPr>
        <p:spPr>
          <a:xfrm>
            <a:off x="-334976" y="987299"/>
            <a:ext cx="5304017" cy="648325"/>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zh-CN" sz="3200">
                <a:solidFill>
                  <a:srgbClr val="FFFFFF"/>
                </a:solidFill>
                <a:highlight>
                  <a:srgbClr val="FFFFFF"/>
                </a:highlight>
                <a:latin typeface="Montserrat"/>
                <a:ea typeface="Montserrat"/>
                <a:cs typeface="Montserrat"/>
                <a:sym typeface="Montserrat"/>
              </a:rPr>
              <a:t>_ </a:t>
            </a:r>
            <a:r>
              <a:rPr b="1" lang="zh-CN" sz="3200">
                <a:solidFill>
                  <a:srgbClr val="0F4D90"/>
                </a:solidFill>
                <a:highlight>
                  <a:srgbClr val="FFFFFF"/>
                </a:highlight>
                <a:latin typeface="Montserrat"/>
                <a:ea typeface="Montserrat"/>
                <a:cs typeface="Montserrat"/>
                <a:sym typeface="Montserrat"/>
              </a:rPr>
              <a:t>社区防疫队长讲座 </a:t>
            </a:r>
            <a:r>
              <a:rPr b="1" lang="zh-CN" sz="3200">
                <a:solidFill>
                  <a:srgbClr val="FFFFFF"/>
                </a:solidFill>
                <a:highlight>
                  <a:srgbClr val="FFFFFF"/>
                </a:highlight>
                <a:latin typeface="Montserrat"/>
                <a:ea typeface="Montserrat"/>
                <a:cs typeface="Montserrat"/>
                <a:sym typeface="Montserrat"/>
              </a:rPr>
              <a:t>_</a:t>
            </a:r>
            <a:endParaRPr b="1" sz="3200">
              <a:solidFill>
                <a:srgbClr val="FFFFFF"/>
              </a:solidFill>
              <a:highlight>
                <a:srgbClr val="FFFFFF"/>
              </a:highlight>
              <a:latin typeface="Montserrat"/>
              <a:ea typeface="Montserrat"/>
              <a:cs typeface="Montserrat"/>
              <a:sym typeface="Montserrat"/>
            </a:endParaRPr>
          </a:p>
          <a:p>
            <a:pPr indent="0" lvl="0" marL="0" rtl="0" algn="ctr">
              <a:lnSpc>
                <a:spcPct val="100000"/>
              </a:lnSpc>
              <a:spcBef>
                <a:spcPts val="0"/>
              </a:spcBef>
              <a:spcAft>
                <a:spcPts val="0"/>
              </a:spcAft>
              <a:buSzPts val="2800"/>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
          <p:cNvSpPr txBox="1"/>
          <p:nvPr/>
        </p:nvSpPr>
        <p:spPr>
          <a:xfrm>
            <a:off x="0" y="269250"/>
            <a:ext cx="8151600" cy="98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zh-CN" sz="3600" u="none" cap="none" strike="noStrike">
                <a:solidFill>
                  <a:srgbClr val="FFFFFF"/>
                </a:solidFill>
                <a:highlight>
                  <a:srgbClr val="FFFFFF"/>
                </a:highlight>
                <a:latin typeface="Montserrat"/>
                <a:ea typeface="Montserrat"/>
                <a:cs typeface="Montserrat"/>
                <a:sym typeface="Montserrat"/>
              </a:rPr>
              <a:t>_ </a:t>
            </a:r>
            <a:r>
              <a:rPr b="1" i="0" lang="zh-CN" sz="3600" u="none" cap="none" strike="noStrike">
                <a:solidFill>
                  <a:srgbClr val="0F4D90"/>
                </a:solidFill>
                <a:highlight>
                  <a:schemeClr val="lt1"/>
                </a:highlight>
                <a:latin typeface="Montserrat"/>
                <a:ea typeface="Montserrat"/>
                <a:cs typeface="Montserrat"/>
                <a:sym typeface="Montserrat"/>
              </a:rPr>
              <a:t>抗击</a:t>
            </a:r>
            <a:r>
              <a:rPr b="1" i="0" lang="zh-CN" sz="3600" u="none" cap="none" strike="noStrike">
                <a:solidFill>
                  <a:srgbClr val="0F4D90"/>
                </a:solidFill>
                <a:highlight>
                  <a:srgbClr val="FFFFFF"/>
                </a:highlight>
                <a:latin typeface="Montserrat"/>
                <a:ea typeface="Montserrat"/>
                <a:cs typeface="Montserrat"/>
                <a:sym typeface="Montserrat"/>
              </a:rPr>
              <a:t>新型冠状病毒肺炎(COVID-19)  </a:t>
            </a:r>
            <a:endParaRPr b="1" i="0" sz="3600" u="none" cap="none" strike="noStrike">
              <a:solidFill>
                <a:srgbClr val="FFFFFF"/>
              </a:solidFill>
              <a:highlight>
                <a:srgbClr val="FFFFFF"/>
              </a:highlight>
              <a:latin typeface="Montserrat"/>
              <a:ea typeface="Montserrat"/>
              <a:cs typeface="Montserrat"/>
              <a:sym typeface="Montserrat"/>
            </a:endParaRPr>
          </a:p>
        </p:txBody>
      </p:sp>
      <p:sp>
        <p:nvSpPr>
          <p:cNvPr id="63" name="Google Shape;63;p1"/>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highlight>
                  <a:srgbClr val="FFFFFF"/>
                </a:highlight>
                <a:latin typeface="Montserrat"/>
                <a:ea typeface="Montserrat"/>
                <a:cs typeface="Montserrat"/>
                <a:sym typeface="Montserrat"/>
              </a:rPr>
              <a:t>_ </a:t>
            </a:r>
            <a:r>
              <a:rPr b="1" i="0" lang="zh-CN" sz="1400" u="none" cap="none" strike="noStrike">
                <a:solidFill>
                  <a:srgbClr val="0F4D90"/>
                </a:solidFill>
                <a:highlight>
                  <a:schemeClr val="lt1"/>
                </a:highlight>
                <a:latin typeface="Montserrat"/>
                <a:ea typeface="Montserrat"/>
                <a:cs typeface="Montserrat"/>
                <a:sym typeface="Montserrat"/>
              </a:rPr>
              <a:t>更新至 </a:t>
            </a:r>
            <a:r>
              <a:rPr b="1" i="0" lang="zh-CN" sz="1400" u="none" cap="none" strike="noStrike">
                <a:solidFill>
                  <a:srgbClr val="0F4D90"/>
                </a:solidFill>
                <a:highlight>
                  <a:srgbClr val="FFFFFF"/>
                </a:highlight>
                <a:latin typeface="Montserrat"/>
                <a:ea typeface="Montserrat"/>
                <a:cs typeface="Montserrat"/>
                <a:sym typeface="Montserrat"/>
              </a:rPr>
              <a:t>2020年</a:t>
            </a:r>
            <a:r>
              <a:rPr b="1" lang="zh-CN">
                <a:solidFill>
                  <a:srgbClr val="0F4D90"/>
                </a:solidFill>
                <a:highlight>
                  <a:srgbClr val="FFFFFF"/>
                </a:highlight>
                <a:latin typeface="Montserrat"/>
                <a:ea typeface="Montserrat"/>
                <a:cs typeface="Montserrat"/>
                <a:sym typeface="Montserrat"/>
              </a:rPr>
              <a:t>5</a:t>
            </a:r>
            <a:r>
              <a:rPr b="1" i="0" lang="zh-CN" sz="1400" u="none" cap="none" strike="noStrike">
                <a:solidFill>
                  <a:srgbClr val="0F4D90"/>
                </a:solidFill>
                <a:highlight>
                  <a:srgbClr val="FFFFFF"/>
                </a:highlight>
                <a:latin typeface="Montserrat"/>
                <a:ea typeface="Montserrat"/>
                <a:cs typeface="Montserrat"/>
                <a:sym typeface="Montserrat"/>
              </a:rPr>
              <a:t>月</a:t>
            </a:r>
            <a:r>
              <a:rPr b="1" lang="zh-CN">
                <a:solidFill>
                  <a:srgbClr val="0F4D90"/>
                </a:solidFill>
                <a:highlight>
                  <a:srgbClr val="FFFFFF"/>
                </a:highlight>
                <a:latin typeface="Montserrat"/>
                <a:ea typeface="Montserrat"/>
                <a:cs typeface="Montserrat"/>
                <a:sym typeface="Montserrat"/>
              </a:rPr>
              <a:t>7</a:t>
            </a:r>
            <a:r>
              <a:rPr b="1" i="0" lang="zh-CN" sz="1400" u="none" cap="none" strike="noStrike">
                <a:solidFill>
                  <a:srgbClr val="0F4D90"/>
                </a:solidFill>
                <a:highlight>
                  <a:srgbClr val="FFFFFF"/>
                </a:highlight>
                <a:latin typeface="Montserrat"/>
                <a:ea typeface="Montserrat"/>
                <a:cs typeface="Montserrat"/>
                <a:sym typeface="Montserrat"/>
              </a:rPr>
              <a:t>日 </a:t>
            </a:r>
            <a:r>
              <a:rPr b="1" i="0" lang="zh-CN" sz="1400" u="none" cap="none" strike="noStrike">
                <a:solidFill>
                  <a:srgbClr val="FFFFFF"/>
                </a:solidFill>
                <a:highlight>
                  <a:srgbClr val="FFFFFF"/>
                </a:highlight>
                <a:latin typeface="Montserrat"/>
                <a:ea typeface="Montserrat"/>
                <a:cs typeface="Montserrat"/>
                <a:sym typeface="Montserrat"/>
              </a:rPr>
              <a:t>_</a:t>
            </a:r>
            <a:endParaRPr b="1" i="0" sz="1400" u="none" cap="none" strike="noStrike">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0"/>
          <p:cNvSpPr txBox="1"/>
          <p:nvPr/>
        </p:nvSpPr>
        <p:spPr>
          <a:xfrm>
            <a:off x="395650" y="235475"/>
            <a:ext cx="7052400" cy="42222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的症状</a:t>
            </a:r>
            <a:endParaRPr b="0" i="0" sz="1400" u="none" cap="none" strike="noStrike">
              <a:solidFill>
                <a:srgbClr val="000000"/>
              </a:solidFill>
              <a:latin typeface="Arial"/>
              <a:ea typeface="Arial"/>
              <a:cs typeface="Arial"/>
              <a:sym typeface="Arial"/>
            </a:endParaRPr>
          </a:p>
        </p:txBody>
      </p:sp>
      <p:sp>
        <p:nvSpPr>
          <p:cNvPr id="170" name="Google Shape;170;p10"/>
          <p:cNvSpPr txBox="1"/>
          <p:nvPr/>
        </p:nvSpPr>
        <p:spPr>
          <a:xfrm>
            <a:off x="4992050" y="2073550"/>
            <a:ext cx="3049500" cy="164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大多数患新冠肺炎的人会在</a:t>
            </a:r>
            <a:r>
              <a:rPr b="1" i="0" lang="zh-CN" sz="1800" u="none" cap="none" strike="noStrike">
                <a:solidFill>
                  <a:schemeClr val="dk1"/>
                </a:solidFill>
                <a:latin typeface="Montserrat"/>
                <a:ea typeface="Montserrat"/>
                <a:cs typeface="Montserrat"/>
                <a:sym typeface="Montserrat"/>
              </a:rPr>
              <a:t>感染病毒后的第2至14天内</a:t>
            </a:r>
            <a:r>
              <a:rPr b="0" i="0" lang="zh-CN" sz="1800" u="none" cap="none" strike="noStrike">
                <a:solidFill>
                  <a:schemeClr val="dk1"/>
                </a:solidFill>
                <a:latin typeface="Montserrat"/>
                <a:ea typeface="Montserrat"/>
                <a:cs typeface="Montserrat"/>
                <a:sym typeface="Montserrat"/>
              </a:rPr>
              <a:t>开始出现症状。</a:t>
            </a:r>
            <a:endParaRPr b="0" i="0" sz="1800" u="none" cap="none" strike="noStrike">
              <a:solidFill>
                <a:schemeClr val="dk1"/>
              </a:solidFill>
              <a:latin typeface="Montserrat"/>
              <a:ea typeface="Montserrat"/>
              <a:cs typeface="Montserrat"/>
              <a:sym typeface="Montserrat"/>
            </a:endParaRPr>
          </a:p>
        </p:txBody>
      </p:sp>
      <p:pic>
        <p:nvPicPr>
          <p:cNvPr id="171" name="Google Shape;171;p10"/>
          <p:cNvPicPr preferRelativeResize="0"/>
          <p:nvPr/>
        </p:nvPicPr>
        <p:blipFill rotWithShape="1">
          <a:blip r:embed="rId3">
            <a:alphaModFix/>
          </a:blip>
          <a:srcRect b="0" l="0" r="0" t="0"/>
          <a:stretch/>
        </p:blipFill>
        <p:spPr>
          <a:xfrm>
            <a:off x="674775" y="1318300"/>
            <a:ext cx="3798850" cy="34307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1"/>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新冠肺炎(COVID-19)的症状</a:t>
            </a:r>
            <a:endParaRPr b="0" i="0" sz="1400" u="none" cap="none" strike="noStrike">
              <a:solidFill>
                <a:srgbClr val="000000"/>
              </a:solidFill>
              <a:latin typeface="Arial"/>
              <a:ea typeface="Arial"/>
              <a:cs typeface="Arial"/>
              <a:sym typeface="Arial"/>
            </a:endParaRPr>
          </a:p>
        </p:txBody>
      </p:sp>
      <p:sp>
        <p:nvSpPr>
          <p:cNvPr id="178" name="Google Shape;178;p11"/>
          <p:cNvSpPr txBox="1"/>
          <p:nvPr/>
        </p:nvSpPr>
        <p:spPr>
          <a:xfrm>
            <a:off x="395650" y="1789500"/>
            <a:ext cx="2281200" cy="1956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病毒的携带者，     有可能从未显示任何生病的迹象。</a:t>
            </a:r>
            <a:endParaRPr b="0" i="0" sz="1800" u="none" cap="none" strike="noStrike">
              <a:solidFill>
                <a:schemeClr val="dk1"/>
              </a:solidFill>
              <a:latin typeface="Montserrat"/>
              <a:ea typeface="Montserrat"/>
              <a:cs typeface="Montserrat"/>
              <a:sym typeface="Montserrat"/>
            </a:endParaRPr>
          </a:p>
        </p:txBody>
      </p:sp>
      <p:pic>
        <p:nvPicPr>
          <p:cNvPr id="179" name="Google Shape;179;p11"/>
          <p:cNvPicPr preferRelativeResize="0"/>
          <p:nvPr/>
        </p:nvPicPr>
        <p:blipFill rotWithShape="1">
          <a:blip r:embed="rId3">
            <a:alphaModFix/>
          </a:blip>
          <a:srcRect b="4803" l="4294" r="5680" t="8628"/>
          <a:stretch/>
        </p:blipFill>
        <p:spPr>
          <a:xfrm>
            <a:off x="3015375" y="1312212"/>
            <a:ext cx="5382998" cy="2911475"/>
          </a:xfrm>
          <a:prstGeom prst="rect">
            <a:avLst/>
          </a:prstGeom>
          <a:noFill/>
          <a:ln>
            <a:noFill/>
          </a:ln>
        </p:spPr>
      </p:pic>
      <p:sp>
        <p:nvSpPr>
          <p:cNvPr id="180" name="Google Shape;180;p11"/>
          <p:cNvSpPr txBox="1"/>
          <p:nvPr/>
        </p:nvSpPr>
        <p:spPr>
          <a:xfrm>
            <a:off x="6310800" y="4223675"/>
            <a:ext cx="2324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zh-CN" sz="1000" u="none" cap="none" strike="noStrike">
                <a:solidFill>
                  <a:schemeClr val="dk1"/>
                </a:solidFill>
                <a:latin typeface="Montserrat"/>
                <a:ea typeface="Montserrat"/>
                <a:cs typeface="Montserrat"/>
                <a:sym typeface="Montserrat"/>
              </a:rPr>
              <a:t>来源：</a:t>
            </a:r>
            <a:r>
              <a:rPr b="0" i="0" lang="zh-CN" sz="1000" u="sng" cap="none" strike="noStrike">
                <a:solidFill>
                  <a:schemeClr val="hlink"/>
                </a:solidFill>
                <a:latin typeface="Montserrat"/>
                <a:ea typeface="Montserrat"/>
                <a:cs typeface="Montserrat"/>
                <a:sym typeface="Montserrat"/>
                <a:hlinkClick r:id="rId4"/>
              </a:rPr>
              <a:t>https://www.dw.com/</a:t>
            </a:r>
            <a:endParaRPr b="0" i="0" sz="1000" u="none" cap="none" strike="noStrike">
              <a:solidFill>
                <a:schemeClr val="dk1"/>
              </a:solidFill>
              <a:latin typeface="Montserrat"/>
              <a:ea typeface="Montserrat"/>
              <a:cs typeface="Montserrat"/>
              <a:sym typeface="Montserrat"/>
            </a:endParaRPr>
          </a:p>
        </p:txBody>
      </p:sp>
      <p:pic>
        <p:nvPicPr>
          <p:cNvPr id="181" name="Google Shape;181;p11"/>
          <p:cNvPicPr preferRelativeResize="0"/>
          <p:nvPr/>
        </p:nvPicPr>
        <p:blipFill rotWithShape="1">
          <a:blip r:embed="rId5">
            <a:alphaModFix/>
          </a:blip>
          <a:srcRect b="0" l="0" r="0" t="0"/>
          <a:stretch/>
        </p:blipFill>
        <p:spPr>
          <a:xfrm>
            <a:off x="3015375" y="1350475"/>
            <a:ext cx="2817375" cy="675525"/>
          </a:xfrm>
          <a:prstGeom prst="rect">
            <a:avLst/>
          </a:prstGeom>
          <a:noFill/>
          <a:ln>
            <a:noFill/>
          </a:ln>
        </p:spPr>
      </p:pic>
      <p:sp>
        <p:nvSpPr>
          <p:cNvPr id="182" name="Google Shape;182;p11"/>
          <p:cNvSpPr txBox="1"/>
          <p:nvPr/>
        </p:nvSpPr>
        <p:spPr>
          <a:xfrm>
            <a:off x="3072000" y="1387275"/>
            <a:ext cx="3000000" cy="10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病毒传播速度有多快？</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呈指数增长</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395650" y="1094550"/>
            <a:ext cx="4665000" cy="96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当感染者咳嗽、打喷嚏或说话时，其产生的</a:t>
            </a:r>
            <a:r>
              <a:rPr b="1" lang="zh-CN">
                <a:solidFill>
                  <a:schemeClr val="dk1"/>
                </a:solidFill>
                <a:latin typeface="Montserrat"/>
                <a:ea typeface="Montserrat"/>
                <a:cs typeface="Montserrat"/>
                <a:sym typeface="Montserrat"/>
              </a:rPr>
              <a:t>飞沫得以在空气中传开</a:t>
            </a:r>
            <a:r>
              <a:rPr lang="zh-CN">
                <a:solidFill>
                  <a:schemeClr val="dk1"/>
                </a:solidFill>
                <a:latin typeface="Montserrat"/>
                <a:ea typeface="Montserrat"/>
                <a:cs typeface="Montserrat"/>
                <a:sym typeface="Montserrat"/>
              </a:rPr>
              <a:t>。</a:t>
            </a:r>
            <a:endParaRPr>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1600"/>
              </a:spcAft>
              <a:buSzPts val="1800"/>
              <a:buNone/>
            </a:pPr>
            <a:r>
              <a:t/>
            </a:r>
            <a:endParaRPr b="1">
              <a:solidFill>
                <a:schemeClr val="dk1"/>
              </a:solidFill>
              <a:latin typeface="Open Sans"/>
              <a:ea typeface="Open Sans"/>
              <a:cs typeface="Open Sans"/>
              <a:sym typeface="Open Sans"/>
            </a:endParaRPr>
          </a:p>
        </p:txBody>
      </p:sp>
      <p:sp>
        <p:nvSpPr>
          <p:cNvPr id="188" name="Google Shape;188;p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txBox="1"/>
          <p:nvPr/>
        </p:nvSpPr>
        <p:spPr>
          <a:xfrm>
            <a:off x="395650" y="24725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如何传播？</a:t>
            </a:r>
            <a:endParaRPr b="1" i="0" sz="2800" u="none" cap="none" strike="noStrike">
              <a:solidFill>
                <a:srgbClr val="FFFFFF"/>
              </a:solidFill>
              <a:latin typeface="Montserrat"/>
              <a:ea typeface="Montserrat"/>
              <a:cs typeface="Montserrat"/>
              <a:sym typeface="Montserrat"/>
            </a:endParaRPr>
          </a:p>
        </p:txBody>
      </p:sp>
      <p:pic>
        <p:nvPicPr>
          <p:cNvPr id="190" name="Google Shape;190;p12"/>
          <p:cNvPicPr preferRelativeResize="0"/>
          <p:nvPr/>
        </p:nvPicPr>
        <p:blipFill rotWithShape="1">
          <a:blip r:embed="rId4">
            <a:alphaModFix/>
          </a:blip>
          <a:srcRect b="0" l="0" r="0" t="0"/>
          <a:stretch/>
        </p:blipFill>
        <p:spPr>
          <a:xfrm>
            <a:off x="6732425" y="976146"/>
            <a:ext cx="1902775" cy="1902750"/>
          </a:xfrm>
          <a:prstGeom prst="rect">
            <a:avLst/>
          </a:prstGeom>
          <a:noFill/>
          <a:ln>
            <a:noFill/>
          </a:ln>
        </p:spPr>
      </p:pic>
      <p:pic>
        <p:nvPicPr>
          <p:cNvPr id="191" name="Google Shape;191;p12"/>
          <p:cNvPicPr preferRelativeResize="0"/>
          <p:nvPr/>
        </p:nvPicPr>
        <p:blipFill rotWithShape="1">
          <a:blip r:embed="rId5">
            <a:alphaModFix/>
          </a:blip>
          <a:srcRect b="0" l="0" r="0" t="0"/>
          <a:stretch/>
        </p:blipFill>
        <p:spPr>
          <a:xfrm>
            <a:off x="5882050" y="925350"/>
            <a:ext cx="1212200" cy="1212200"/>
          </a:xfrm>
          <a:prstGeom prst="rect">
            <a:avLst/>
          </a:prstGeom>
          <a:noFill/>
          <a:ln>
            <a:noFill/>
          </a:ln>
        </p:spPr>
      </p:pic>
      <p:pic>
        <p:nvPicPr>
          <p:cNvPr id="192" name="Google Shape;192;p12"/>
          <p:cNvPicPr preferRelativeResize="0"/>
          <p:nvPr/>
        </p:nvPicPr>
        <p:blipFill rotWithShape="1">
          <a:blip r:embed="rId6">
            <a:alphaModFix/>
          </a:blip>
          <a:srcRect b="0" l="0" r="0" t="0"/>
          <a:stretch/>
        </p:blipFill>
        <p:spPr>
          <a:xfrm>
            <a:off x="2343014" y="2021350"/>
            <a:ext cx="1170675" cy="1132300"/>
          </a:xfrm>
          <a:prstGeom prst="rect">
            <a:avLst/>
          </a:prstGeom>
          <a:noFill/>
          <a:ln>
            <a:noFill/>
          </a:ln>
        </p:spPr>
      </p:pic>
      <p:pic>
        <p:nvPicPr>
          <p:cNvPr id="193" name="Google Shape;193;p12"/>
          <p:cNvPicPr preferRelativeResize="0"/>
          <p:nvPr/>
        </p:nvPicPr>
        <p:blipFill rotWithShape="1">
          <a:blip r:embed="rId7">
            <a:alphaModFix/>
          </a:blip>
          <a:srcRect b="0" l="0" r="0" t="0"/>
          <a:stretch/>
        </p:blipFill>
        <p:spPr>
          <a:xfrm>
            <a:off x="6339551" y="3271349"/>
            <a:ext cx="1744800" cy="1772725"/>
          </a:xfrm>
          <a:prstGeom prst="rect">
            <a:avLst/>
          </a:prstGeom>
          <a:noFill/>
          <a:ln>
            <a:noFill/>
          </a:ln>
        </p:spPr>
      </p:pic>
      <p:sp>
        <p:nvSpPr>
          <p:cNvPr id="194" name="Google Shape;194;p12"/>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另外，通过</a:t>
            </a:r>
            <a:r>
              <a:rPr b="1" i="0" lang="zh-CN" sz="1800" u="none" cap="none" strike="noStrike">
                <a:solidFill>
                  <a:schemeClr val="dk1"/>
                </a:solidFill>
                <a:latin typeface="Montserrat"/>
                <a:ea typeface="Montserrat"/>
                <a:cs typeface="Montserrat"/>
                <a:sym typeface="Montserrat"/>
              </a:rPr>
              <a:t>近距离自身接触</a:t>
            </a:r>
            <a:r>
              <a:rPr b="0" i="0" lang="zh-CN" sz="1800" u="none" cap="none" strike="noStrike">
                <a:solidFill>
                  <a:schemeClr val="dk1"/>
                </a:solidFill>
                <a:latin typeface="Montserrat"/>
                <a:ea typeface="Montserrat"/>
                <a:cs typeface="Montserrat"/>
                <a:sym typeface="Montserrat"/>
              </a:rPr>
              <a:t>，如：</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触摸，握手或共用物品。</a:t>
            </a:r>
            <a:endParaRPr b="1" i="0" sz="18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01" name="Google Shape;201;p13"/>
          <p:cNvPicPr preferRelativeResize="0"/>
          <p:nvPr/>
        </p:nvPicPr>
        <p:blipFill rotWithShape="1">
          <a:blip r:embed="rId3">
            <a:alphaModFix/>
          </a:blip>
          <a:srcRect b="0" l="0" r="0" t="0"/>
          <a:stretch/>
        </p:blipFill>
        <p:spPr>
          <a:xfrm>
            <a:off x="586657" y="1253313"/>
            <a:ext cx="844524" cy="859013"/>
          </a:xfrm>
          <a:prstGeom prst="rect">
            <a:avLst/>
          </a:prstGeom>
          <a:noFill/>
          <a:ln>
            <a:noFill/>
          </a:ln>
        </p:spPr>
      </p:pic>
      <p:pic>
        <p:nvPicPr>
          <p:cNvPr id="202" name="Google Shape;202;p13"/>
          <p:cNvPicPr preferRelativeResize="0"/>
          <p:nvPr/>
        </p:nvPicPr>
        <p:blipFill rotWithShape="1">
          <a:blip r:embed="rId4">
            <a:alphaModFix/>
          </a:blip>
          <a:srcRect b="0" l="0" r="0" t="0"/>
          <a:stretch/>
        </p:blipFill>
        <p:spPr>
          <a:xfrm>
            <a:off x="560428" y="3427982"/>
            <a:ext cx="896954" cy="912342"/>
          </a:xfrm>
          <a:prstGeom prst="rect">
            <a:avLst/>
          </a:prstGeom>
          <a:noFill/>
          <a:ln>
            <a:noFill/>
          </a:ln>
        </p:spPr>
      </p:pic>
      <p:pic>
        <p:nvPicPr>
          <p:cNvPr id="203" name="Google Shape;203;p13"/>
          <p:cNvPicPr preferRelativeResize="0"/>
          <p:nvPr/>
        </p:nvPicPr>
        <p:blipFill rotWithShape="1">
          <a:blip r:embed="rId5">
            <a:alphaModFix/>
          </a:blip>
          <a:srcRect b="0" l="0" r="0" t="0"/>
          <a:stretch/>
        </p:blipFill>
        <p:spPr>
          <a:xfrm>
            <a:off x="519125" y="2271973"/>
            <a:ext cx="979561" cy="996366"/>
          </a:xfrm>
          <a:prstGeom prst="rect">
            <a:avLst/>
          </a:prstGeom>
          <a:noFill/>
          <a:ln>
            <a:noFill/>
          </a:ln>
        </p:spPr>
      </p:pic>
      <p:sp>
        <p:nvSpPr>
          <p:cNvPr id="204" name="Google Shape;204;p13"/>
          <p:cNvSpPr txBox="1"/>
          <p:nvPr/>
        </p:nvSpPr>
        <p:spPr>
          <a:xfrm>
            <a:off x="1853126" y="1253313"/>
            <a:ext cx="5870100" cy="3049087"/>
          </a:xfrm>
          <a:prstGeom prst="rect">
            <a:avLst/>
          </a:prstGeom>
          <a:noFill/>
          <a:ln>
            <a:noFill/>
          </a:ln>
        </p:spPr>
        <p:txBody>
          <a:bodyPr anchorCtr="0" anchor="t" bIns="91425" lIns="91425" spcFirstLastPara="1" rIns="91425" wrap="square" tIns="91425">
            <a:noAutofit/>
          </a:bodyPr>
          <a:lstStyle/>
          <a:p>
            <a:pPr indent="-342900" lvl="0" marL="457200" marR="0" rtl="0" algn="l">
              <a:lnSpc>
                <a:spcPct val="150000"/>
              </a:lnSpc>
              <a:spcBef>
                <a:spcPts val="1000"/>
              </a:spcBef>
              <a:spcAft>
                <a:spcPts val="0"/>
              </a:spcAft>
              <a:buClr>
                <a:schemeClr val="dk1"/>
              </a:buClr>
              <a:buSzPts val="1800"/>
              <a:buFont typeface="Montserrat"/>
              <a:buChar char="●"/>
            </a:pPr>
            <a:r>
              <a:rPr b="0" i="0" lang="zh-CN" sz="1800" u="sng" cap="none" strike="noStrike">
                <a:solidFill>
                  <a:schemeClr val="dk1"/>
                </a:solidFill>
                <a:latin typeface="Montserrat"/>
                <a:ea typeface="Montserrat"/>
                <a:cs typeface="Montserrat"/>
                <a:sym typeface="Montserrat"/>
              </a:rPr>
              <a:t>经常</a:t>
            </a:r>
            <a:r>
              <a:rPr b="0" i="0" lang="zh-CN" sz="1800" u="none" cap="none" strike="noStrike">
                <a:solidFill>
                  <a:schemeClr val="dk1"/>
                </a:solidFill>
                <a:latin typeface="Montserrat"/>
                <a:ea typeface="Montserrat"/>
                <a:cs typeface="Montserrat"/>
                <a:sym typeface="Montserrat"/>
              </a:rPr>
              <a:t>用肥皂和清水</a:t>
            </a:r>
            <a:r>
              <a:rPr b="1" i="0" lang="zh-CN" sz="1800" u="none" cap="none" strike="noStrike">
                <a:solidFill>
                  <a:schemeClr val="dk1"/>
                </a:solidFill>
                <a:latin typeface="Montserrat"/>
                <a:ea typeface="Montserrat"/>
                <a:cs typeface="Montserrat"/>
                <a:sym typeface="Montserrat"/>
              </a:rPr>
              <a:t>洗手</a:t>
            </a:r>
            <a:r>
              <a:rPr b="0" i="0" lang="zh-CN" sz="1800" u="none" cap="none" strike="noStrike">
                <a:solidFill>
                  <a:schemeClr val="dk1"/>
                </a:solidFill>
                <a:latin typeface="Montserrat"/>
                <a:ea typeface="Montserrat"/>
                <a:cs typeface="Montserrat"/>
                <a:sym typeface="Montserrat"/>
              </a:rPr>
              <a:t>至少20秒。</a:t>
            </a:r>
            <a:endParaRPr b="0" i="0" sz="18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457200" marR="0" rtl="0" algn="l">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Open Sans"/>
              <a:buChar char="●"/>
            </a:pPr>
            <a:r>
              <a:rPr b="0" i="0" lang="zh-CN" sz="1800" u="none" cap="none" strike="noStrike">
                <a:solidFill>
                  <a:schemeClr val="dk1"/>
                </a:solidFill>
                <a:latin typeface="Montserrat"/>
                <a:ea typeface="Montserrat"/>
                <a:cs typeface="Montserrat"/>
                <a:sym typeface="Montserrat"/>
              </a:rPr>
              <a:t>保持</a:t>
            </a:r>
            <a:r>
              <a:rPr b="1" i="0" lang="zh-CN" sz="1800" u="sng" cap="none" strike="noStrike">
                <a:solidFill>
                  <a:schemeClr val="dk1"/>
                </a:solidFill>
                <a:latin typeface="Montserrat"/>
                <a:ea typeface="Montserrat"/>
                <a:cs typeface="Montserrat"/>
                <a:sym typeface="Montserrat"/>
              </a:rPr>
              <a:t>个人距离</a:t>
            </a:r>
            <a:endParaRPr b="1" i="0" sz="1800" u="sng" cap="none" strike="noStrike">
              <a:solidFill>
                <a:schemeClr val="dk1"/>
              </a:solidFill>
              <a:latin typeface="Montserrat"/>
              <a:ea typeface="Montserrat"/>
              <a:cs typeface="Montserrat"/>
              <a:sym typeface="Montserrat"/>
            </a:endParaRPr>
          </a:p>
          <a:p>
            <a:pPr indent="0" lvl="0" marL="457200" marR="0" rtl="0" algn="l">
              <a:lnSpc>
                <a:spcPct val="150000"/>
              </a:lnSpc>
              <a:spcBef>
                <a:spcPts val="1000"/>
              </a:spcBef>
              <a:spcAft>
                <a:spcPts val="0"/>
              </a:spcAft>
              <a:buClr>
                <a:srgbClr val="000000"/>
              </a:buClr>
              <a:buSzPts val="1800"/>
              <a:buFont typeface="Arial"/>
              <a:buNone/>
            </a:pPr>
            <a:r>
              <a:t/>
            </a:r>
            <a:endParaRPr b="1" i="0" sz="1800" u="sng" cap="none" strike="noStrike">
              <a:solidFill>
                <a:schemeClr val="dk1"/>
              </a:solidFill>
              <a:latin typeface="Montserrat"/>
              <a:ea typeface="Montserrat"/>
              <a:cs typeface="Montserrat"/>
              <a:sym typeface="Montserrat"/>
            </a:endParaRPr>
          </a:p>
          <a:p>
            <a:pPr indent="-342900" lvl="0" marL="457200" marR="0" rtl="0" algn="l">
              <a:lnSpc>
                <a:spcPct val="150000"/>
              </a:lnSpc>
              <a:spcBef>
                <a:spcPts val="1000"/>
              </a:spcBef>
              <a:spcAft>
                <a:spcPts val="0"/>
              </a:spcAft>
              <a:buClr>
                <a:schemeClr val="dk1"/>
              </a:buClr>
              <a:buSzPts val="1800"/>
              <a:buFont typeface="Montserrat"/>
              <a:buChar char="●"/>
            </a:pPr>
            <a:r>
              <a:rPr b="0" i="0" lang="zh-CN" sz="1800" u="none" cap="none" strike="noStrike">
                <a:solidFill>
                  <a:schemeClr val="dk1"/>
                </a:solidFill>
                <a:latin typeface="Montserrat"/>
                <a:ea typeface="Montserrat"/>
                <a:cs typeface="Montserrat"/>
                <a:sym typeface="Montserrat"/>
              </a:rPr>
              <a:t>疫情爆发及蔓延期间，待在家里</a:t>
            </a:r>
            <a:endParaRPr b="0" i="0" sz="1800" u="none" cap="none" strike="noStrike">
              <a:solidFill>
                <a:schemeClr val="dk1"/>
              </a:solidFill>
              <a:latin typeface="Montserrat"/>
              <a:ea typeface="Montserrat"/>
              <a:cs typeface="Montserrat"/>
              <a:sym typeface="Montserrat"/>
            </a:endParaRPr>
          </a:p>
          <a:p>
            <a:pPr indent="0" lvl="0" marL="0" marR="0" rtl="0" algn="l">
              <a:lnSpc>
                <a:spcPct val="150000"/>
              </a:lnSpc>
              <a:spcBef>
                <a:spcPts val="1000"/>
              </a:spcBef>
              <a:spcAft>
                <a:spcPts val="100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8" name="Shape 208"/>
        <p:cNvGrpSpPr/>
        <p:nvPr/>
      </p:nvGrpSpPr>
      <p:grpSpPr>
        <a:xfrm>
          <a:off x="0" y="0"/>
          <a:ext cx="0" cy="0"/>
          <a:chOff x="0" y="0"/>
          <a:chExt cx="0" cy="0"/>
        </a:xfrm>
      </p:grpSpPr>
      <p:pic>
        <p:nvPicPr>
          <p:cNvPr id="209" name="Google Shape;209;p14"/>
          <p:cNvPicPr preferRelativeResize="0"/>
          <p:nvPr/>
        </p:nvPicPr>
        <p:blipFill rotWithShape="1">
          <a:blip r:embed="rId3">
            <a:alphaModFix/>
          </a:blip>
          <a:srcRect b="0" l="0" r="0" t="0"/>
          <a:stretch/>
        </p:blipFill>
        <p:spPr>
          <a:xfrm>
            <a:off x="1884600" y="60163"/>
            <a:ext cx="5023175" cy="502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个人距离</a:t>
            </a:r>
            <a:endParaRPr b="1" i="0" sz="2800" u="none" cap="none" strike="noStrike">
              <a:solidFill>
                <a:srgbClr val="FFFFFF"/>
              </a:solidFill>
              <a:latin typeface="Montserrat"/>
              <a:ea typeface="Montserrat"/>
              <a:cs typeface="Montserrat"/>
              <a:sym typeface="Montserrat"/>
            </a:endParaRPr>
          </a:p>
        </p:txBody>
      </p:sp>
      <p:pic>
        <p:nvPicPr>
          <p:cNvPr id="216" name="Google Shape;216;p15"/>
          <p:cNvPicPr preferRelativeResize="0"/>
          <p:nvPr/>
        </p:nvPicPr>
        <p:blipFill rotWithShape="1">
          <a:blip r:embed="rId4">
            <a:alphaModFix/>
          </a:blip>
          <a:srcRect b="0" l="0" r="0" t="0"/>
          <a:stretch/>
        </p:blipFill>
        <p:spPr>
          <a:xfrm>
            <a:off x="3754650" y="962725"/>
            <a:ext cx="5002251" cy="3003488"/>
          </a:xfrm>
          <a:prstGeom prst="rect">
            <a:avLst/>
          </a:prstGeom>
          <a:noFill/>
          <a:ln>
            <a:noFill/>
          </a:ln>
        </p:spPr>
      </p:pic>
      <p:sp>
        <p:nvSpPr>
          <p:cNvPr id="217" name="Google Shape;217;p15"/>
          <p:cNvSpPr txBox="1"/>
          <p:nvPr>
            <p:ph idx="1" type="body"/>
          </p:nvPr>
        </p:nvSpPr>
        <p:spPr>
          <a:xfrm>
            <a:off x="395650" y="1533650"/>
            <a:ext cx="2983800" cy="234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500" u="sng">
                <a:solidFill>
                  <a:schemeClr val="dk1"/>
                </a:solidFill>
                <a:latin typeface="Montserrat"/>
                <a:ea typeface="Montserrat"/>
                <a:cs typeface="Montserrat"/>
                <a:sym typeface="Montserrat"/>
              </a:rPr>
              <a:t>个人距离：</a:t>
            </a:r>
            <a:endParaRPr sz="25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避免与他人的近距离接触，以防自身感染病毒，</a:t>
            </a:r>
            <a:r>
              <a:rPr b="1" lang="zh-CN" u="sng">
                <a:solidFill>
                  <a:schemeClr val="dk1"/>
                </a:solidFill>
                <a:latin typeface="Montserrat"/>
                <a:ea typeface="Montserrat"/>
                <a:cs typeface="Montserrat"/>
                <a:sym typeface="Montserrat"/>
              </a:rPr>
              <a:t>并且 </a:t>
            </a:r>
            <a:endParaRPr b="1"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防止传染他人。</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16"/>
          <p:cNvSpPr txBox="1"/>
          <p:nvPr>
            <p:ph idx="1" type="body"/>
          </p:nvPr>
        </p:nvSpPr>
        <p:spPr>
          <a:xfrm>
            <a:off x="395650" y="1320150"/>
            <a:ext cx="4423800" cy="2915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800"/>
              <a:buNone/>
            </a:pPr>
            <a:r>
              <a:rPr b="1" lang="zh-CN" sz="2500" u="sng">
                <a:solidFill>
                  <a:schemeClr val="dk1"/>
                </a:solidFill>
                <a:latin typeface="Montserrat"/>
                <a:ea typeface="Montserrat"/>
                <a:cs typeface="Montserrat"/>
                <a:sym typeface="Montserrat"/>
              </a:rPr>
              <a:t>个人距离</a:t>
            </a:r>
            <a:endParaRPr sz="25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减缓</a:t>
            </a:r>
            <a:r>
              <a:rPr lang="zh-CN">
                <a:solidFill>
                  <a:schemeClr val="dk1"/>
                </a:solidFill>
                <a:latin typeface="Montserrat"/>
                <a:ea typeface="Montserrat"/>
                <a:cs typeface="Montserrat"/>
                <a:sym typeface="Montserrat"/>
              </a:rPr>
              <a:t>病毒的</a:t>
            </a:r>
            <a:r>
              <a:rPr b="1" lang="zh-CN">
                <a:solidFill>
                  <a:schemeClr val="dk1"/>
                </a:solidFill>
                <a:latin typeface="Montserrat"/>
                <a:ea typeface="Montserrat"/>
                <a:cs typeface="Montserrat"/>
                <a:sym typeface="Montserrat"/>
              </a:rPr>
              <a:t>传播</a:t>
            </a:r>
            <a:endParaRPr b="1">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避免医疗护理系统</a:t>
            </a:r>
            <a:r>
              <a:rPr lang="zh-CN">
                <a:solidFill>
                  <a:schemeClr val="dk1"/>
                </a:solidFill>
                <a:latin typeface="Montserrat"/>
                <a:ea typeface="Montserrat"/>
                <a:cs typeface="Montserrat"/>
                <a:sym typeface="Montserrat"/>
              </a:rPr>
              <a:t>出现超负荷运转</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zh-CN">
                <a:solidFill>
                  <a:schemeClr val="dk1"/>
                </a:solidFill>
                <a:latin typeface="Montserrat"/>
                <a:ea typeface="Montserrat"/>
                <a:cs typeface="Montserrat"/>
                <a:sym typeface="Montserrat"/>
              </a:rPr>
              <a:t>避免</a:t>
            </a:r>
            <a:r>
              <a:rPr lang="zh-CN">
                <a:solidFill>
                  <a:schemeClr val="dk1"/>
                </a:solidFill>
                <a:latin typeface="Montserrat"/>
                <a:ea typeface="Montserrat"/>
                <a:cs typeface="Montserrat"/>
                <a:sym typeface="Montserrat"/>
              </a:rPr>
              <a:t>对我们日常生活造成</a:t>
            </a:r>
            <a:r>
              <a:rPr b="1" lang="zh-CN">
                <a:solidFill>
                  <a:schemeClr val="dk1"/>
                </a:solidFill>
                <a:latin typeface="Montserrat"/>
                <a:ea typeface="Montserrat"/>
                <a:cs typeface="Montserrat"/>
                <a:sym typeface="Montserrat"/>
              </a:rPr>
              <a:t>更进一步的干扰及延误</a:t>
            </a:r>
            <a:endParaRPr b="1">
              <a:solidFill>
                <a:schemeClr val="dk1"/>
              </a:solidFill>
              <a:latin typeface="Montserrat"/>
              <a:ea typeface="Montserrat"/>
              <a:cs typeface="Montserrat"/>
              <a:sym typeface="Montserrat"/>
            </a:endParaRPr>
          </a:p>
        </p:txBody>
      </p:sp>
      <p:sp>
        <p:nvSpPr>
          <p:cNvPr id="223" name="Google Shape;223;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6"/>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保持个人距离至关重要</a:t>
            </a:r>
            <a:endParaRPr b="1" i="0" sz="2800" u="none" cap="none" strike="noStrike">
              <a:solidFill>
                <a:srgbClr val="FFFFFF"/>
              </a:solidFill>
              <a:latin typeface="Montserrat"/>
              <a:ea typeface="Montserrat"/>
              <a:cs typeface="Montserrat"/>
              <a:sym typeface="Montserrat"/>
            </a:endParaRPr>
          </a:p>
        </p:txBody>
      </p:sp>
      <p:pic>
        <p:nvPicPr>
          <p:cNvPr id="225" name="Google Shape;225;p16"/>
          <p:cNvPicPr preferRelativeResize="0"/>
          <p:nvPr/>
        </p:nvPicPr>
        <p:blipFill rotWithShape="1">
          <a:blip r:embed="rId3">
            <a:alphaModFix/>
          </a:blip>
          <a:srcRect b="0" l="0" r="0" t="0"/>
          <a:stretch/>
        </p:blipFill>
        <p:spPr>
          <a:xfrm>
            <a:off x="5375075" y="13424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17"/>
          <p:cNvSpPr txBox="1"/>
          <p:nvPr>
            <p:ph idx="1" type="body"/>
          </p:nvPr>
        </p:nvSpPr>
        <p:spPr>
          <a:xfrm>
            <a:off x="4611825" y="1546025"/>
            <a:ext cx="3876300" cy="130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隔离：</a:t>
            </a:r>
            <a:r>
              <a:rPr lang="zh-CN">
                <a:solidFill>
                  <a:schemeClr val="dk1"/>
                </a:solidFill>
                <a:latin typeface="Montserrat"/>
                <a:ea typeface="Montserrat"/>
                <a:cs typeface="Montserrat"/>
                <a:sym typeface="Montserrat"/>
              </a:rPr>
              <a:t>待在家里，并与他人隔绝，至少两周时间</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a:solidFill>
                <a:schemeClr val="dk1"/>
              </a:solidFill>
              <a:latin typeface="Montserrat"/>
              <a:ea typeface="Montserrat"/>
              <a:cs typeface="Montserrat"/>
              <a:sym typeface="Montserrat"/>
            </a:endParaRPr>
          </a:p>
        </p:txBody>
      </p:sp>
      <p:sp>
        <p:nvSpPr>
          <p:cNvPr id="231" name="Google Shape;231;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33" name="Google Shape;233;p17"/>
          <p:cNvSpPr txBox="1"/>
          <p:nvPr/>
        </p:nvSpPr>
        <p:spPr>
          <a:xfrm>
            <a:off x="4611825" y="2931650"/>
            <a:ext cx="3684000" cy="1640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Clr>
                <a:schemeClr val="dk1"/>
              </a:buClr>
              <a:buSzPts val="1100"/>
              <a:buFont typeface="Arial"/>
              <a:buNone/>
            </a:pPr>
            <a:r>
              <a:rPr b="1" i="0" lang="zh-CN" sz="2400" u="none" cap="none" strike="noStrike">
                <a:solidFill>
                  <a:schemeClr val="dk1"/>
                </a:solidFill>
                <a:latin typeface="Montserrat"/>
                <a:ea typeface="Montserrat"/>
                <a:cs typeface="Montserrat"/>
                <a:sym typeface="Montserrat"/>
              </a:rPr>
              <a:t>自我隔离：</a:t>
            </a:r>
            <a:r>
              <a:rPr b="0" i="0" lang="zh-CN" sz="1800" u="none" cap="none" strike="noStrike">
                <a:solidFill>
                  <a:schemeClr val="dk1"/>
                </a:solidFill>
                <a:latin typeface="Montserrat"/>
                <a:ea typeface="Montserrat"/>
                <a:cs typeface="Montserrat"/>
                <a:sym typeface="Montserrat"/>
              </a:rPr>
              <a:t>将患病的人与其他没有患病的人隔离</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4" name="Google Shape;234;p17"/>
          <p:cNvPicPr preferRelativeResize="0"/>
          <p:nvPr/>
        </p:nvPicPr>
        <p:blipFill rotWithShape="1">
          <a:blip r:embed="rId4">
            <a:alphaModFix/>
          </a:blip>
          <a:srcRect b="0" l="0" r="0" t="2629"/>
          <a:stretch/>
        </p:blipFill>
        <p:spPr>
          <a:xfrm>
            <a:off x="357425" y="906600"/>
            <a:ext cx="3389025" cy="2413150"/>
          </a:xfrm>
          <a:prstGeom prst="rect">
            <a:avLst/>
          </a:prstGeom>
          <a:noFill/>
          <a:ln>
            <a:noFill/>
          </a:ln>
        </p:spPr>
      </p:pic>
      <p:pic>
        <p:nvPicPr>
          <p:cNvPr id="235" name="Google Shape;235;p17"/>
          <p:cNvPicPr preferRelativeResize="0"/>
          <p:nvPr/>
        </p:nvPicPr>
        <p:blipFill rotWithShape="1">
          <a:blip r:embed="rId5">
            <a:alphaModFix/>
          </a:blip>
          <a:srcRect b="0" l="0" r="0" t="0"/>
          <a:stretch/>
        </p:blipFill>
        <p:spPr>
          <a:xfrm>
            <a:off x="892000" y="2571750"/>
            <a:ext cx="3300350" cy="250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8"/>
          <p:cNvSpPr txBox="1"/>
          <p:nvPr>
            <p:ph idx="1" type="body"/>
          </p:nvPr>
        </p:nvSpPr>
        <p:spPr>
          <a:xfrm>
            <a:off x="279650" y="1071149"/>
            <a:ext cx="8302800" cy="3970083"/>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虽然为了保护我们自身与他人的安全，我们需要保持个人距离，但是与朋友和家人</a:t>
            </a:r>
            <a:r>
              <a:rPr b="1" lang="zh-CN" sz="1600">
                <a:solidFill>
                  <a:schemeClr val="dk1"/>
                </a:solidFill>
                <a:latin typeface="Montserrat"/>
                <a:ea typeface="Montserrat"/>
                <a:cs typeface="Montserrat"/>
                <a:sym typeface="Montserrat"/>
              </a:rPr>
              <a:t>保持社交联系</a:t>
            </a:r>
            <a:r>
              <a:rPr lang="zh-CN" sz="1600">
                <a:solidFill>
                  <a:schemeClr val="dk1"/>
                </a:solidFill>
                <a:latin typeface="Montserrat"/>
                <a:ea typeface="Montserrat"/>
                <a:cs typeface="Montserrat"/>
                <a:sym typeface="Montserrat"/>
              </a:rPr>
              <a:t>也很重要。</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rPr b="1" lang="zh-CN" sz="1700">
                <a:solidFill>
                  <a:schemeClr val="dk1"/>
                </a:solidFill>
                <a:latin typeface="Montserrat"/>
                <a:ea typeface="Montserrat"/>
                <a:cs typeface="Montserrat"/>
                <a:sym typeface="Montserrat"/>
              </a:rPr>
              <a:t>通过电信方式保持联络！</a:t>
            </a:r>
            <a:endParaRPr b="1" sz="17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发短信</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打电话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视频通话</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社交媒体互动</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请记住，我们</a:t>
            </a:r>
            <a:r>
              <a:rPr b="1" lang="zh-CN" sz="1600">
                <a:solidFill>
                  <a:schemeClr val="dk1"/>
                </a:solidFill>
                <a:latin typeface="Montserrat"/>
                <a:ea typeface="Montserrat"/>
                <a:cs typeface="Montserrat"/>
                <a:sym typeface="Montserrat"/>
              </a:rPr>
              <a:t>所有人</a:t>
            </a:r>
            <a:r>
              <a:rPr lang="zh-CN" sz="1600">
                <a:solidFill>
                  <a:schemeClr val="dk1"/>
                </a:solidFill>
                <a:latin typeface="Montserrat"/>
                <a:ea typeface="Montserrat"/>
                <a:cs typeface="Montserrat"/>
                <a:sym typeface="Montserrat"/>
              </a:rPr>
              <a:t>都正在以各种不同的方式经历这场风波。</a:t>
            </a:r>
            <a:endParaRPr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这是向您关心的人询问近况并给予问候和关怀的</a:t>
            </a:r>
            <a:r>
              <a:rPr lang="zh-CN" sz="1600">
                <a:solidFill>
                  <a:schemeClr val="dk1"/>
                </a:solidFill>
                <a:latin typeface="Montserrat"/>
                <a:ea typeface="Montserrat"/>
                <a:cs typeface="Montserrat"/>
                <a:sym typeface="Montserrat"/>
              </a:rPr>
              <a:t>最贴切的</a:t>
            </a:r>
            <a:r>
              <a:rPr lang="zh-CN" sz="1600">
                <a:solidFill>
                  <a:schemeClr val="dk1"/>
                </a:solidFill>
                <a:latin typeface="Montserrat"/>
                <a:ea typeface="Montserrat"/>
                <a:cs typeface="Montserrat"/>
                <a:sym typeface="Montserrat"/>
              </a:rPr>
              <a:t>时机。</a:t>
            </a:r>
            <a:endParaRPr b="1">
              <a:solidFill>
                <a:schemeClr val="dk1"/>
              </a:solidFill>
              <a:latin typeface="Montserrat"/>
              <a:ea typeface="Montserrat"/>
              <a:cs typeface="Montserrat"/>
              <a:sym typeface="Montserrat"/>
            </a:endParaRPr>
          </a:p>
        </p:txBody>
      </p:sp>
      <p:sp>
        <p:nvSpPr>
          <p:cNvPr id="241" name="Google Shape;24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1" i="0" sz="2800" u="none" cap="none" strike="noStrike">
              <a:solidFill>
                <a:srgbClr val="FFFFFF"/>
              </a:solidFill>
              <a:latin typeface="Montserrat"/>
              <a:ea typeface="Montserrat"/>
              <a:cs typeface="Montserrat"/>
              <a:sym typeface="Montserrat"/>
            </a:endParaRPr>
          </a:p>
        </p:txBody>
      </p:sp>
      <p:pic>
        <p:nvPicPr>
          <p:cNvPr id="243" name="Google Shape;243;p18"/>
          <p:cNvPicPr preferRelativeResize="0"/>
          <p:nvPr/>
        </p:nvPicPr>
        <p:blipFill rotWithShape="1">
          <a:blip r:embed="rId3">
            <a:alphaModFix/>
          </a:blip>
          <a:srcRect b="0" l="0" r="0" t="0"/>
          <a:stretch/>
        </p:blipFill>
        <p:spPr>
          <a:xfrm>
            <a:off x="7140975" y="2027295"/>
            <a:ext cx="1441475" cy="1550275"/>
          </a:xfrm>
          <a:prstGeom prst="rect">
            <a:avLst/>
          </a:prstGeom>
          <a:noFill/>
          <a:ln>
            <a:noFill/>
          </a:ln>
        </p:spPr>
      </p:pic>
      <p:pic>
        <p:nvPicPr>
          <p:cNvPr id="244" name="Google Shape;244;p18"/>
          <p:cNvPicPr preferRelativeResize="0"/>
          <p:nvPr/>
        </p:nvPicPr>
        <p:blipFill rotWithShape="1">
          <a:blip r:embed="rId4">
            <a:alphaModFix/>
          </a:blip>
          <a:srcRect b="0" l="0" r="0" t="0"/>
          <a:stretch/>
        </p:blipFill>
        <p:spPr>
          <a:xfrm>
            <a:off x="5253599" y="1975350"/>
            <a:ext cx="1538075" cy="1654175"/>
          </a:xfrm>
          <a:prstGeom prst="rect">
            <a:avLst/>
          </a:prstGeom>
          <a:noFill/>
          <a:ln>
            <a:noFill/>
          </a:ln>
        </p:spPr>
      </p:pic>
      <p:pic>
        <p:nvPicPr>
          <p:cNvPr id="245" name="Google Shape;245;p18"/>
          <p:cNvPicPr preferRelativeResize="0"/>
          <p:nvPr/>
        </p:nvPicPr>
        <p:blipFill rotWithShape="1">
          <a:blip r:embed="rId5">
            <a:alphaModFix/>
          </a:blip>
          <a:srcRect b="0" l="0" r="0" t="0"/>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9"/>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52" name="Google Shape;252;p19"/>
          <p:cNvSpPr txBox="1"/>
          <p:nvPr/>
        </p:nvSpPr>
        <p:spPr>
          <a:xfrm>
            <a:off x="674300" y="871500"/>
            <a:ext cx="5931000" cy="421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200"/>
              <a:buFont typeface="Arial"/>
              <a:buNone/>
            </a:pPr>
            <a:r>
              <a:rPr b="1" i="0" lang="zh-CN" sz="2200" u="none" cap="none" strike="noStrike">
                <a:solidFill>
                  <a:srgbClr val="1D2129"/>
                </a:solidFill>
                <a:highlight>
                  <a:schemeClr val="lt1"/>
                </a:highlight>
                <a:latin typeface="Montserrat"/>
                <a:ea typeface="Montserrat"/>
                <a:cs typeface="Montserrat"/>
                <a:sym typeface="Montserrat"/>
              </a:rPr>
              <a:t>如果您必须离开家外出，请戴上自制口罩。</a:t>
            </a:r>
            <a:endParaRPr b="1" i="0" sz="2200" u="none" cap="none" strike="noStrike">
              <a:solidFill>
                <a:srgbClr val="1D2129"/>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1" sz="12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rPr b="0" i="0" lang="zh-CN" sz="1800" u="sng" cap="none" strike="noStrike">
                <a:solidFill>
                  <a:srgbClr val="1D2129"/>
                </a:solidFill>
                <a:highlight>
                  <a:schemeClr val="lt1"/>
                </a:highlight>
                <a:latin typeface="Montserrat"/>
                <a:ea typeface="Montserrat"/>
                <a:cs typeface="Montserrat"/>
                <a:sym typeface="Montserrat"/>
              </a:rPr>
              <a:t>如果您要做以下事情，请戴上口罩：</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115000"/>
              </a:lnSpc>
              <a:spcBef>
                <a:spcPts val="0"/>
              </a:spcBef>
              <a:spcAft>
                <a:spcPts val="0"/>
              </a:spcAft>
              <a:buClr>
                <a:schemeClr val="dk1"/>
              </a:buClr>
              <a:buSzPts val="1100"/>
              <a:buFont typeface="Arial"/>
              <a:buNone/>
            </a:pPr>
            <a:r>
              <a:t/>
            </a:r>
            <a:endParaRPr b="0" i="0" sz="1800" u="sng"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到生活必须品商店购物，如杂货店、超市</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看医生</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搭乘公共交通</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在</a:t>
            </a:r>
            <a:r>
              <a:rPr lang="zh-CN" sz="1800">
                <a:solidFill>
                  <a:srgbClr val="1D2129"/>
                </a:solidFill>
                <a:highlight>
                  <a:schemeClr val="lt1"/>
                </a:highlight>
                <a:latin typeface="Montserrat"/>
                <a:ea typeface="Montserrat"/>
                <a:cs typeface="Montserrat"/>
                <a:sym typeface="Montserrat"/>
              </a:rPr>
              <a:t>核心业务</a:t>
            </a:r>
            <a:r>
              <a:rPr b="0" i="0" lang="zh-CN" sz="1800" u="none" cap="none" strike="noStrike">
                <a:solidFill>
                  <a:srgbClr val="1D2129"/>
                </a:solidFill>
                <a:highlight>
                  <a:schemeClr val="lt1"/>
                </a:highlight>
                <a:latin typeface="Montserrat"/>
                <a:ea typeface="Montserrat"/>
                <a:cs typeface="Montserrat"/>
                <a:sym typeface="Montserrat"/>
              </a:rPr>
              <a:t>商店</a:t>
            </a:r>
            <a:r>
              <a:rPr lang="zh-CN" sz="1800">
                <a:solidFill>
                  <a:srgbClr val="1D2129"/>
                </a:solidFill>
                <a:highlight>
                  <a:schemeClr val="lt1"/>
                </a:highlight>
                <a:latin typeface="Montserrat"/>
                <a:ea typeface="Montserrat"/>
                <a:cs typeface="Montserrat"/>
                <a:sym typeface="Montserrat"/>
              </a:rPr>
              <a:t>里</a:t>
            </a:r>
            <a:r>
              <a:rPr b="0" i="0" lang="zh-CN" sz="1800" u="none" cap="none" strike="noStrike">
                <a:solidFill>
                  <a:srgbClr val="1D2129"/>
                </a:solidFill>
                <a:highlight>
                  <a:schemeClr val="lt1"/>
                </a:highlight>
                <a:latin typeface="Montserrat"/>
                <a:ea typeface="Montserrat"/>
                <a:cs typeface="Montserrat"/>
                <a:sym typeface="Montserrat"/>
              </a:rPr>
              <a:t>与顾客交流</a:t>
            </a:r>
            <a:endParaRPr b="0" i="0" sz="1800" u="none" cap="none" strike="noStrike">
              <a:solidFill>
                <a:srgbClr val="1D2129"/>
              </a:solidFill>
              <a:highlight>
                <a:schemeClr val="lt1"/>
              </a:highlight>
              <a:latin typeface="Montserrat"/>
              <a:ea typeface="Montserrat"/>
              <a:cs typeface="Montserrat"/>
              <a:sym typeface="Montserrat"/>
            </a:endParaRPr>
          </a:p>
          <a:p>
            <a:pPr indent="57150" lvl="0" marL="0" marR="0" rtl="0" algn="l">
              <a:lnSpc>
                <a:spcPct val="200000"/>
              </a:lnSpc>
              <a:spcBef>
                <a:spcPts val="500"/>
              </a:spcBef>
              <a:spcAft>
                <a:spcPts val="500"/>
              </a:spcAft>
              <a:buClr>
                <a:srgbClr val="000000"/>
              </a:buClr>
              <a:buSzPts val="1800"/>
              <a:buFont typeface="Arial"/>
              <a:buNone/>
            </a:pPr>
            <a:r>
              <a:rPr b="0" i="0" lang="zh-CN" sz="1800" u="none" cap="none" strike="noStrike">
                <a:solidFill>
                  <a:srgbClr val="1D2129"/>
                </a:solidFill>
                <a:highlight>
                  <a:schemeClr val="lt1"/>
                </a:highlight>
                <a:latin typeface="Montserrat"/>
                <a:ea typeface="Montserrat"/>
                <a:cs typeface="Montserrat"/>
                <a:sym typeface="Montserrat"/>
              </a:rPr>
              <a:t>🤒  感觉生病了，咳嗽或打喷嚏</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讲座主要内容</a:t>
            </a:r>
            <a:endParaRPr b="1" i="0" sz="2800" u="none" cap="none" strike="noStrike">
              <a:solidFill>
                <a:srgbClr val="FFFFFF"/>
              </a:solidFill>
              <a:latin typeface="Montserrat"/>
              <a:ea typeface="Montserrat"/>
              <a:cs typeface="Montserrat"/>
              <a:sym typeface="Montserrat"/>
            </a:endParaRPr>
          </a:p>
        </p:txBody>
      </p:sp>
      <p:sp>
        <p:nvSpPr>
          <p:cNvPr id="70" name="Google Shape;70;p2"/>
          <p:cNvSpPr txBox="1"/>
          <p:nvPr/>
        </p:nvSpPr>
        <p:spPr>
          <a:xfrm>
            <a:off x="207225" y="756750"/>
            <a:ext cx="5284800" cy="397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2400"/>
              <a:buFont typeface="Arial"/>
              <a:buNone/>
            </a:pPr>
            <a:r>
              <a:rPr b="1" i="0" lang="zh-CN" sz="2400" u="none" cap="none" strike="noStrike">
                <a:solidFill>
                  <a:srgbClr val="002060"/>
                </a:solidFill>
                <a:latin typeface="Montserrat"/>
                <a:ea typeface="Montserrat"/>
                <a:cs typeface="Montserrat"/>
                <a:sym typeface="Montserrat"/>
              </a:rPr>
              <a:t>新型冠状病毒肺炎</a:t>
            </a:r>
            <a:r>
              <a:rPr b="1" i="0" lang="zh-CN" sz="2400" u="none" cap="none" strike="noStrike">
                <a:solidFill>
                  <a:srgbClr val="002060"/>
                </a:solidFill>
                <a:uFill>
                  <a:noFill/>
                </a:uFill>
                <a:latin typeface="Montserrat"/>
                <a:ea typeface="Montserrat"/>
                <a:cs typeface="Montserrat"/>
                <a:sym typeface="Montserrat"/>
                <a:hlinkClick r:id="rId3"/>
              </a:rPr>
              <a:t>（COVID-19）：您需要了解的信息</a:t>
            </a:r>
            <a:r>
              <a:rPr b="1" i="0" lang="zh-CN" sz="2400" u="none" cap="none" strike="noStrike">
                <a:solidFill>
                  <a:srgbClr val="002060"/>
                </a:solidFill>
                <a:latin typeface="Montserrat"/>
                <a:ea typeface="Montserrat"/>
                <a:cs typeface="Montserrat"/>
                <a:sym typeface="Montserrat"/>
              </a:rPr>
              <a:t>	</a:t>
            </a:r>
            <a:endParaRPr b="1" i="0" sz="24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4"/>
              </a:rPr>
              <a:t>什么是冠状病毒？</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费城市政府 – 每日更新信息发布</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新型冠状病毒肺炎（新冠肺炎）的传播及预防</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治疗方案及检测方式</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5"/>
              </a:rPr>
              <a:t>您作为“抗疫新冠-社区防疫队长”的</a:t>
            </a:r>
            <a:r>
              <a:rPr b="0" i="0" lang="zh-CN" sz="1800" u="none" cap="none" strike="noStrike">
                <a:solidFill>
                  <a:srgbClr val="002060"/>
                </a:solidFill>
                <a:latin typeface="Montserrat"/>
                <a:ea typeface="Montserrat"/>
                <a:cs typeface="Montserrat"/>
                <a:sym typeface="Montserrat"/>
              </a:rPr>
              <a:t>角色与担当</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0"/>
              </a:spcAft>
              <a:buClr>
                <a:srgbClr val="002060"/>
              </a:buClr>
              <a:buSzPts val="1800"/>
              <a:buFont typeface="Montserrat"/>
              <a:buChar char="●"/>
            </a:pPr>
            <a:r>
              <a:rPr b="0" i="0" lang="zh-CN" sz="1800" u="none" cap="none" strike="noStrike">
                <a:solidFill>
                  <a:srgbClr val="002060"/>
                </a:solidFill>
                <a:uFill>
                  <a:noFill/>
                </a:uFill>
                <a:latin typeface="Montserrat"/>
                <a:ea typeface="Montserrat"/>
                <a:cs typeface="Montserrat"/>
                <a:sym typeface="Montserrat"/>
                <a:hlinkClick r:id="rId6"/>
              </a:rPr>
              <a:t>志愿服务机会</a:t>
            </a:r>
            <a:endParaRPr b="0" i="0" sz="1800" u="none" cap="none" strike="noStrike">
              <a:solidFill>
                <a:srgbClr val="002060"/>
              </a:solidFill>
              <a:latin typeface="Montserrat"/>
              <a:ea typeface="Montserrat"/>
              <a:cs typeface="Montserrat"/>
              <a:sym typeface="Montserrat"/>
            </a:endParaRPr>
          </a:p>
          <a:p>
            <a:pPr indent="-342900" lvl="0" marL="457200" marR="0" rtl="0" algn="l">
              <a:lnSpc>
                <a:spcPct val="115000"/>
              </a:lnSpc>
              <a:spcBef>
                <a:spcPts val="1000"/>
              </a:spcBef>
              <a:spcAft>
                <a:spcPts val="1000"/>
              </a:spcAft>
              <a:buClr>
                <a:srgbClr val="002060"/>
              </a:buClr>
              <a:buSzPts val="1800"/>
              <a:buFont typeface="Montserrat"/>
              <a:buChar char="●"/>
            </a:pPr>
            <a:r>
              <a:rPr b="0" i="0" lang="zh-CN" sz="1800" u="none" cap="none" strike="noStrike">
                <a:solidFill>
                  <a:srgbClr val="002060"/>
                </a:solidFill>
                <a:latin typeface="Montserrat"/>
                <a:ea typeface="Montserrat"/>
                <a:cs typeface="Montserrat"/>
                <a:sym typeface="Montserrat"/>
              </a:rPr>
              <a:t>社区资源	</a:t>
            </a:r>
            <a:endParaRPr b="0" i="0" sz="1800" u="none" cap="none" strike="noStrike">
              <a:solidFill>
                <a:srgbClr val="002060"/>
              </a:solidFill>
              <a:latin typeface="Montserrat"/>
              <a:ea typeface="Montserrat"/>
              <a:cs typeface="Montserrat"/>
              <a:sym typeface="Montserrat"/>
            </a:endParaRPr>
          </a:p>
        </p:txBody>
      </p:sp>
      <p:pic>
        <p:nvPicPr>
          <p:cNvPr id="71" name="Google Shape;71;p2"/>
          <p:cNvPicPr preferRelativeResize="0"/>
          <p:nvPr/>
        </p:nvPicPr>
        <p:blipFill rotWithShape="1">
          <a:blip r:embed="rId7">
            <a:alphaModFix/>
          </a:blip>
          <a:srcRect b="0" l="12695" r="14959" t="0"/>
          <a:stretch/>
        </p:blipFill>
        <p:spPr>
          <a:xfrm>
            <a:off x="5896925" y="1441225"/>
            <a:ext cx="2738273" cy="2757526"/>
          </a:xfrm>
          <a:prstGeom prst="rect">
            <a:avLst/>
          </a:prstGeom>
          <a:noFill/>
          <a:ln>
            <a:noFill/>
          </a:ln>
        </p:spPr>
      </p:pic>
      <p:sp>
        <p:nvSpPr>
          <p:cNvPr id="72" name="Google Shape;72;p2"/>
          <p:cNvSpPr txBox="1"/>
          <p:nvPr/>
        </p:nvSpPr>
        <p:spPr>
          <a:xfrm>
            <a:off x="5896850" y="1846700"/>
            <a:ext cx="2738400" cy="1846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zh-CN" sz="3900" u="none" cap="none" strike="noStrike">
                <a:solidFill>
                  <a:srgbClr val="3C78D8"/>
                </a:solidFill>
                <a:latin typeface="Arial"/>
                <a:ea typeface="Arial"/>
                <a:cs typeface="Arial"/>
                <a:sym typeface="Arial"/>
              </a:rPr>
              <a:t>欢</a:t>
            </a:r>
            <a:r>
              <a:rPr b="1" i="0" lang="zh-CN" sz="3900" u="none" cap="none" strike="noStrike">
                <a:solidFill>
                  <a:srgbClr val="C27BA0"/>
                </a:solidFill>
                <a:latin typeface="Arial"/>
                <a:ea typeface="Arial"/>
                <a:cs typeface="Arial"/>
                <a:sym typeface="Arial"/>
              </a:rPr>
              <a:t>迎</a:t>
            </a:r>
            <a:r>
              <a:rPr b="1" i="0" lang="zh-CN" sz="3900" u="none" cap="none" strike="noStrike">
                <a:solidFill>
                  <a:srgbClr val="E69138"/>
                </a:solidFill>
                <a:latin typeface="Arial"/>
                <a:ea typeface="Arial"/>
                <a:cs typeface="Arial"/>
                <a:sym typeface="Arial"/>
              </a:rPr>
              <a:t>来</a:t>
            </a:r>
            <a:r>
              <a:rPr b="1" i="0" lang="zh-CN" sz="3900" u="none" cap="none" strike="noStrike">
                <a:solidFill>
                  <a:srgbClr val="CC4125"/>
                </a:solidFill>
                <a:latin typeface="Arial"/>
                <a:ea typeface="Arial"/>
                <a:cs typeface="Arial"/>
                <a:sym typeface="Arial"/>
              </a:rPr>
              <a:t>到</a:t>
            </a:r>
            <a:endParaRPr b="1" i="0" sz="3900" u="none" cap="none" strike="noStrike">
              <a:solidFill>
                <a:srgbClr val="CC4125"/>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zh-CN" sz="3900" u="none" cap="none" strike="noStrike">
                <a:solidFill>
                  <a:srgbClr val="6AA84F"/>
                </a:solidFill>
                <a:latin typeface="Arial"/>
                <a:ea typeface="Arial"/>
                <a:cs typeface="Arial"/>
                <a:sym typeface="Arial"/>
              </a:rPr>
              <a:t>我</a:t>
            </a:r>
            <a:r>
              <a:rPr b="1" i="0" lang="zh-CN" sz="3900" u="none" cap="none" strike="noStrike">
                <a:solidFill>
                  <a:srgbClr val="8E7CC3"/>
                </a:solidFill>
                <a:latin typeface="Arial"/>
                <a:ea typeface="Arial"/>
                <a:cs typeface="Arial"/>
                <a:sym typeface="Arial"/>
              </a:rPr>
              <a:t>们</a:t>
            </a:r>
            <a:r>
              <a:rPr b="1" i="0" lang="zh-CN" sz="3900" u="none" cap="none" strike="noStrike">
                <a:solidFill>
                  <a:srgbClr val="F1C232"/>
                </a:solidFill>
                <a:latin typeface="Arial"/>
                <a:ea typeface="Arial"/>
                <a:cs typeface="Arial"/>
                <a:sym typeface="Arial"/>
              </a:rPr>
              <a:t>的</a:t>
            </a:r>
            <a:r>
              <a:rPr b="1" i="0" lang="zh-CN" sz="3900" u="none" cap="none" strike="noStrike">
                <a:solidFill>
                  <a:srgbClr val="45818E"/>
                </a:solidFill>
                <a:latin typeface="Arial"/>
                <a:ea typeface="Arial"/>
                <a:cs typeface="Arial"/>
                <a:sym typeface="Arial"/>
              </a:rPr>
              <a:t>教</a:t>
            </a:r>
            <a:r>
              <a:rPr b="1" i="0" lang="zh-CN" sz="3900" u="none" cap="none" strike="noStrike">
                <a:solidFill>
                  <a:srgbClr val="CC4125"/>
                </a:solidFill>
                <a:latin typeface="Arial"/>
                <a:ea typeface="Arial"/>
                <a:cs typeface="Arial"/>
                <a:sym typeface="Arial"/>
              </a:rPr>
              <a:t>室</a:t>
            </a:r>
            <a:endParaRPr b="1" i="0" sz="3900" u="none" cap="none" strike="noStrike">
              <a:solidFill>
                <a:srgbClr val="CC412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g737b016594_0_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737b016594_0_19"/>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无缝纫简易口罩： </a:t>
            </a:r>
            <a:endParaRPr b="1" i="0" sz="2400" u="none" cap="none" strike="noStrike">
              <a:solidFill>
                <a:srgbClr val="FFFFFF"/>
              </a:solidFill>
              <a:latin typeface="Montserrat"/>
              <a:ea typeface="Montserrat"/>
              <a:cs typeface="Montserrat"/>
              <a:sym typeface="Montserrat"/>
            </a:endParaRPr>
          </a:p>
        </p:txBody>
      </p:sp>
      <p:pic>
        <p:nvPicPr>
          <p:cNvPr id="259" name="Google Shape;259;g737b016594_0_19"/>
          <p:cNvPicPr preferRelativeResize="0"/>
          <p:nvPr/>
        </p:nvPicPr>
        <p:blipFill rotWithShape="1">
          <a:blip r:embed="rId3">
            <a:alphaModFix/>
          </a:blip>
          <a:srcRect b="0" l="0" r="0" t="0"/>
          <a:stretch/>
        </p:blipFill>
        <p:spPr>
          <a:xfrm>
            <a:off x="1028425" y="896975"/>
            <a:ext cx="7482752" cy="4007949"/>
          </a:xfrm>
          <a:prstGeom prst="rect">
            <a:avLst/>
          </a:prstGeom>
          <a:noFill/>
          <a:ln>
            <a:noFill/>
          </a:ln>
        </p:spPr>
      </p:pic>
      <p:sp>
        <p:nvSpPr>
          <p:cNvPr id="260" name="Google Shape;260;g737b016594_0_19"/>
          <p:cNvSpPr txBox="1"/>
          <p:nvPr/>
        </p:nvSpPr>
        <p:spPr>
          <a:xfrm>
            <a:off x="2067475" y="1875350"/>
            <a:ext cx="1403700" cy="50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737b016594_0_19"/>
          <p:cNvPicPr preferRelativeResize="0"/>
          <p:nvPr/>
        </p:nvPicPr>
        <p:blipFill rotWithShape="1">
          <a:blip r:embed="rId4">
            <a:alphaModFix/>
          </a:blip>
          <a:srcRect b="0" l="0" r="0" t="0"/>
          <a:stretch/>
        </p:blipFill>
        <p:spPr>
          <a:xfrm>
            <a:off x="1505500" y="2328263"/>
            <a:ext cx="982275" cy="334575"/>
          </a:xfrm>
          <a:prstGeom prst="rect">
            <a:avLst/>
          </a:prstGeom>
          <a:noFill/>
          <a:ln>
            <a:noFill/>
          </a:ln>
        </p:spPr>
      </p:pic>
      <p:pic>
        <p:nvPicPr>
          <p:cNvPr id="262" name="Google Shape;262;g737b016594_0_19"/>
          <p:cNvPicPr preferRelativeResize="0"/>
          <p:nvPr/>
        </p:nvPicPr>
        <p:blipFill rotWithShape="1">
          <a:blip r:embed="rId4">
            <a:alphaModFix/>
          </a:blip>
          <a:srcRect b="0" l="0" r="0" t="0"/>
          <a:stretch/>
        </p:blipFill>
        <p:spPr>
          <a:xfrm>
            <a:off x="2067475" y="1875350"/>
            <a:ext cx="1117900" cy="334575"/>
          </a:xfrm>
          <a:prstGeom prst="rect">
            <a:avLst/>
          </a:prstGeom>
          <a:noFill/>
          <a:ln>
            <a:noFill/>
          </a:ln>
        </p:spPr>
      </p:pic>
      <p:sp>
        <p:nvSpPr>
          <p:cNvPr id="263" name="Google Shape;263;g737b016594_0_19"/>
          <p:cNvSpPr txBox="1"/>
          <p:nvPr/>
        </p:nvSpPr>
        <p:spPr>
          <a:xfrm>
            <a:off x="1991875" y="190492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剪开咖啡滤纸。</a:t>
            </a:r>
            <a:endParaRPr b="0" i="0" sz="1400" u="none" cap="none" strike="noStrike">
              <a:solidFill>
                <a:srgbClr val="000000"/>
              </a:solidFill>
              <a:latin typeface="Arial"/>
              <a:ea typeface="Arial"/>
              <a:cs typeface="Arial"/>
              <a:sym typeface="Arial"/>
            </a:endParaRPr>
          </a:p>
        </p:txBody>
      </p:sp>
      <p:pic>
        <p:nvPicPr>
          <p:cNvPr id="264" name="Google Shape;264;g737b016594_0_19"/>
          <p:cNvPicPr preferRelativeResize="0"/>
          <p:nvPr/>
        </p:nvPicPr>
        <p:blipFill rotWithShape="1">
          <a:blip r:embed="rId5">
            <a:alphaModFix/>
          </a:blip>
          <a:srcRect b="0" l="0" r="0" t="0"/>
          <a:stretch/>
        </p:blipFill>
        <p:spPr>
          <a:xfrm>
            <a:off x="6455700" y="2176025"/>
            <a:ext cx="1707400" cy="664650"/>
          </a:xfrm>
          <a:prstGeom prst="rect">
            <a:avLst/>
          </a:prstGeom>
          <a:noFill/>
          <a:ln>
            <a:noFill/>
          </a:ln>
        </p:spPr>
      </p:pic>
      <p:sp>
        <p:nvSpPr>
          <p:cNvPr id="265" name="Google Shape;265;g737b016594_0_19"/>
          <p:cNvSpPr txBox="1"/>
          <p:nvPr/>
        </p:nvSpPr>
        <p:spPr>
          <a:xfrm>
            <a:off x="6076750" y="2260100"/>
            <a:ext cx="32208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将剪下的滤纸折在方巾/手帕中间。</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将方巾上部往下折，下部往上折。</a:t>
            </a:r>
            <a:endParaRPr b="0" i="0" sz="1400" u="none" cap="none" strike="noStrike">
              <a:solidFill>
                <a:srgbClr val="000000"/>
              </a:solidFill>
              <a:latin typeface="Arial"/>
              <a:ea typeface="Arial"/>
              <a:cs typeface="Arial"/>
              <a:sym typeface="Arial"/>
            </a:endParaRPr>
          </a:p>
        </p:txBody>
      </p:sp>
      <p:pic>
        <p:nvPicPr>
          <p:cNvPr id="266" name="Google Shape;266;g737b016594_0_19"/>
          <p:cNvPicPr preferRelativeResize="0"/>
          <p:nvPr/>
        </p:nvPicPr>
        <p:blipFill rotWithShape="1">
          <a:blip r:embed="rId6">
            <a:alphaModFix/>
          </a:blip>
          <a:srcRect b="0" l="0" r="0" t="0"/>
          <a:stretch/>
        </p:blipFill>
        <p:spPr>
          <a:xfrm>
            <a:off x="1138525" y="4247700"/>
            <a:ext cx="2046850" cy="657225"/>
          </a:xfrm>
          <a:prstGeom prst="rect">
            <a:avLst/>
          </a:prstGeom>
          <a:noFill/>
          <a:ln>
            <a:noFill/>
          </a:ln>
        </p:spPr>
      </p:pic>
      <p:pic>
        <p:nvPicPr>
          <p:cNvPr id="267" name="Google Shape;267;g737b016594_0_19"/>
          <p:cNvPicPr preferRelativeResize="0"/>
          <p:nvPr/>
        </p:nvPicPr>
        <p:blipFill rotWithShape="1">
          <a:blip r:embed="rId6">
            <a:alphaModFix/>
          </a:blip>
          <a:srcRect b="0" l="0" r="25545" t="0"/>
          <a:stretch/>
        </p:blipFill>
        <p:spPr>
          <a:xfrm>
            <a:off x="3748000" y="4285200"/>
            <a:ext cx="2109975" cy="583500"/>
          </a:xfrm>
          <a:prstGeom prst="rect">
            <a:avLst/>
          </a:prstGeom>
          <a:noFill/>
          <a:ln>
            <a:noFill/>
          </a:ln>
        </p:spPr>
      </p:pic>
      <p:sp>
        <p:nvSpPr>
          <p:cNvPr id="268" name="Google Shape;268;g737b016594_0_19"/>
          <p:cNvSpPr txBox="1"/>
          <p:nvPr/>
        </p:nvSpPr>
        <p:spPr>
          <a:xfrm>
            <a:off x="496638" y="43025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将两根橡皮筋或发圈，相隔6英寸（约15厘米），套在折好的方巾上</a:t>
            </a:r>
            <a:endParaRPr b="0" i="0" sz="1400" u="none" cap="none" strike="noStrike">
              <a:solidFill>
                <a:srgbClr val="000000"/>
              </a:solidFill>
              <a:latin typeface="Arial"/>
              <a:ea typeface="Arial"/>
              <a:cs typeface="Arial"/>
              <a:sym typeface="Arial"/>
            </a:endParaRPr>
          </a:p>
        </p:txBody>
      </p:sp>
      <p:sp>
        <p:nvSpPr>
          <p:cNvPr id="269" name="Google Shape;269;g737b016594_0_19"/>
          <p:cNvSpPr txBox="1"/>
          <p:nvPr/>
        </p:nvSpPr>
        <p:spPr>
          <a:xfrm>
            <a:off x="3748000" y="4302500"/>
            <a:ext cx="2295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将方巾两端向中间对折，塞好以固定。</a:t>
            </a:r>
            <a:endParaRPr b="0" i="0" sz="1400" u="none" cap="none" strike="noStrike">
              <a:solidFill>
                <a:srgbClr val="000000"/>
              </a:solidFill>
              <a:latin typeface="Arial"/>
              <a:ea typeface="Arial"/>
              <a:cs typeface="Arial"/>
              <a:sym typeface="Arial"/>
            </a:endParaRPr>
          </a:p>
        </p:txBody>
      </p:sp>
      <p:pic>
        <p:nvPicPr>
          <p:cNvPr id="270" name="Google Shape;270;g737b016594_0_19"/>
          <p:cNvPicPr preferRelativeResize="0"/>
          <p:nvPr/>
        </p:nvPicPr>
        <p:blipFill rotWithShape="1">
          <a:blip r:embed="rId7">
            <a:alphaModFix/>
          </a:blip>
          <a:srcRect b="33238" l="0" r="70759" t="0"/>
          <a:stretch/>
        </p:blipFill>
        <p:spPr>
          <a:xfrm>
            <a:off x="6848950" y="4548825"/>
            <a:ext cx="2295001" cy="35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0"/>
          <p:cNvSpPr txBox="1"/>
          <p:nvPr/>
        </p:nvSpPr>
        <p:spPr>
          <a:xfrm>
            <a:off x="395650" y="247250"/>
            <a:ext cx="87483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防止</a:t>
            </a:r>
            <a:r>
              <a:rPr b="1" i="0" lang="zh-CN" sz="2800" u="none" cap="none" strike="noStrike">
                <a:solidFill>
                  <a:schemeClr val="lt1"/>
                </a:solidFill>
                <a:latin typeface="Montserrat"/>
                <a:ea typeface="Montserrat"/>
                <a:cs typeface="Montserrat"/>
                <a:sym typeface="Montserrat"/>
              </a:rPr>
              <a:t>新冠肺炎(COVID-19)</a:t>
            </a:r>
            <a:r>
              <a:rPr b="1" i="0" lang="zh-CN" sz="2800" u="none" cap="none" strike="noStrike">
                <a:solidFill>
                  <a:srgbClr val="FFFFFF"/>
                </a:solidFill>
                <a:latin typeface="Montserrat"/>
                <a:ea typeface="Montserrat"/>
                <a:cs typeface="Montserrat"/>
                <a:sym typeface="Montserrat"/>
              </a:rPr>
              <a:t>的传播：</a:t>
            </a:r>
            <a:endParaRPr b="0" i="0" sz="1400" u="none" cap="none" strike="noStrike">
              <a:solidFill>
                <a:srgbClr val="000000"/>
              </a:solidFill>
              <a:latin typeface="Arial"/>
              <a:ea typeface="Arial"/>
              <a:cs typeface="Arial"/>
              <a:sym typeface="Arial"/>
            </a:endParaRPr>
          </a:p>
        </p:txBody>
      </p:sp>
      <p:sp>
        <p:nvSpPr>
          <p:cNvPr id="277" name="Google Shape;277;p20"/>
          <p:cNvSpPr txBox="1"/>
          <p:nvPr/>
        </p:nvSpPr>
        <p:spPr>
          <a:xfrm>
            <a:off x="2862850" y="1600275"/>
            <a:ext cx="62811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你的口罩能保护我；</a:t>
            </a:r>
            <a:endParaRPr b="1" i="0" sz="3400" u="none" cap="none" strike="noStrike">
              <a:solidFill>
                <a:srgbClr val="2176D2"/>
              </a:solidFill>
              <a:highlight>
                <a:srgbClr val="FFFFFF"/>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400"/>
              <a:buFont typeface="Arial"/>
              <a:buNone/>
            </a:pPr>
            <a:r>
              <a:rPr b="1" i="0" lang="zh-CN" sz="3400" u="none" cap="none" strike="noStrike">
                <a:solidFill>
                  <a:srgbClr val="2176D2"/>
                </a:solidFill>
                <a:highlight>
                  <a:srgbClr val="FFFFFF"/>
                </a:highlight>
                <a:latin typeface="Montserrat"/>
                <a:ea typeface="Montserrat"/>
                <a:cs typeface="Montserrat"/>
                <a:sym typeface="Montserrat"/>
              </a:rPr>
              <a:t>我的口罩能保护你。</a:t>
            </a:r>
            <a:endParaRPr b="1" i="0" sz="3400" u="none" cap="none" strike="noStrike">
              <a:solidFill>
                <a:srgbClr val="2176D2"/>
              </a:solidFill>
              <a:latin typeface="Montserrat"/>
              <a:ea typeface="Montserrat"/>
              <a:cs typeface="Montserrat"/>
              <a:sym typeface="Montserrat"/>
            </a:endParaRPr>
          </a:p>
        </p:txBody>
      </p:sp>
      <p:sp>
        <p:nvSpPr>
          <p:cNvPr id="278" name="Google Shape;278;p20"/>
          <p:cNvSpPr txBox="1"/>
          <p:nvPr/>
        </p:nvSpPr>
        <p:spPr>
          <a:xfrm>
            <a:off x="3091600" y="2928800"/>
            <a:ext cx="5823600" cy="81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访问 </a:t>
            </a:r>
            <a:r>
              <a:rPr b="1" i="0" lang="zh-CN" sz="1800" u="sng" cap="none" strike="noStrike">
                <a:solidFill>
                  <a:schemeClr val="dk1"/>
                </a:solidFill>
                <a:highlight>
                  <a:srgbClr val="FFFFFF"/>
                </a:highlight>
                <a:latin typeface="Montserrat"/>
                <a:ea typeface="Montserrat"/>
                <a:cs typeface="Montserrat"/>
                <a:sym typeface="Montserrat"/>
              </a:rPr>
              <a:t>bit.ly/CDCFaceCover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zh-CN" sz="1800" u="none" cap="none" strike="noStrike">
                <a:solidFill>
                  <a:schemeClr val="dk1"/>
                </a:solidFill>
                <a:highlight>
                  <a:srgbClr val="FFFFFF"/>
                </a:highlight>
                <a:latin typeface="Montserrat"/>
                <a:ea typeface="Montserrat"/>
                <a:cs typeface="Montserrat"/>
                <a:sym typeface="Montserrat"/>
              </a:rPr>
              <a:t>查看如何在家中制作防护口罩</a:t>
            </a:r>
            <a:endParaRPr b="1" i="0" sz="1800" u="sng" cap="none" strike="noStrike">
              <a:solidFill>
                <a:srgbClr val="000000"/>
              </a:solidFill>
              <a:latin typeface="Arial"/>
              <a:ea typeface="Arial"/>
              <a:cs typeface="Arial"/>
              <a:sym typeface="Arial"/>
            </a:endParaRPr>
          </a:p>
        </p:txBody>
      </p:sp>
      <p:pic>
        <p:nvPicPr>
          <p:cNvPr id="279" name="Google Shape;279;p20"/>
          <p:cNvPicPr preferRelativeResize="0"/>
          <p:nvPr/>
        </p:nvPicPr>
        <p:blipFill rotWithShape="1">
          <a:blip r:embed="rId3">
            <a:alphaModFix/>
          </a:blip>
          <a:srcRect b="0" l="0" r="0" t="0"/>
          <a:stretch/>
        </p:blipFill>
        <p:spPr>
          <a:xfrm>
            <a:off x="586975" y="1511900"/>
            <a:ext cx="2392117" cy="2306700"/>
          </a:xfrm>
          <a:prstGeom prst="rect">
            <a:avLst/>
          </a:prstGeom>
          <a:noFill/>
          <a:ln>
            <a:noFill/>
          </a:ln>
        </p:spPr>
      </p:pic>
      <p:pic>
        <p:nvPicPr>
          <p:cNvPr id="280" name="Google Shape;280;p20"/>
          <p:cNvPicPr preferRelativeResize="0"/>
          <p:nvPr/>
        </p:nvPicPr>
        <p:blipFill rotWithShape="1">
          <a:blip r:embed="rId4">
            <a:alphaModFix/>
          </a:blip>
          <a:srcRect b="0" l="0" r="0" t="0"/>
          <a:stretch/>
        </p:blipFill>
        <p:spPr>
          <a:xfrm>
            <a:off x="586979" y="1430200"/>
            <a:ext cx="2733549" cy="2619225"/>
          </a:xfrm>
          <a:prstGeom prst="rect">
            <a:avLst/>
          </a:prstGeom>
          <a:noFill/>
          <a:ln>
            <a:noFill/>
          </a:ln>
        </p:spPr>
      </p:pic>
      <p:pic>
        <p:nvPicPr>
          <p:cNvPr id="281" name="Google Shape;281;p20"/>
          <p:cNvPicPr preferRelativeResize="0"/>
          <p:nvPr/>
        </p:nvPicPr>
        <p:blipFill rotWithShape="1">
          <a:blip r:embed="rId5">
            <a:alphaModFix/>
          </a:blip>
          <a:srcRect b="0" l="0" r="0" t="0"/>
          <a:stretch/>
        </p:blipFill>
        <p:spPr>
          <a:xfrm>
            <a:off x="815225" y="2571750"/>
            <a:ext cx="2276375" cy="274900"/>
          </a:xfrm>
          <a:prstGeom prst="rect">
            <a:avLst/>
          </a:prstGeom>
          <a:noFill/>
          <a:ln>
            <a:noFill/>
          </a:ln>
        </p:spPr>
      </p:pic>
      <p:pic>
        <p:nvPicPr>
          <p:cNvPr id="282" name="Google Shape;282;p20"/>
          <p:cNvPicPr preferRelativeResize="0"/>
          <p:nvPr/>
        </p:nvPicPr>
        <p:blipFill rotWithShape="1">
          <a:blip r:embed="rId5">
            <a:alphaModFix/>
          </a:blip>
          <a:srcRect b="0" l="0" r="0" t="0"/>
          <a:stretch/>
        </p:blipFill>
        <p:spPr>
          <a:xfrm>
            <a:off x="815575" y="2951050"/>
            <a:ext cx="2276375" cy="274900"/>
          </a:xfrm>
          <a:prstGeom prst="rect">
            <a:avLst/>
          </a:prstGeom>
          <a:noFill/>
          <a:ln>
            <a:noFill/>
          </a:ln>
        </p:spPr>
      </p:pic>
      <p:pic>
        <p:nvPicPr>
          <p:cNvPr id="283" name="Google Shape;283;p20"/>
          <p:cNvPicPr preferRelativeResize="0"/>
          <p:nvPr/>
        </p:nvPicPr>
        <p:blipFill rotWithShape="1">
          <a:blip r:embed="rId5">
            <a:alphaModFix/>
          </a:blip>
          <a:srcRect b="0" l="0" r="0" t="0"/>
          <a:stretch/>
        </p:blipFill>
        <p:spPr>
          <a:xfrm>
            <a:off x="815575" y="3330350"/>
            <a:ext cx="2276375" cy="225275"/>
          </a:xfrm>
          <a:prstGeom prst="rect">
            <a:avLst/>
          </a:prstGeom>
          <a:noFill/>
          <a:ln>
            <a:noFill/>
          </a:ln>
        </p:spPr>
      </p:pic>
      <p:sp>
        <p:nvSpPr>
          <p:cNvPr id="284" name="Google Shape;284;p20"/>
          <p:cNvSpPr txBox="1"/>
          <p:nvPr/>
        </p:nvSpPr>
        <p:spPr>
          <a:xfrm>
            <a:off x="1445950" y="24804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每 个 人</a:t>
            </a:r>
            <a:endParaRPr b="0" i="0" sz="1800" u="none" cap="none" strike="noStrike">
              <a:solidFill>
                <a:srgbClr val="000000"/>
              </a:solidFill>
              <a:latin typeface="Arial"/>
              <a:ea typeface="Arial"/>
              <a:cs typeface="Arial"/>
              <a:sym typeface="Arial"/>
            </a:endParaRPr>
          </a:p>
        </p:txBody>
      </p:sp>
      <p:sp>
        <p:nvSpPr>
          <p:cNvPr id="285" name="Google Shape;285;p20"/>
          <p:cNvSpPr txBox="1"/>
          <p:nvPr/>
        </p:nvSpPr>
        <p:spPr>
          <a:xfrm>
            <a:off x="1445950" y="28466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都 应 该</a:t>
            </a:r>
            <a:endParaRPr b="0" i="0" sz="1800" u="none" cap="none" strike="noStrike">
              <a:solidFill>
                <a:srgbClr val="000000"/>
              </a:solidFill>
              <a:latin typeface="Arial"/>
              <a:ea typeface="Arial"/>
              <a:cs typeface="Arial"/>
              <a:sym typeface="Arial"/>
            </a:endParaRPr>
          </a:p>
        </p:txBody>
      </p:sp>
      <p:sp>
        <p:nvSpPr>
          <p:cNvPr id="286" name="Google Shape;286;p20"/>
          <p:cNvSpPr txBox="1"/>
          <p:nvPr/>
        </p:nvSpPr>
        <p:spPr>
          <a:xfrm>
            <a:off x="1445950" y="322595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chemeClr val="lt1"/>
                </a:solidFill>
                <a:latin typeface="Montserrat"/>
                <a:ea typeface="Montserrat"/>
                <a:cs typeface="Montserrat"/>
                <a:sym typeface="Montserrat"/>
              </a:rPr>
              <a:t>戴 口 罩</a:t>
            </a:r>
            <a:endParaRPr b="0" i="0" sz="1800" u="none" cap="none" strike="noStrike">
              <a:solidFill>
                <a:srgbClr val="000000"/>
              </a:solidFill>
              <a:latin typeface="Arial"/>
              <a:ea typeface="Arial"/>
              <a:cs typeface="Arial"/>
              <a:sym typeface="Arial"/>
            </a:endParaRPr>
          </a:p>
        </p:txBody>
      </p:sp>
      <p:sp>
        <p:nvSpPr>
          <p:cNvPr id="287" name="Google Shape;287;p20"/>
          <p:cNvSpPr txBox="1"/>
          <p:nvPr/>
        </p:nvSpPr>
        <p:spPr>
          <a:xfrm>
            <a:off x="2880100" y="3819675"/>
            <a:ext cx="5958900" cy="130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lang="zh-CN" sz="2800">
                <a:solidFill>
                  <a:srgbClr val="2176D2"/>
                </a:solidFill>
                <a:highlight>
                  <a:srgbClr val="FFFFFF"/>
                </a:highlight>
                <a:latin typeface="Montserrat"/>
                <a:ea typeface="Montserrat"/>
                <a:cs typeface="Montserrat"/>
                <a:sym typeface="Montserrat"/>
              </a:rPr>
              <a:t>是朋友，就会戴着口罩</a:t>
            </a:r>
            <a:endParaRPr b="1" sz="2800">
              <a:solidFill>
                <a:srgbClr val="2176D2"/>
              </a:solidFill>
              <a:highlight>
                <a:srgbClr val="FFFFFF"/>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800"/>
              <a:buFont typeface="Arial"/>
              <a:buNone/>
            </a:pPr>
            <a:r>
              <a:rPr b="1" lang="zh-CN" sz="2800">
                <a:solidFill>
                  <a:srgbClr val="2176D2"/>
                </a:solidFill>
                <a:highlight>
                  <a:srgbClr val="FFFFFF"/>
                </a:highlight>
                <a:latin typeface="Montserrat"/>
                <a:ea typeface="Montserrat"/>
                <a:cs typeface="Montserrat"/>
                <a:sym typeface="Montserrat"/>
              </a:rPr>
              <a:t>见朋友</a:t>
            </a:r>
            <a:endParaRPr b="1" i="0" sz="2800" u="none" cap="none" strike="noStrike">
              <a:solidFill>
                <a:srgbClr val="2176D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g74d7203fa3_0_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74d7203fa3_0_8"/>
          <p:cNvSpPr txBox="1"/>
          <p:nvPr/>
        </p:nvSpPr>
        <p:spPr>
          <a:xfrm>
            <a:off x="395650" y="247250"/>
            <a:ext cx="87483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核心</a:t>
            </a:r>
            <a:r>
              <a:rPr b="1" lang="zh-CN" sz="2800">
                <a:solidFill>
                  <a:srgbClr val="FFFFFF"/>
                </a:solidFill>
                <a:latin typeface="Montserrat"/>
                <a:ea typeface="Montserrat"/>
                <a:cs typeface="Montserrat"/>
                <a:sym typeface="Montserrat"/>
              </a:rPr>
              <a:t>行业</a:t>
            </a:r>
            <a:r>
              <a:rPr b="1" i="0" lang="zh-CN" sz="2800" u="none" cap="none" strike="noStrike">
                <a:solidFill>
                  <a:srgbClr val="FFFFFF"/>
                </a:solidFill>
                <a:latin typeface="Montserrat"/>
                <a:ea typeface="Montserrat"/>
                <a:cs typeface="Montserrat"/>
                <a:sym typeface="Montserrat"/>
              </a:rPr>
              <a:t>营业指南：</a:t>
            </a:r>
            <a:endParaRPr b="0" i="0" sz="1400" u="none" cap="none" strike="noStrike">
              <a:solidFill>
                <a:srgbClr val="000000"/>
              </a:solidFill>
              <a:latin typeface="Arial"/>
              <a:ea typeface="Arial"/>
              <a:cs typeface="Arial"/>
              <a:sym typeface="Arial"/>
            </a:endParaRPr>
          </a:p>
        </p:txBody>
      </p:sp>
      <p:sp>
        <p:nvSpPr>
          <p:cNvPr id="294" name="Google Shape;294;g74d7203fa3_0_8"/>
          <p:cNvSpPr txBox="1"/>
          <p:nvPr/>
        </p:nvSpPr>
        <p:spPr>
          <a:xfrm>
            <a:off x="169500" y="1054975"/>
            <a:ext cx="8390100" cy="71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zh-CN" sz="1800" u="none" cap="none" strike="noStrike">
                <a:solidFill>
                  <a:schemeClr val="dk2"/>
                </a:solidFill>
                <a:latin typeface="Arial"/>
                <a:ea typeface="Arial"/>
                <a:cs typeface="Arial"/>
                <a:sym typeface="Arial"/>
              </a:rPr>
              <a:t>在居家令实行期间，为公众提供核心业务的商户及企业必须：</a:t>
            </a:r>
            <a:endParaRPr b="0" i="0" sz="1700" u="none" cap="none" strike="noStrike">
              <a:solidFill>
                <a:srgbClr val="000000"/>
              </a:solidFill>
              <a:latin typeface="Arial"/>
              <a:ea typeface="Arial"/>
              <a:cs typeface="Arial"/>
              <a:sym typeface="Arial"/>
            </a:endParaRPr>
          </a:p>
        </p:txBody>
      </p:sp>
      <p:sp>
        <p:nvSpPr>
          <p:cNvPr id="295" name="Google Shape;295;g74d7203fa3_0_8"/>
          <p:cNvSpPr txBox="1"/>
          <p:nvPr/>
        </p:nvSpPr>
        <p:spPr>
          <a:xfrm>
            <a:off x="3242550" y="1622800"/>
            <a:ext cx="5346600" cy="2701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0" i="0" lang="zh-CN" sz="1600" u="none" cap="none" strike="noStrike">
                <a:solidFill>
                  <a:schemeClr val="dk2"/>
                </a:solidFill>
                <a:latin typeface="Arial"/>
                <a:ea typeface="Arial"/>
                <a:cs typeface="Arial"/>
                <a:sym typeface="Arial"/>
              </a:rPr>
              <a:t>●  为员工提供口罩</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2"/>
                </a:solidFill>
                <a:latin typeface="Arial"/>
                <a:ea typeface="Arial"/>
                <a:cs typeface="Arial"/>
                <a:sym typeface="Arial"/>
              </a:rPr>
              <a:t>●  要求员工在上班时间戴口罩</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2"/>
                </a:solidFill>
                <a:latin typeface="Arial"/>
                <a:ea typeface="Arial"/>
                <a:cs typeface="Arial"/>
                <a:sym typeface="Arial"/>
              </a:rPr>
              <a:t>●  要求顾客在光顾核心行业商店时戴口罩</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2"/>
                </a:solidFill>
                <a:latin typeface="Arial"/>
                <a:ea typeface="Arial"/>
                <a:cs typeface="Arial"/>
                <a:sym typeface="Arial"/>
              </a:rPr>
              <a:t>●  错开员工值班时间，以免多人聚集</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2"/>
                </a:solidFill>
                <a:latin typeface="Arial"/>
                <a:ea typeface="Arial"/>
                <a:cs typeface="Arial"/>
                <a:sym typeface="Arial"/>
              </a:rPr>
              <a:t>●  在休息和用餐时间，提供足够保持社交距离的空间</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2"/>
                </a:solidFill>
                <a:latin typeface="Arial"/>
                <a:ea typeface="Arial"/>
                <a:cs typeface="Arial"/>
                <a:sym typeface="Arial"/>
              </a:rPr>
              <a:t>●  在线进行会议和培训</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zh-CN" sz="1600" u="none" cap="none" strike="noStrike">
                <a:solidFill>
                  <a:schemeClr val="dk2"/>
                </a:solidFill>
                <a:latin typeface="Arial"/>
                <a:ea typeface="Arial"/>
                <a:cs typeface="Arial"/>
                <a:sym typeface="Arial"/>
              </a:rPr>
              <a:t>●  </a:t>
            </a:r>
            <a:r>
              <a:rPr lang="zh-CN" sz="1600">
                <a:solidFill>
                  <a:schemeClr val="dk2"/>
                </a:solidFill>
              </a:rPr>
              <a:t>实行</a:t>
            </a:r>
            <a:r>
              <a:rPr b="0" i="0" lang="zh-CN" sz="1600" u="none" cap="none" strike="noStrike">
                <a:solidFill>
                  <a:schemeClr val="dk2"/>
                </a:solidFill>
                <a:latin typeface="Arial"/>
                <a:ea typeface="Arial"/>
                <a:cs typeface="Arial"/>
                <a:sym typeface="Arial"/>
              </a:rPr>
              <a:t>隔开6英尺（约2米）社交距离</a:t>
            </a:r>
            <a:r>
              <a:rPr lang="zh-CN" sz="1600">
                <a:solidFill>
                  <a:schemeClr val="dk2"/>
                </a:solidFill>
              </a:rPr>
              <a:t>的防疫措施</a:t>
            </a:r>
            <a:endParaRPr b="0" i="0" sz="1600" u="none" cap="none" strike="noStrike">
              <a:solidFill>
                <a:schemeClr val="dk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zh-CN" sz="1600" u="none" cap="none" strike="noStrike">
                <a:solidFill>
                  <a:schemeClr val="dk2"/>
                </a:solidFill>
                <a:latin typeface="Arial"/>
                <a:ea typeface="Arial"/>
                <a:cs typeface="Arial"/>
                <a:sym typeface="Arial"/>
              </a:rPr>
              <a:t>●  确保</a:t>
            </a:r>
            <a:r>
              <a:rPr b="1" lang="zh-CN" sz="1600">
                <a:solidFill>
                  <a:schemeClr val="dk2"/>
                </a:solidFill>
              </a:rPr>
              <a:t>所有</a:t>
            </a:r>
            <a:r>
              <a:rPr b="0" i="0" lang="zh-CN" sz="1600" u="none" cap="none" strike="noStrike">
                <a:solidFill>
                  <a:schemeClr val="dk2"/>
                </a:solidFill>
                <a:latin typeface="Arial"/>
                <a:ea typeface="Arial"/>
                <a:cs typeface="Arial"/>
                <a:sym typeface="Arial"/>
              </a:rPr>
              <a:t>员工</a:t>
            </a:r>
            <a:r>
              <a:rPr lang="zh-CN" sz="1600">
                <a:solidFill>
                  <a:schemeClr val="dk2"/>
                </a:solidFill>
              </a:rPr>
              <a:t>都</a:t>
            </a:r>
            <a:r>
              <a:rPr b="0" i="0" lang="zh-CN" sz="1600" u="none" cap="none" strike="noStrike">
                <a:solidFill>
                  <a:schemeClr val="dk2"/>
                </a:solidFill>
                <a:latin typeface="Arial"/>
                <a:ea typeface="Arial"/>
                <a:cs typeface="Arial"/>
                <a:sym typeface="Arial"/>
              </a:rPr>
              <a:t>了解这一系列的防疫措施</a:t>
            </a:r>
            <a:endParaRPr sz="1600">
              <a:solidFill>
                <a:schemeClr val="dk2"/>
              </a:solidFill>
            </a:endParaRPr>
          </a:p>
          <a:p>
            <a:pPr indent="0" lvl="0" marL="0" rtl="0" algn="l">
              <a:lnSpc>
                <a:spcPct val="115000"/>
              </a:lnSpc>
              <a:spcBef>
                <a:spcPts val="0"/>
              </a:spcBef>
              <a:spcAft>
                <a:spcPts val="0"/>
              </a:spcAft>
              <a:buClr>
                <a:schemeClr val="dk1"/>
              </a:buClr>
              <a:buSzPts val="1500"/>
              <a:buFont typeface="Arial"/>
              <a:buNone/>
            </a:pPr>
            <a:r>
              <a:rPr lang="zh-CN" sz="1600">
                <a:solidFill>
                  <a:schemeClr val="dk2"/>
                </a:solidFill>
              </a:rPr>
              <a:t>●  如果店里出现疑似病例，关门休业24小时</a:t>
            </a:r>
            <a:endParaRPr sz="1600">
              <a:solidFill>
                <a:schemeClr val="dk2"/>
              </a:solidFill>
            </a:endParaRPr>
          </a:p>
        </p:txBody>
      </p:sp>
      <p:pic>
        <p:nvPicPr>
          <p:cNvPr id="296" name="Google Shape;296;g74d7203fa3_0_8"/>
          <p:cNvPicPr preferRelativeResize="0"/>
          <p:nvPr/>
        </p:nvPicPr>
        <p:blipFill rotWithShape="1">
          <a:blip r:embed="rId3">
            <a:alphaModFix/>
          </a:blip>
          <a:srcRect b="0" l="0" r="0" t="0"/>
          <a:stretch/>
        </p:blipFill>
        <p:spPr>
          <a:xfrm>
            <a:off x="845238" y="1699000"/>
            <a:ext cx="1876425" cy="2495550"/>
          </a:xfrm>
          <a:prstGeom prst="rect">
            <a:avLst/>
          </a:prstGeom>
          <a:noFill/>
          <a:ln>
            <a:noFill/>
          </a:ln>
        </p:spPr>
      </p:pic>
      <p:sp>
        <p:nvSpPr>
          <p:cNvPr id="297" name="Google Shape;297;g74d7203fa3_0_8"/>
          <p:cNvSpPr txBox="1"/>
          <p:nvPr/>
        </p:nvSpPr>
        <p:spPr>
          <a:xfrm>
            <a:off x="1326150" y="2530375"/>
            <a:ext cx="960000" cy="1097400"/>
          </a:xfrm>
          <a:prstGeom prst="rect">
            <a:avLst/>
          </a:prstGeom>
          <a:solidFill>
            <a:srgbClr val="C9DAF8"/>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zh-CN" sz="1800" u="none" cap="none" strike="noStrike">
                <a:solidFill>
                  <a:schemeClr val="dk1"/>
                </a:solidFill>
                <a:latin typeface="Arial"/>
                <a:ea typeface="Arial"/>
                <a:cs typeface="Arial"/>
                <a:sym typeface="Arial"/>
              </a:rPr>
              <a:t>欲入店</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zh-CN" sz="1800" u="none" cap="none" strike="noStrike">
                <a:solidFill>
                  <a:schemeClr val="dk1"/>
                </a:solidFill>
                <a:latin typeface="Arial"/>
                <a:ea typeface="Arial"/>
                <a:cs typeface="Arial"/>
                <a:sym typeface="Arial"/>
              </a:rPr>
              <a:t>需戴</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zh-CN" sz="1800" u="none" cap="none" strike="noStrike">
                <a:solidFill>
                  <a:schemeClr val="dk1"/>
                </a:solidFill>
                <a:latin typeface="Arial"/>
                <a:ea typeface="Arial"/>
                <a:cs typeface="Arial"/>
                <a:sym typeface="Arial"/>
              </a:rPr>
              <a:t>口罩</a:t>
            </a:r>
            <a:r>
              <a:rPr b="0" i="0" lang="zh-CN" sz="2000" u="none" cap="none" strike="noStrike">
                <a:solidFill>
                  <a:schemeClr val="dk1"/>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298" name="Google Shape;298;g74d7203fa3_0_8"/>
          <p:cNvSpPr/>
          <p:nvPr/>
        </p:nvSpPr>
        <p:spPr>
          <a:xfrm>
            <a:off x="0" y="448445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EFA2"/>
              </a:highlight>
              <a:latin typeface="Arial"/>
              <a:ea typeface="Arial"/>
              <a:cs typeface="Arial"/>
              <a:sym typeface="Arial"/>
            </a:endParaRPr>
          </a:p>
        </p:txBody>
      </p:sp>
      <p:sp>
        <p:nvSpPr>
          <p:cNvPr id="299" name="Google Shape;299;g74d7203fa3_0_8"/>
          <p:cNvSpPr txBox="1"/>
          <p:nvPr/>
        </p:nvSpPr>
        <p:spPr>
          <a:xfrm>
            <a:off x="459200" y="4484450"/>
            <a:ext cx="81300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F4D90"/>
                </a:solidFill>
                <a:latin typeface="Montserrat"/>
                <a:ea typeface="Montserrat"/>
                <a:cs typeface="Montserrat"/>
                <a:sym typeface="Montserrat"/>
              </a:rPr>
              <a:t>查阅此令全文，可访问 </a:t>
            </a:r>
            <a:r>
              <a:rPr b="1" i="0" lang="zh-CN" sz="1500" u="sng" cap="none" strike="noStrike">
                <a:solidFill>
                  <a:srgbClr val="0097A7"/>
                </a:solidFill>
                <a:latin typeface="Montserrat"/>
                <a:ea typeface="Montserrat"/>
                <a:cs typeface="Montserrat"/>
                <a:sym typeface="Montserrat"/>
                <a:hlinkClick r:id="rId4"/>
              </a:rPr>
              <a:t>https://bit.ly/WolfWorkerSafety</a:t>
            </a:r>
            <a:endParaRPr b="1" i="0" sz="1500" u="none" cap="none" strike="noStrike">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500" u="none" cap="none" strike="noStrike">
                <a:solidFill>
                  <a:srgbClr val="0F4D90"/>
                </a:solidFill>
                <a:latin typeface="Montserrat"/>
                <a:ea typeface="Montserrat"/>
                <a:cs typeface="Montserrat"/>
                <a:sym typeface="Montserrat"/>
              </a:rPr>
              <a:t>举报违反指南条例的商企，请拨打311。</a:t>
            </a:r>
            <a:endParaRPr b="0"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g775cfaf3a5_0_1"/>
          <p:cNvSpPr txBox="1"/>
          <p:nvPr>
            <p:ph idx="1" type="body"/>
          </p:nvPr>
        </p:nvSpPr>
        <p:spPr>
          <a:xfrm>
            <a:off x="395650" y="1100150"/>
            <a:ext cx="5484300" cy="95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zh-CN" sz="2500">
                <a:solidFill>
                  <a:srgbClr val="0F4D90"/>
                </a:solidFill>
                <a:latin typeface="Montserrat"/>
                <a:ea typeface="Montserrat"/>
                <a:cs typeface="Montserrat"/>
                <a:sym typeface="Montserrat"/>
              </a:rPr>
              <a:t>违反费城市政府颁发的新冠疫情指令处分包括：</a:t>
            </a:r>
            <a:endParaRPr b="1" sz="2400">
              <a:solidFill>
                <a:srgbClr val="0F4D90"/>
              </a:solidFill>
            </a:endParaRPr>
          </a:p>
        </p:txBody>
      </p:sp>
      <p:sp>
        <p:nvSpPr>
          <p:cNvPr id="305" name="Google Shape;305;g775cfaf3a5_0_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775cfaf3a5_0_1"/>
          <p:cNvSpPr txBox="1"/>
          <p:nvPr/>
        </p:nvSpPr>
        <p:spPr>
          <a:xfrm>
            <a:off x="395650" y="301600"/>
            <a:ext cx="8748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500">
                <a:solidFill>
                  <a:srgbClr val="FFFFFF"/>
                </a:solidFill>
                <a:latin typeface="Montserrat"/>
                <a:ea typeface="Montserrat"/>
                <a:cs typeface="Montserrat"/>
                <a:sym typeface="Montserrat"/>
              </a:rPr>
              <a:t>罚款与处分</a:t>
            </a:r>
            <a:endParaRPr b="1" i="0" sz="2400" u="none" cap="none" strike="noStrike">
              <a:solidFill>
                <a:srgbClr val="FFFFFF"/>
              </a:solidFill>
              <a:latin typeface="Montserrat"/>
              <a:ea typeface="Montserrat"/>
              <a:cs typeface="Montserrat"/>
              <a:sym typeface="Montserrat"/>
            </a:endParaRPr>
          </a:p>
        </p:txBody>
      </p:sp>
      <p:sp>
        <p:nvSpPr>
          <p:cNvPr id="307" name="Google Shape;307;g775cfaf3a5_0_1"/>
          <p:cNvSpPr txBox="1"/>
          <p:nvPr/>
        </p:nvSpPr>
        <p:spPr>
          <a:xfrm>
            <a:off x="335300" y="2373450"/>
            <a:ext cx="8130000" cy="2226600"/>
          </a:xfrm>
          <a:prstGeom prst="rect">
            <a:avLst/>
          </a:prstGeom>
          <a:noFill/>
          <a:ln>
            <a:noFill/>
          </a:ln>
        </p:spPr>
        <p:txBody>
          <a:bodyPr anchorCtr="0" anchor="t" bIns="91425" lIns="91425" spcFirstLastPara="1" rIns="91425" wrap="square" tIns="91425">
            <a:noAutofit/>
          </a:bodyPr>
          <a:lstStyle/>
          <a:p>
            <a:pPr indent="-320675" lvl="0" marL="457200" marR="0" rtl="0" algn="l">
              <a:lnSpc>
                <a:spcPct val="160000"/>
              </a:lnSpc>
              <a:spcBef>
                <a:spcPts val="0"/>
              </a:spcBef>
              <a:spcAft>
                <a:spcPts val="0"/>
              </a:spcAft>
              <a:buClr>
                <a:srgbClr val="444444"/>
              </a:buClr>
              <a:buSzPts val="1450"/>
              <a:buFont typeface="Open Sans"/>
              <a:buChar char="●"/>
            </a:pPr>
            <a:r>
              <a:rPr b="1" lang="zh-CN" sz="1450" u="sng">
                <a:solidFill>
                  <a:srgbClr val="444444"/>
                </a:solidFill>
                <a:highlight>
                  <a:srgbClr val="FFFFFF"/>
                </a:highlight>
                <a:latin typeface="Open Sans"/>
                <a:ea typeface="Open Sans"/>
                <a:cs typeface="Open Sans"/>
                <a:sym typeface="Open Sans"/>
              </a:rPr>
              <a:t>商企</a:t>
            </a:r>
            <a:r>
              <a:rPr b="1" lang="zh-CN" sz="1450">
                <a:solidFill>
                  <a:srgbClr val="444444"/>
                </a:solidFill>
                <a:highlight>
                  <a:srgbClr val="FFFFFF"/>
                </a:highlight>
                <a:latin typeface="Open Sans"/>
                <a:ea typeface="Open Sans"/>
                <a:cs typeface="Open Sans"/>
                <a:sym typeface="Open Sans"/>
              </a:rPr>
              <a:t>：</a:t>
            </a:r>
            <a:r>
              <a:rPr lang="zh-CN" sz="1450">
                <a:solidFill>
                  <a:srgbClr val="444444"/>
                </a:solidFill>
                <a:highlight>
                  <a:srgbClr val="FFFFFF"/>
                </a:highlight>
                <a:latin typeface="Open Sans"/>
                <a:ea typeface="Open Sans"/>
                <a:cs typeface="Open Sans"/>
                <a:sym typeface="Open Sans"/>
              </a:rPr>
              <a:t>违反新冠疫情期间商企营业指令或任何其它相关规定的处分，现</a:t>
            </a:r>
            <a:r>
              <a:rPr lang="zh-CN" sz="1450">
                <a:solidFill>
                  <a:schemeClr val="dk1"/>
                </a:solidFill>
              </a:rPr>
              <a:t>提高</a:t>
            </a:r>
            <a:r>
              <a:rPr lang="zh-CN" sz="1450">
                <a:solidFill>
                  <a:srgbClr val="444444"/>
                </a:solidFill>
                <a:highlight>
                  <a:srgbClr val="FFFFFF"/>
                </a:highlight>
                <a:latin typeface="Open Sans"/>
                <a:ea typeface="Open Sans"/>
                <a:cs typeface="Open Sans"/>
                <a:sym typeface="Open Sans"/>
              </a:rPr>
              <a:t>至，每违规一次/项罚款$2,000美元。</a:t>
            </a:r>
            <a:endParaRPr b="0" i="0" sz="1450" u="none" cap="none" strike="noStrike">
              <a:solidFill>
                <a:srgbClr val="444444"/>
              </a:solidFill>
              <a:highlight>
                <a:srgbClr val="FFFFFF"/>
              </a:highlight>
              <a:latin typeface="Open Sans"/>
              <a:ea typeface="Open Sans"/>
              <a:cs typeface="Open Sans"/>
              <a:sym typeface="Open Sans"/>
            </a:endParaRPr>
          </a:p>
          <a:p>
            <a:pPr indent="-320675" lvl="0" marL="457200" marR="0" rtl="0" algn="l">
              <a:lnSpc>
                <a:spcPct val="160000"/>
              </a:lnSpc>
              <a:spcBef>
                <a:spcPts val="0"/>
              </a:spcBef>
              <a:spcAft>
                <a:spcPts val="0"/>
              </a:spcAft>
              <a:buClr>
                <a:srgbClr val="444444"/>
              </a:buClr>
              <a:buSzPts val="1450"/>
              <a:buFont typeface="Open Sans"/>
              <a:buChar char="●"/>
            </a:pPr>
            <a:r>
              <a:rPr b="1" lang="zh-CN" sz="1450" u="sng">
                <a:solidFill>
                  <a:srgbClr val="444444"/>
                </a:solidFill>
                <a:highlight>
                  <a:srgbClr val="FFFFFF"/>
                </a:highlight>
                <a:latin typeface="Open Sans"/>
                <a:ea typeface="Open Sans"/>
                <a:cs typeface="Open Sans"/>
                <a:sym typeface="Open Sans"/>
              </a:rPr>
              <a:t>个人</a:t>
            </a:r>
            <a:r>
              <a:rPr b="1" lang="zh-CN" sz="1450">
                <a:solidFill>
                  <a:srgbClr val="444444"/>
                </a:solidFill>
                <a:highlight>
                  <a:srgbClr val="FFFFFF"/>
                </a:highlight>
                <a:latin typeface="Open Sans"/>
                <a:ea typeface="Open Sans"/>
                <a:cs typeface="Open Sans"/>
                <a:sym typeface="Open Sans"/>
              </a:rPr>
              <a:t>：</a:t>
            </a:r>
            <a:r>
              <a:rPr lang="zh-CN" sz="1450">
                <a:solidFill>
                  <a:srgbClr val="444444"/>
                </a:solidFill>
                <a:highlight>
                  <a:srgbClr val="FFFFFF"/>
                </a:highlight>
                <a:latin typeface="Open Sans"/>
                <a:ea typeface="Open Sans"/>
                <a:cs typeface="Open Sans"/>
                <a:sym typeface="Open Sans"/>
              </a:rPr>
              <a:t>违反新冠疫情期间的指令的处分为，每违规一</a:t>
            </a:r>
            <a:r>
              <a:rPr lang="zh-CN" sz="1450">
                <a:solidFill>
                  <a:srgbClr val="444444"/>
                </a:solidFill>
                <a:highlight>
                  <a:schemeClr val="lt1"/>
                </a:highlight>
                <a:latin typeface="Open Sans"/>
                <a:ea typeface="Open Sans"/>
                <a:cs typeface="Open Sans"/>
                <a:sym typeface="Open Sans"/>
              </a:rPr>
              <a:t>次/项</a:t>
            </a:r>
            <a:r>
              <a:rPr lang="zh-CN" sz="1450">
                <a:solidFill>
                  <a:srgbClr val="444444"/>
                </a:solidFill>
                <a:highlight>
                  <a:srgbClr val="FFFFFF"/>
                </a:highlight>
                <a:latin typeface="Open Sans"/>
                <a:ea typeface="Open Sans"/>
                <a:cs typeface="Open Sans"/>
                <a:sym typeface="Open Sans"/>
              </a:rPr>
              <a:t>罚款$500美元。</a:t>
            </a:r>
            <a:endParaRPr b="0" i="0" sz="1450" u="none" cap="none" strike="noStrike">
              <a:solidFill>
                <a:srgbClr val="444444"/>
              </a:solidFill>
              <a:highlight>
                <a:srgbClr val="FFFFFF"/>
              </a:highlight>
              <a:latin typeface="Open Sans"/>
              <a:ea typeface="Open Sans"/>
              <a:cs typeface="Open Sans"/>
              <a:sym typeface="Open Sans"/>
            </a:endParaRPr>
          </a:p>
          <a:p>
            <a:pPr indent="-320675" lvl="0" marL="457200" marR="0" rtl="0" algn="l">
              <a:lnSpc>
                <a:spcPct val="160000"/>
              </a:lnSpc>
              <a:spcBef>
                <a:spcPts val="0"/>
              </a:spcBef>
              <a:spcAft>
                <a:spcPts val="0"/>
              </a:spcAft>
              <a:buClr>
                <a:srgbClr val="444444"/>
              </a:buClr>
              <a:buSzPts val="1450"/>
              <a:buFont typeface="Open Sans"/>
              <a:buChar char="●"/>
            </a:pPr>
            <a:r>
              <a:rPr lang="zh-CN" sz="1450">
                <a:solidFill>
                  <a:srgbClr val="444444"/>
                </a:solidFill>
                <a:highlight>
                  <a:srgbClr val="FFFFFF"/>
                </a:highlight>
                <a:latin typeface="Open Sans"/>
                <a:ea typeface="Open Sans"/>
                <a:cs typeface="Open Sans"/>
                <a:sym typeface="Open Sans"/>
              </a:rPr>
              <a:t>此外，执行官有权酌情减少罚款金额，以免去被罚款人出庭的必要。</a:t>
            </a:r>
            <a:endParaRPr b="0" i="0" sz="1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21"/>
          <p:cNvSpPr txBox="1"/>
          <p:nvPr>
            <p:ph idx="1" type="body"/>
          </p:nvPr>
        </p:nvSpPr>
        <p:spPr>
          <a:xfrm>
            <a:off x="395650" y="985100"/>
            <a:ext cx="4695000" cy="332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zh-CN">
                <a:solidFill>
                  <a:schemeClr val="dk1"/>
                </a:solidFill>
                <a:latin typeface="Montserrat"/>
                <a:ea typeface="Montserrat"/>
                <a:cs typeface="Montserrat"/>
                <a:sym typeface="Montserrat"/>
              </a:rPr>
              <a:t>如果出现以下情况，请联系您的医生：</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出现任何感染新冠肺炎的常见症状</a:t>
            </a:r>
            <a:endParaRPr sz="1600">
              <a:solidFill>
                <a:schemeClr val="dk1"/>
              </a:solidFill>
              <a:latin typeface="Montserrat"/>
              <a:ea typeface="Montserrat"/>
              <a:cs typeface="Montserrat"/>
              <a:sym typeface="Montserrat"/>
            </a:endParaRPr>
          </a:p>
          <a:p>
            <a:pPr indent="0" lvl="0" marL="127000" rtl="0" algn="l">
              <a:lnSpc>
                <a:spcPct val="115000"/>
              </a:lnSpc>
              <a:spcBef>
                <a:spcPts val="0"/>
              </a:spcBef>
              <a:spcAft>
                <a:spcPts val="0"/>
              </a:spcAft>
              <a:buClr>
                <a:schemeClr val="dk1"/>
              </a:buClr>
              <a:buSzPts val="1600"/>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1000"/>
              </a:spcAft>
              <a:buClr>
                <a:schemeClr val="dk1"/>
              </a:buClr>
              <a:buSzPts val="1600"/>
              <a:buFont typeface="Montserrat"/>
              <a:buChar char="●"/>
            </a:pPr>
            <a:r>
              <a:rPr lang="zh-CN" sz="1600">
                <a:solidFill>
                  <a:schemeClr val="dk1"/>
                </a:solidFill>
                <a:latin typeface="Montserrat"/>
                <a:ea typeface="Montserrat"/>
                <a:cs typeface="Montserrat"/>
                <a:sym typeface="Montserrat"/>
              </a:rPr>
              <a:t>与新冠肺炎(COVID-19)检测结果呈阳性的人有过接触</a:t>
            </a:r>
            <a:endParaRPr b="1" sz="1600">
              <a:solidFill>
                <a:schemeClr val="dk1"/>
              </a:solidFill>
              <a:latin typeface="Montserrat"/>
              <a:ea typeface="Montserrat"/>
              <a:cs typeface="Montserrat"/>
              <a:sym typeface="Montserrat"/>
            </a:endParaRPr>
          </a:p>
        </p:txBody>
      </p:sp>
      <p:sp>
        <p:nvSpPr>
          <p:cNvPr id="313" name="Google Shape;313;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1" i="0" sz="2400" u="none" cap="none" strike="noStrike">
              <a:solidFill>
                <a:srgbClr val="FFFFFF"/>
              </a:solidFill>
              <a:latin typeface="Arial"/>
              <a:ea typeface="Arial"/>
              <a:cs typeface="Arial"/>
              <a:sym typeface="Arial"/>
            </a:endParaRPr>
          </a:p>
        </p:txBody>
      </p:sp>
      <p:pic>
        <p:nvPicPr>
          <p:cNvPr id="315" name="Google Shape;315;p21"/>
          <p:cNvPicPr preferRelativeResize="0"/>
          <p:nvPr/>
        </p:nvPicPr>
        <p:blipFill rotWithShape="1">
          <a:blip r:embed="rId4">
            <a:alphaModFix/>
          </a:blip>
          <a:srcRect b="8584" l="28971" r="29432" t="9728"/>
          <a:stretch/>
        </p:blipFill>
        <p:spPr>
          <a:xfrm>
            <a:off x="5730600" y="1413388"/>
            <a:ext cx="2349550" cy="2464725"/>
          </a:xfrm>
          <a:prstGeom prst="rect">
            <a:avLst/>
          </a:prstGeom>
          <a:noFill/>
          <a:ln>
            <a:noFill/>
          </a:ln>
        </p:spPr>
      </p:pic>
      <p:pic>
        <p:nvPicPr>
          <p:cNvPr id="316" name="Google Shape;316;p21"/>
          <p:cNvPicPr preferRelativeResize="0"/>
          <p:nvPr/>
        </p:nvPicPr>
        <p:blipFill rotWithShape="1">
          <a:blip r:embed="rId5">
            <a:alphaModFix/>
          </a:blip>
          <a:srcRect b="0" l="0" r="0" t="0"/>
          <a:stretch/>
        </p:blipFill>
        <p:spPr>
          <a:xfrm>
            <a:off x="504925" y="3281800"/>
            <a:ext cx="5079625" cy="1568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22"/>
          <p:cNvSpPr txBox="1"/>
          <p:nvPr>
            <p:ph idx="1" type="body"/>
          </p:nvPr>
        </p:nvSpPr>
        <p:spPr>
          <a:xfrm>
            <a:off x="708175" y="1545899"/>
            <a:ext cx="4441341" cy="265312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200">
                <a:solidFill>
                  <a:schemeClr val="dk1"/>
                </a:solidFill>
                <a:latin typeface="Montserrat"/>
                <a:ea typeface="Montserrat"/>
                <a:cs typeface="Montserrat"/>
                <a:sym typeface="Montserrat"/>
              </a:rPr>
              <a:t>首先，给您的医生打电话。</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仅当您出现严重症状时，才前往急救护理诊所 (urgent care) 或   </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急诊中心 (emergency center)。</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22" name="Google Shape;322;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如果您认为自己生病了，应该怎么办：</a:t>
            </a:r>
            <a:endParaRPr b="0" i="0" sz="1400" u="none" cap="none" strike="noStrike">
              <a:solidFill>
                <a:srgbClr val="000000"/>
              </a:solidFill>
              <a:latin typeface="Arial"/>
              <a:ea typeface="Arial"/>
              <a:cs typeface="Arial"/>
              <a:sym typeface="Arial"/>
            </a:endParaRPr>
          </a:p>
        </p:txBody>
      </p:sp>
      <p:sp>
        <p:nvSpPr>
          <p:cNvPr id="324" name="Google Shape;324;p22"/>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155CC"/>
              </a:solidFill>
              <a:latin typeface="Arial"/>
              <a:ea typeface="Arial"/>
              <a:cs typeface="Arial"/>
              <a:sym typeface="Arial"/>
            </a:endParaRPr>
          </a:p>
        </p:txBody>
      </p:sp>
      <p:grpSp>
        <p:nvGrpSpPr>
          <p:cNvPr id="325" name="Google Shape;325;p22"/>
          <p:cNvGrpSpPr/>
          <p:nvPr/>
        </p:nvGrpSpPr>
        <p:grpSpPr>
          <a:xfrm>
            <a:off x="5579900" y="2030374"/>
            <a:ext cx="3716283" cy="3113157"/>
            <a:chOff x="5460904" y="2200221"/>
            <a:chExt cx="3843900" cy="2804140"/>
          </a:xfrm>
        </p:grpSpPr>
        <p:sp>
          <p:nvSpPr>
            <p:cNvPr id="326" name="Google Shape;326;p22"/>
            <p:cNvSpPr txBox="1"/>
            <p:nvPr/>
          </p:nvSpPr>
          <p:spPr>
            <a:xfrm>
              <a:off x="5460904" y="2200221"/>
              <a:ext cx="3843900" cy="62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请拨打</a:t>
              </a:r>
              <a:r>
                <a:rPr b="1" i="0" lang="zh-CN" sz="2400" u="none" cap="none" strike="noStrike">
                  <a:solidFill>
                    <a:srgbClr val="FFEFA2"/>
                  </a:solidFill>
                  <a:latin typeface="Montserrat"/>
                  <a:ea typeface="Montserrat"/>
                  <a:cs typeface="Montserrat"/>
                  <a:sym typeface="Montserrat"/>
                </a:rPr>
                <a:t>1-800-722-7112</a:t>
              </a:r>
              <a:endParaRPr b="1" i="0" sz="2400" u="none" cap="none" strike="noStrike">
                <a:solidFill>
                  <a:srgbClr val="FFEFA2"/>
                </a:solidFill>
                <a:latin typeface="Montserrat"/>
                <a:ea typeface="Montserrat"/>
                <a:cs typeface="Montserrat"/>
                <a:sym typeface="Montserrat"/>
              </a:endParaRPr>
            </a:p>
          </p:txBody>
        </p:sp>
        <p:sp>
          <p:nvSpPr>
            <p:cNvPr id="327" name="Google Shape;327;p22"/>
            <p:cNvSpPr txBox="1"/>
            <p:nvPr/>
          </p:nvSpPr>
          <p:spPr>
            <a:xfrm>
              <a:off x="5955319" y="2614561"/>
              <a:ext cx="2823300" cy="238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zh-CN" sz="2400" u="none" cap="none" strike="noStrike">
                  <a:solidFill>
                    <a:srgbClr val="FFFFFF"/>
                  </a:solidFill>
                  <a:latin typeface="Montserrat"/>
                  <a:ea typeface="Montserrat"/>
                  <a:cs typeface="Montserrat"/>
                  <a:sym typeface="Montserrat"/>
                </a:rPr>
                <a:t>咨询医疗保健专业人员</a:t>
              </a:r>
              <a:r>
                <a:rPr b="0" i="0" lang="zh-CN" sz="24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0"/>
                    </a:ext>
                  </a:extLst>
                </a:rPr>
                <a:t>。</a:t>
              </a:r>
              <a:r>
                <a:rPr b="0" i="0" lang="zh-CN" sz="2400" u="none" cap="none" strike="noStrike">
                  <a:solidFill>
                    <a:schemeClr val="lt1"/>
                  </a:solidFill>
                  <a:latin typeface="Montserrat"/>
                  <a:ea typeface="Montserrat"/>
                  <a:cs typeface="Montserrat"/>
                  <a:sym typeface="Montserrat"/>
                </a:rPr>
                <a:t>（英文）</a:t>
              </a:r>
              <a:endParaRPr b="0" i="0" sz="2400" u="none" cap="none" strike="noStrike">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b="0" i="0" sz="1000" u="none" cap="none" strike="noStrike">
                <a:solidFill>
                  <a:schemeClr val="lt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t/>
              </a:r>
              <a:endParaRPr b="0" i="0" sz="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中文服务：</a:t>
              </a:r>
              <a:r>
                <a:rPr b="1" i="0" lang="zh-CN" sz="2400" u="none" cap="none" strike="noStrike">
                  <a:solidFill>
                    <a:srgbClr val="FFEFA2"/>
                  </a:solidFill>
                  <a:latin typeface="Montserrat"/>
                  <a:ea typeface="Montserrat"/>
                  <a:cs typeface="Montserrat"/>
                  <a:sym typeface="Montserrat"/>
                </a:rPr>
                <a:t>311</a:t>
              </a:r>
              <a:endParaRPr b="0" i="0" sz="2400" u="none" cap="none" strike="noStrike">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23"/>
          <p:cNvSpPr txBox="1"/>
          <p:nvPr>
            <p:ph idx="1" type="body"/>
          </p:nvPr>
        </p:nvSpPr>
        <p:spPr>
          <a:xfrm>
            <a:off x="382350" y="965461"/>
            <a:ext cx="8688600" cy="75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目前，</a:t>
            </a:r>
            <a:r>
              <a:rPr b="1" lang="zh-CN">
                <a:solidFill>
                  <a:schemeClr val="dk1"/>
                </a:solidFill>
                <a:latin typeface="Montserrat"/>
                <a:ea typeface="Montserrat"/>
                <a:cs typeface="Montserrat"/>
                <a:sym typeface="Montserrat"/>
              </a:rPr>
              <a:t>尚无</a:t>
            </a:r>
            <a:r>
              <a:rPr lang="zh-CN">
                <a:solidFill>
                  <a:schemeClr val="dk1"/>
                </a:solidFill>
                <a:latin typeface="Montserrat"/>
                <a:ea typeface="Montserrat"/>
                <a:cs typeface="Montserrat"/>
                <a:sym typeface="Montserrat"/>
              </a:rPr>
              <a:t>专门</a:t>
            </a:r>
            <a:r>
              <a:rPr lang="zh-CN">
                <a:solidFill>
                  <a:schemeClr val="dk1"/>
                </a:solidFill>
                <a:latin typeface="Montserrat"/>
                <a:ea typeface="Montserrat"/>
                <a:cs typeface="Montserrat"/>
                <a:sym typeface="Montserrat"/>
              </a:rPr>
              <a:t>治愈</a:t>
            </a:r>
            <a:r>
              <a:rPr lang="zh-CN">
                <a:solidFill>
                  <a:schemeClr val="dk1"/>
                </a:solidFill>
                <a:latin typeface="Montserrat"/>
                <a:ea typeface="Montserrat"/>
                <a:cs typeface="Montserrat"/>
                <a:sym typeface="Montserrat"/>
              </a:rPr>
              <a:t>新冠肺炎(COVID-19)的</a:t>
            </a:r>
            <a:r>
              <a:rPr b="1" lang="zh-CN">
                <a:solidFill>
                  <a:schemeClr val="dk1"/>
                </a:solidFill>
                <a:latin typeface="Montserrat"/>
                <a:ea typeface="Montserrat"/>
                <a:cs typeface="Montserrat"/>
                <a:sym typeface="Montserrat"/>
              </a:rPr>
              <a:t>药物或疗法</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333" name="Google Shape;333;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新冠肺炎(COVID-19)的治疗</a:t>
            </a:r>
            <a:endParaRPr b="1" i="0" sz="2400" u="none" cap="none" strike="noStrike">
              <a:solidFill>
                <a:srgbClr val="FFFFFF"/>
              </a:solidFill>
              <a:latin typeface="Montserrat"/>
              <a:ea typeface="Montserrat"/>
              <a:cs typeface="Montserrat"/>
              <a:sym typeface="Montserrat"/>
            </a:endParaRPr>
          </a:p>
        </p:txBody>
      </p:sp>
      <p:sp>
        <p:nvSpPr>
          <p:cNvPr id="335" name="Google Shape;335;p23"/>
          <p:cNvSpPr txBox="1"/>
          <p:nvPr/>
        </p:nvSpPr>
        <p:spPr>
          <a:xfrm>
            <a:off x="1452300" y="3067050"/>
            <a:ext cx="5806500" cy="1845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800" u="sng" cap="none" strike="noStrike">
                <a:solidFill>
                  <a:schemeClr val="dk1"/>
                </a:solidFill>
                <a:latin typeface="Montserrat"/>
                <a:ea typeface="Montserrat"/>
                <a:cs typeface="Montserrat"/>
                <a:sym typeface="Montserrat"/>
              </a:rPr>
              <a:t>轻症病例：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休息，多喝水，并</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服用非处方感冒/退烧药。</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lang="zh-CN" sz="1800">
                <a:solidFill>
                  <a:schemeClr val="dk1"/>
                </a:solidFill>
                <a:latin typeface="Montserrat"/>
                <a:ea typeface="Montserrat"/>
                <a:cs typeface="Montserrat"/>
                <a:sym typeface="Montserrat"/>
              </a:rPr>
              <a:t>根据</a:t>
            </a:r>
            <a:r>
              <a:rPr b="0" i="0" lang="zh-CN" sz="1800" u="none" cap="none" strike="noStrike">
                <a:solidFill>
                  <a:schemeClr val="dk1"/>
                </a:solidFill>
                <a:latin typeface="Montserrat"/>
                <a:ea typeface="Montserrat"/>
                <a:cs typeface="Montserrat"/>
                <a:sym typeface="Montserrat"/>
              </a:rPr>
              <a:t>目前</a:t>
            </a:r>
            <a:r>
              <a:rPr lang="zh-CN" sz="1800">
                <a:solidFill>
                  <a:schemeClr val="dk1"/>
                </a:solidFill>
                <a:latin typeface="Montserrat"/>
                <a:ea typeface="Montserrat"/>
                <a:cs typeface="Montserrat"/>
                <a:sym typeface="Montserrat"/>
              </a:rPr>
              <a:t>所</a:t>
            </a:r>
            <a:r>
              <a:rPr b="0" i="0" lang="zh-CN" sz="1800" u="none" cap="none" strike="noStrike">
                <a:solidFill>
                  <a:schemeClr val="dk1"/>
                </a:solidFill>
                <a:latin typeface="Montserrat"/>
                <a:ea typeface="Montserrat"/>
                <a:cs typeface="Montserrat"/>
                <a:sym typeface="Montserrat"/>
              </a:rPr>
              <a:t>观察，轻症病例在约</a:t>
            </a:r>
            <a:r>
              <a:rPr b="1" i="0" lang="zh-CN" sz="1800" u="none" cap="none" strike="noStrike">
                <a:solidFill>
                  <a:schemeClr val="dk1"/>
                </a:solidFill>
                <a:latin typeface="Montserrat"/>
                <a:ea typeface="Montserrat"/>
                <a:cs typeface="Montserrat"/>
                <a:sym typeface="Montserrat"/>
              </a:rPr>
              <a:t>1-2周</a:t>
            </a:r>
            <a:r>
              <a:rPr b="0" i="0" lang="zh-CN" sz="1800" u="none" cap="none" strike="noStrike">
                <a:solidFill>
                  <a:schemeClr val="dk1"/>
                </a:solidFill>
                <a:latin typeface="Montserrat"/>
                <a:ea typeface="Montserrat"/>
                <a:cs typeface="Montserrat"/>
                <a:sym typeface="Montserrat"/>
              </a:rPr>
              <a:t>内</a:t>
            </a:r>
            <a:r>
              <a:rPr lang="zh-CN" sz="1800">
                <a:solidFill>
                  <a:schemeClr val="dk1"/>
                </a:solidFill>
                <a:latin typeface="Montserrat"/>
                <a:ea typeface="Montserrat"/>
                <a:cs typeface="Montserrat"/>
                <a:sym typeface="Montserrat"/>
              </a:rPr>
              <a:t>便可痊愈 </a:t>
            </a:r>
            <a:r>
              <a:rPr b="0" i="0" lang="zh-CN" sz="1800" u="none" cap="none" strike="noStrike">
                <a:solidFill>
                  <a:schemeClr val="dk1"/>
                </a:solidFill>
                <a:latin typeface="Montserrat"/>
                <a:ea typeface="Montserrat"/>
                <a:cs typeface="Montserrat"/>
                <a:sym typeface="Montserrat"/>
              </a:rPr>
              <a:t>。</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1600" u="none" cap="none" strike="noStrike">
              <a:solidFill>
                <a:schemeClr val="dk1"/>
              </a:solidFill>
              <a:latin typeface="Montserrat"/>
              <a:ea typeface="Montserrat"/>
              <a:cs typeface="Montserrat"/>
              <a:sym typeface="Montserrat"/>
            </a:endParaRPr>
          </a:p>
        </p:txBody>
      </p:sp>
      <p:pic>
        <p:nvPicPr>
          <p:cNvPr id="336" name="Google Shape;336;p23"/>
          <p:cNvPicPr preferRelativeResize="0"/>
          <p:nvPr/>
        </p:nvPicPr>
        <p:blipFill rotWithShape="1">
          <a:blip r:embed="rId3">
            <a:alphaModFix/>
          </a:blip>
          <a:srcRect b="0" l="0" r="0" t="0"/>
          <a:stretch/>
        </p:blipFill>
        <p:spPr>
          <a:xfrm>
            <a:off x="4117730" y="1720188"/>
            <a:ext cx="950719" cy="759812"/>
          </a:xfrm>
          <a:prstGeom prst="rect">
            <a:avLst/>
          </a:prstGeom>
          <a:noFill/>
          <a:ln>
            <a:noFill/>
          </a:ln>
        </p:spPr>
      </p:pic>
      <p:pic>
        <p:nvPicPr>
          <p:cNvPr id="337" name="Google Shape;337;p23"/>
          <p:cNvPicPr preferRelativeResize="0"/>
          <p:nvPr/>
        </p:nvPicPr>
        <p:blipFill rotWithShape="1">
          <a:blip r:embed="rId4">
            <a:alphaModFix/>
          </a:blip>
          <a:srcRect b="0" l="0" r="0" t="0"/>
          <a:stretch/>
        </p:blipFill>
        <p:spPr>
          <a:xfrm>
            <a:off x="5708864" y="1591103"/>
            <a:ext cx="1112274" cy="888900"/>
          </a:xfrm>
          <a:prstGeom prst="rect">
            <a:avLst/>
          </a:prstGeom>
          <a:noFill/>
          <a:ln>
            <a:noFill/>
          </a:ln>
        </p:spPr>
      </p:pic>
      <p:pic>
        <p:nvPicPr>
          <p:cNvPr id="338" name="Google Shape;338;p23"/>
          <p:cNvPicPr preferRelativeResize="0"/>
          <p:nvPr/>
        </p:nvPicPr>
        <p:blipFill rotWithShape="1">
          <a:blip r:embed="rId5">
            <a:alphaModFix/>
          </a:blip>
          <a:srcRect b="0" l="0" r="0" t="0"/>
          <a:stretch/>
        </p:blipFill>
        <p:spPr>
          <a:xfrm>
            <a:off x="2475188" y="1765975"/>
            <a:ext cx="836175" cy="759800"/>
          </a:xfrm>
          <a:prstGeom prst="rect">
            <a:avLst/>
          </a:prstGeom>
          <a:noFill/>
          <a:ln>
            <a:noFill/>
          </a:ln>
        </p:spPr>
      </p:pic>
      <p:sp>
        <p:nvSpPr>
          <p:cNvPr id="339" name="Google Shape;339;p23"/>
          <p:cNvSpPr txBox="1"/>
          <p:nvPr/>
        </p:nvSpPr>
        <p:spPr>
          <a:xfrm>
            <a:off x="2442413" y="2479990"/>
            <a:ext cx="9507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待在家里</a:t>
            </a:r>
            <a:endParaRPr b="0" i="0" sz="1400" u="none" cap="none" strike="noStrike">
              <a:solidFill>
                <a:srgbClr val="000000"/>
              </a:solidFill>
              <a:latin typeface="Arial"/>
              <a:ea typeface="Arial"/>
              <a:cs typeface="Arial"/>
              <a:sym typeface="Arial"/>
            </a:endParaRPr>
          </a:p>
        </p:txBody>
      </p:sp>
      <p:sp>
        <p:nvSpPr>
          <p:cNvPr id="340" name="Google Shape;340;p23"/>
          <p:cNvSpPr txBox="1"/>
          <p:nvPr/>
        </p:nvSpPr>
        <p:spPr>
          <a:xfrm>
            <a:off x="4323757" y="2479990"/>
            <a:ext cx="812100" cy="412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休息</a:t>
            </a:r>
            <a:endParaRPr b="0" i="0" sz="1400" u="none" cap="none" strike="noStrike">
              <a:solidFill>
                <a:srgbClr val="000000"/>
              </a:solidFill>
              <a:latin typeface="Arial"/>
              <a:ea typeface="Arial"/>
              <a:cs typeface="Arial"/>
              <a:sym typeface="Arial"/>
            </a:endParaRPr>
          </a:p>
        </p:txBody>
      </p:sp>
      <p:sp>
        <p:nvSpPr>
          <p:cNvPr id="341" name="Google Shape;341;p23"/>
          <p:cNvSpPr txBox="1"/>
          <p:nvPr/>
        </p:nvSpPr>
        <p:spPr>
          <a:xfrm>
            <a:off x="5756929" y="2461240"/>
            <a:ext cx="1112400" cy="44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补充水分</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新冠肺炎(COVID-19)</a:t>
            </a:r>
            <a:r>
              <a:rPr b="1" i="0" lang="zh-CN" sz="2400" u="none" cap="none" strike="noStrike">
                <a:solidFill>
                  <a:srgbClr val="FFFFFF"/>
                </a:solidFill>
                <a:latin typeface="Montserrat"/>
                <a:ea typeface="Montserrat"/>
                <a:cs typeface="Montserrat"/>
                <a:sym typeface="Montserrat"/>
              </a:rPr>
              <a:t>的治疗</a:t>
            </a:r>
            <a:endParaRPr b="1" i="0" sz="2400" u="none" cap="none" strike="noStrike">
              <a:solidFill>
                <a:srgbClr val="FFFFFF"/>
              </a:solidFill>
              <a:latin typeface="Montserrat"/>
              <a:ea typeface="Montserrat"/>
              <a:cs typeface="Montserrat"/>
              <a:sym typeface="Montserrat"/>
            </a:endParaRPr>
          </a:p>
        </p:txBody>
      </p:sp>
      <p:sp>
        <p:nvSpPr>
          <p:cNvPr id="348" name="Google Shape;348;p24"/>
          <p:cNvSpPr txBox="1"/>
          <p:nvPr/>
        </p:nvSpPr>
        <p:spPr>
          <a:xfrm>
            <a:off x="523025" y="1611725"/>
            <a:ext cx="3839400" cy="2447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800"/>
              <a:buFont typeface="Arial"/>
              <a:buNone/>
            </a:pPr>
            <a:r>
              <a:rPr b="1" i="0" lang="zh-CN" sz="1800" u="sng" cap="none" strike="noStrike">
                <a:solidFill>
                  <a:schemeClr val="dk1"/>
                </a:solidFill>
                <a:latin typeface="Montserrat"/>
                <a:ea typeface="Montserrat"/>
                <a:cs typeface="Montserrat"/>
                <a:sym typeface="Montserrat"/>
              </a:rPr>
              <a:t>严重病例：</a:t>
            </a:r>
            <a:endParaRPr b="1" i="0" sz="1800" u="sng" cap="none" strike="noStrike">
              <a:solidFill>
                <a:schemeClr val="dk1"/>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目前</a:t>
            </a:r>
            <a:r>
              <a:rPr i="0" lang="zh-CN" sz="1800" u="none" cap="none" strike="noStrike">
                <a:solidFill>
                  <a:schemeClr val="dk1"/>
                </a:solidFill>
                <a:latin typeface="Montserrat"/>
                <a:ea typeface="Montserrat"/>
                <a:cs typeface="Montserrat"/>
                <a:sym typeface="Montserrat"/>
              </a:rPr>
              <a:t>尚无</a:t>
            </a:r>
            <a:r>
              <a:rPr b="0" i="0" lang="zh-CN" sz="1800" u="none" cap="none" strike="noStrike">
                <a:solidFill>
                  <a:schemeClr val="dk1"/>
                </a:solidFill>
                <a:latin typeface="Montserrat"/>
                <a:ea typeface="Montserrat"/>
                <a:cs typeface="Montserrat"/>
                <a:sym typeface="Montserrat"/>
              </a:rPr>
              <a:t>专门</a:t>
            </a:r>
            <a:r>
              <a:rPr lang="zh-CN" sz="1800">
                <a:solidFill>
                  <a:schemeClr val="dk1"/>
                </a:solidFill>
                <a:latin typeface="Montserrat"/>
                <a:ea typeface="Montserrat"/>
                <a:cs typeface="Montserrat"/>
                <a:sym typeface="Montserrat"/>
              </a:rPr>
              <a:t>治愈</a:t>
            </a:r>
            <a:r>
              <a:rPr b="0" i="0" lang="zh-CN" sz="1800" u="none" cap="none" strike="noStrike">
                <a:solidFill>
                  <a:schemeClr val="dk1"/>
                </a:solidFill>
                <a:latin typeface="Montserrat"/>
                <a:ea typeface="Montserrat"/>
                <a:cs typeface="Montserrat"/>
                <a:sym typeface="Montserrat"/>
              </a:rPr>
              <a:t>新冠肺炎(COVID-19)的药物，所以严重病例是用输氧和其他辅助治疗，                    以助病人康复。</a:t>
            </a:r>
            <a:endParaRPr b="0" i="0" sz="1800" u="none" cap="none" strike="noStrike">
              <a:solidFill>
                <a:srgbClr val="000000"/>
              </a:solidFill>
              <a:latin typeface="Montserrat"/>
              <a:ea typeface="Montserrat"/>
              <a:cs typeface="Montserrat"/>
              <a:sym typeface="Montserrat"/>
            </a:endParaRPr>
          </a:p>
        </p:txBody>
      </p:sp>
      <p:pic>
        <p:nvPicPr>
          <p:cNvPr id="349" name="Google Shape;349;p24"/>
          <p:cNvPicPr preferRelativeResize="0"/>
          <p:nvPr/>
        </p:nvPicPr>
        <p:blipFill rotWithShape="1">
          <a:blip r:embed="rId4">
            <a:alphaModFix/>
          </a:blip>
          <a:srcRect b="0" l="21828" r="21827" t="0"/>
          <a:stretch/>
        </p:blipFill>
        <p:spPr>
          <a:xfrm>
            <a:off x="5207200" y="1334725"/>
            <a:ext cx="3001700" cy="30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g8461921d0e_0_2"/>
          <p:cNvSpPr txBox="1"/>
          <p:nvPr>
            <p:ph idx="1" type="body"/>
          </p:nvPr>
        </p:nvSpPr>
        <p:spPr>
          <a:xfrm>
            <a:off x="228600" y="1028700"/>
            <a:ext cx="4419600" cy="11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3100" u="sng">
                <a:solidFill>
                  <a:schemeClr val="dk1"/>
                </a:solidFill>
                <a:latin typeface="Montserrat"/>
                <a:ea typeface="Montserrat"/>
                <a:cs typeface="Montserrat"/>
                <a:sym typeface="Montserrat"/>
              </a:rPr>
              <a:t>切勿摄入</a:t>
            </a:r>
            <a:r>
              <a:rPr b="1" lang="zh-CN" sz="3100" u="sng">
                <a:solidFill>
                  <a:schemeClr val="dk1"/>
                </a:solidFill>
                <a:latin typeface="Montserrat"/>
                <a:ea typeface="Montserrat"/>
                <a:cs typeface="Montserrat"/>
                <a:sym typeface="Montserrat"/>
              </a:rPr>
              <a:t>消毒剂。 </a:t>
            </a:r>
            <a:r>
              <a:rPr b="1" lang="zh-CN" sz="2800" u="sng">
                <a:solidFill>
                  <a:schemeClr val="dk1"/>
                </a:solidFill>
                <a:latin typeface="Montserrat"/>
                <a:ea typeface="Montserrat"/>
                <a:cs typeface="Montserrat"/>
                <a:sym typeface="Montserrat"/>
              </a:rPr>
              <a:t> </a:t>
            </a:r>
            <a:endParaRPr sz="28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55" name="Google Shape;355;g8461921d0e_0_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8461921d0e_0_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500" u="none" cap="none" strike="noStrike">
                <a:solidFill>
                  <a:srgbClr val="FFFFFF"/>
                </a:solidFill>
                <a:latin typeface="Montserrat"/>
                <a:ea typeface="Montserrat"/>
                <a:cs typeface="Montserrat"/>
                <a:sym typeface="Montserrat"/>
              </a:rPr>
              <a:t>治疗新冠肺炎的</a:t>
            </a:r>
            <a:r>
              <a:rPr b="1" lang="zh-CN" sz="2500">
                <a:solidFill>
                  <a:srgbClr val="FFFFFF"/>
                </a:solidFill>
                <a:latin typeface="Montserrat"/>
                <a:ea typeface="Montserrat"/>
                <a:cs typeface="Montserrat"/>
                <a:sym typeface="Montserrat"/>
              </a:rPr>
              <a:t>谬论</a:t>
            </a:r>
            <a:endParaRPr b="1" i="0" sz="2500" u="none" cap="none" strike="noStrike">
              <a:solidFill>
                <a:srgbClr val="FFFFFF"/>
              </a:solidFill>
              <a:latin typeface="Montserrat"/>
              <a:ea typeface="Montserrat"/>
              <a:cs typeface="Montserrat"/>
              <a:sym typeface="Montserrat"/>
            </a:endParaRPr>
          </a:p>
        </p:txBody>
      </p:sp>
      <p:sp>
        <p:nvSpPr>
          <p:cNvPr id="357" name="Google Shape;357;g8461921d0e_0_2"/>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Montserrat"/>
              <a:ea typeface="Montserrat"/>
              <a:cs typeface="Montserrat"/>
              <a:sym typeface="Montserrat"/>
            </a:endParaRPr>
          </a:p>
        </p:txBody>
      </p:sp>
      <p:pic>
        <p:nvPicPr>
          <p:cNvPr id="358" name="Google Shape;358;g8461921d0e_0_2"/>
          <p:cNvPicPr preferRelativeResize="0"/>
          <p:nvPr/>
        </p:nvPicPr>
        <p:blipFill rotWithShape="1">
          <a:blip r:embed="rId3">
            <a:alphaModFix/>
          </a:blip>
          <a:srcRect b="15707" l="0" r="4278" t="24523"/>
          <a:stretch/>
        </p:blipFill>
        <p:spPr>
          <a:xfrm>
            <a:off x="4834225" y="1206814"/>
            <a:ext cx="3692578" cy="3074281"/>
          </a:xfrm>
          <a:prstGeom prst="rect">
            <a:avLst/>
          </a:prstGeom>
          <a:noFill/>
          <a:ln>
            <a:noFill/>
          </a:ln>
        </p:spPr>
      </p:pic>
      <p:sp>
        <p:nvSpPr>
          <p:cNvPr id="359" name="Google Shape;359;g8461921d0e_0_2"/>
          <p:cNvSpPr txBox="1"/>
          <p:nvPr>
            <p:ph idx="1" type="body"/>
          </p:nvPr>
        </p:nvSpPr>
        <p:spPr>
          <a:xfrm>
            <a:off x="238000" y="2029800"/>
            <a:ext cx="4265100" cy="242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向身体注射或饮用</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家用清洁剂或消毒剂，</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无论用量多少，</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都可能引起严重身体损伤</a:t>
            </a:r>
            <a:endParaRPr b="1" sz="24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SzPts val="1800"/>
              <a:buNone/>
            </a:pPr>
            <a:r>
              <a:rPr b="1" lang="zh-CN" sz="2400">
                <a:solidFill>
                  <a:schemeClr val="dk1"/>
                </a:solidFill>
                <a:latin typeface="Montserrat"/>
                <a:ea typeface="Montserrat"/>
                <a:cs typeface="Montserrat"/>
                <a:sym typeface="Montserrat"/>
              </a:rPr>
              <a:t>或导致死亡。</a:t>
            </a:r>
            <a:endParaRPr b="1" sz="1400">
              <a:solidFill>
                <a:schemeClr val="dk1"/>
              </a:solidFill>
              <a:latin typeface="Montserrat"/>
              <a:ea typeface="Montserrat"/>
              <a:cs typeface="Montserrat"/>
              <a:sym typeface="Montserrat"/>
            </a:endParaRPr>
          </a:p>
        </p:txBody>
      </p:sp>
      <p:sp>
        <p:nvSpPr>
          <p:cNvPr id="360" name="Google Shape;360;g8461921d0e_0_2"/>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0000"/>
              </a:solidFill>
              <a:latin typeface="Arial"/>
              <a:ea typeface="Arial"/>
              <a:cs typeface="Arial"/>
              <a:sym typeface="Arial"/>
            </a:endParaRPr>
          </a:p>
        </p:txBody>
      </p:sp>
      <p:sp>
        <p:nvSpPr>
          <p:cNvPr id="361" name="Google Shape;361;g8461921d0e_0_2"/>
          <p:cNvSpPr txBox="1"/>
          <p:nvPr/>
        </p:nvSpPr>
        <p:spPr>
          <a:xfrm>
            <a:off x="100" y="4552975"/>
            <a:ext cx="9144000" cy="44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zh-CN" sz="1700" u="none" cap="none" strike="noStrike">
                <a:solidFill>
                  <a:srgbClr val="FFFFFF"/>
                </a:solidFill>
                <a:latin typeface="Montserrat"/>
                <a:ea typeface="Montserrat"/>
                <a:cs typeface="Montserrat"/>
                <a:sym typeface="Montserrat"/>
              </a:rPr>
              <a:t>切记只能遵循认证医疗专业人士所提供的治疗建议</a:t>
            </a:r>
            <a:endParaRPr b="1" i="0" sz="1700" u="none" cap="none" strike="noStrike">
              <a:solidFill>
                <a:srgbClr val="FFFFFF"/>
              </a:solidFill>
              <a:latin typeface="Montserrat"/>
              <a:ea typeface="Montserrat"/>
              <a:cs typeface="Montserrat"/>
              <a:sym typeface="Montserrat"/>
            </a:endParaRPr>
          </a:p>
        </p:txBody>
      </p:sp>
      <p:pic>
        <p:nvPicPr>
          <p:cNvPr id="362" name="Google Shape;362;g8461921d0e_0_2"/>
          <p:cNvPicPr preferRelativeResize="0"/>
          <p:nvPr/>
        </p:nvPicPr>
        <p:blipFill rotWithShape="1">
          <a:blip r:embed="rId4">
            <a:alphaModFix/>
          </a:blip>
          <a:srcRect b="0" l="0" r="0" t="0"/>
          <a:stretch/>
        </p:blipFill>
        <p:spPr>
          <a:xfrm>
            <a:off x="3415400" y="282875"/>
            <a:ext cx="512250" cy="512250"/>
          </a:xfrm>
          <a:prstGeom prst="rect">
            <a:avLst/>
          </a:prstGeom>
          <a:noFill/>
          <a:ln>
            <a:noFill/>
          </a:ln>
        </p:spPr>
      </p:pic>
      <p:sp>
        <p:nvSpPr>
          <p:cNvPr id="363" name="Google Shape;363;g8461921d0e_0_2"/>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0"/>
              <a:buFont typeface="Arial"/>
              <a:buNone/>
            </a:pPr>
            <a:r>
              <a:rPr b="1" i="0" lang="zh-CN" sz="15000" u="none" cap="none" strike="noStrike">
                <a:solidFill>
                  <a:srgbClr val="FF0000"/>
                </a:solidFill>
                <a:latin typeface="Montserrat"/>
                <a:ea typeface="Montserrat"/>
                <a:cs typeface="Montserrat"/>
                <a:sym typeface="Montserrat"/>
              </a:rPr>
              <a:t>X</a:t>
            </a:r>
            <a:endParaRPr b="1" i="0" sz="15000" u="none" cap="none" strike="noStrike">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25"/>
          <p:cNvSpPr txBox="1"/>
          <p:nvPr>
            <p:ph idx="1" type="body"/>
          </p:nvPr>
        </p:nvSpPr>
        <p:spPr>
          <a:xfrm>
            <a:off x="315000" y="1082100"/>
            <a:ext cx="8005200" cy="393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t/>
            </a:r>
            <a:endParaRPr sz="12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chinese.cdc.gov/coronavirus</a:t>
            </a:r>
            <a:endParaRPr b="1" sz="24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SzPts val="1800"/>
              <a:buNone/>
            </a:pPr>
            <a:r>
              <a:t/>
            </a:r>
            <a:endParaRPr b="1" sz="600">
              <a:solidFill>
                <a:schemeClr val="dk1"/>
              </a:solidFill>
              <a:latin typeface="Montserrat"/>
              <a:ea typeface="Montserrat"/>
              <a:cs typeface="Montserrat"/>
              <a:sym typeface="Montserrat"/>
            </a:endParaRPr>
          </a:p>
          <a:p>
            <a:pPr indent="-381000" lvl="0" marL="457200" rtl="0" algn="l">
              <a:lnSpc>
                <a:spcPct val="115000"/>
              </a:lnSpc>
              <a:spcBef>
                <a:spcPts val="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bit.ly/pagov-coronavirus-translated</a:t>
            </a:r>
            <a:endParaRPr sz="2400">
              <a:solidFill>
                <a:schemeClr val="dk1"/>
              </a:solidFill>
              <a:latin typeface="Montserrat"/>
              <a:ea typeface="Montserrat"/>
              <a:cs typeface="Montserrat"/>
              <a:sym typeface="Montserrat"/>
            </a:endParaRPr>
          </a:p>
          <a:p>
            <a:pPr indent="-381000" lvl="0" marL="457200" rtl="0" algn="l">
              <a:lnSpc>
                <a:spcPct val="115000"/>
              </a:lnSpc>
              <a:spcBef>
                <a:spcPts val="1000"/>
              </a:spcBef>
              <a:spcAft>
                <a:spcPts val="0"/>
              </a:spcAft>
              <a:buClr>
                <a:schemeClr val="dk1"/>
              </a:buClr>
              <a:buSzPts val="2400"/>
              <a:buFont typeface="Montserrat"/>
              <a:buChar char="●"/>
            </a:pPr>
            <a:r>
              <a:rPr b="1" lang="zh-CN" sz="2400">
                <a:solidFill>
                  <a:schemeClr val="dk1"/>
                </a:solidFill>
                <a:latin typeface="Montserrat"/>
                <a:ea typeface="Montserrat"/>
                <a:cs typeface="Montserrat"/>
                <a:sym typeface="Montserrat"/>
              </a:rPr>
              <a:t>bit.ly/philagov-coronavirus-chinese</a:t>
            </a:r>
            <a:endParaRPr b="1" sz="2400">
              <a:solidFill>
                <a:schemeClr val="dk1"/>
              </a:solidFill>
              <a:latin typeface="Montserrat"/>
              <a:ea typeface="Montserrat"/>
              <a:cs typeface="Montserrat"/>
              <a:sym typeface="Montserrat"/>
            </a:endParaRPr>
          </a:p>
          <a:p>
            <a:pPr indent="0" lvl="0" marL="0" rtl="0" algn="ctr">
              <a:lnSpc>
                <a:spcPct val="115000"/>
              </a:lnSpc>
              <a:spcBef>
                <a:spcPts val="1000"/>
              </a:spcBef>
              <a:spcAft>
                <a:spcPts val="0"/>
              </a:spcAft>
              <a:buSzPts val="1800"/>
              <a:buNone/>
            </a:pPr>
            <a:r>
              <a:t/>
            </a:r>
            <a:endParaRPr sz="24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14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b="1" sz="1400">
              <a:solidFill>
                <a:schemeClr val="dk1"/>
              </a:solidFill>
              <a:latin typeface="Montserrat"/>
              <a:ea typeface="Montserrat"/>
              <a:cs typeface="Montserrat"/>
              <a:sym typeface="Montserrat"/>
            </a:endParaRPr>
          </a:p>
        </p:txBody>
      </p:sp>
      <p:sp>
        <p:nvSpPr>
          <p:cNvPr id="369" name="Google Shape;369;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a:t>
            </a:r>
            <a:r>
              <a:rPr b="1" i="0" lang="zh-CN" sz="2400" u="none" cap="none" strike="noStrike">
                <a:solidFill>
                  <a:srgbClr val="FFFFFF"/>
                </a:solidFill>
                <a:latin typeface="Montserrat"/>
                <a:ea typeface="Montserrat"/>
                <a:cs typeface="Montserrat"/>
                <a:sym typeface="Montserrat"/>
              </a:rPr>
              <a:t>相关信息：</a:t>
            </a:r>
            <a:endParaRPr b="1" i="0" sz="2400" u="none" cap="none" strike="noStrike">
              <a:solidFill>
                <a:srgbClr val="FFFFFF"/>
              </a:solidFill>
              <a:latin typeface="Montserrat"/>
              <a:ea typeface="Montserrat"/>
              <a:cs typeface="Montserrat"/>
              <a:sym typeface="Montserrat"/>
            </a:endParaRPr>
          </a:p>
        </p:txBody>
      </p:sp>
      <p:sp>
        <p:nvSpPr>
          <p:cNvPr id="371" name="Google Shape;371;p25"/>
          <p:cNvSpPr txBox="1"/>
          <p:nvPr/>
        </p:nvSpPr>
        <p:spPr>
          <a:xfrm>
            <a:off x="415650" y="3395524"/>
            <a:ext cx="7803900" cy="63147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请注意，在当下特殊时期，错误的信息会让人们更难以获取正确的信息。</a:t>
            </a:r>
            <a:endParaRPr b="0" i="0" sz="1800" u="none" cap="none" strike="noStrike">
              <a:solidFill>
                <a:schemeClr val="dk1"/>
              </a:solidFill>
              <a:latin typeface="Montserrat"/>
              <a:ea typeface="Montserrat"/>
              <a:cs typeface="Montserrat"/>
              <a:sym typeface="Montserrat"/>
            </a:endParaRPr>
          </a:p>
        </p:txBody>
      </p:sp>
      <p:pic>
        <p:nvPicPr>
          <p:cNvPr id="372" name="Google Shape;372;p25"/>
          <p:cNvPicPr preferRelativeResize="0"/>
          <p:nvPr/>
        </p:nvPicPr>
        <p:blipFill rotWithShape="1">
          <a:blip r:embed="rId3">
            <a:alphaModFix/>
          </a:blip>
          <a:srcRect b="0" l="0" r="0" t="0"/>
          <a:stretch/>
        </p:blipFill>
        <p:spPr>
          <a:xfrm>
            <a:off x="7011225" y="1038600"/>
            <a:ext cx="1976025" cy="1976025"/>
          </a:xfrm>
          <a:prstGeom prst="rect">
            <a:avLst/>
          </a:prstGeom>
          <a:noFill/>
          <a:ln>
            <a:noFill/>
          </a:ln>
        </p:spPr>
      </p:pic>
      <p:sp>
        <p:nvSpPr>
          <p:cNvPr id="373" name="Google Shape;373;p25"/>
          <p:cNvSpPr txBox="1"/>
          <p:nvPr/>
        </p:nvSpPr>
        <p:spPr>
          <a:xfrm>
            <a:off x="415650" y="4170900"/>
            <a:ext cx="7502800" cy="517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在分享或转发新得知的信息之前，先核实信息来源和内容是否属实。</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3"/>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83" name="Google Shape;83;p3"/>
          <p:cNvSpPr txBox="1"/>
          <p:nvPr/>
        </p:nvSpPr>
        <p:spPr>
          <a:xfrm>
            <a:off x="271275" y="1464200"/>
            <a:ext cx="6032100" cy="3247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分享有关新冠疫情的更新信息</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关切邻里乡亲的近况</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鼓励您的亲朋好友们遵循疾病控制中心(CDC)的指南</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提供信息援助，并帮助</a:t>
            </a:r>
            <a:r>
              <a:rPr b="0" i="0" lang="zh-CN" sz="1800" u="none" cap="none" strike="noStrike">
                <a:solidFill>
                  <a:srgbClr val="202020"/>
                </a:solidFill>
                <a:highlight>
                  <a:schemeClr val="lt1"/>
                </a:highlight>
                <a:latin typeface="Montserrat"/>
                <a:ea typeface="Montserrat"/>
                <a:cs typeface="Montserrat"/>
                <a:sym typeface="Montserrat"/>
              </a:rPr>
              <a:t>同胞们</a:t>
            </a:r>
            <a:r>
              <a:rPr b="0" i="0" lang="zh-CN" sz="1800" u="none" cap="none" strike="noStrike">
                <a:solidFill>
                  <a:srgbClr val="202020"/>
                </a:solidFill>
                <a:highlight>
                  <a:srgbClr val="FFFFFF"/>
                </a:highlight>
                <a:latin typeface="Montserrat"/>
                <a:ea typeface="Montserrat"/>
                <a:cs typeface="Montserrat"/>
                <a:sym typeface="Montserrat"/>
              </a:rPr>
              <a:t>获取服务与资源</a:t>
            </a:r>
            <a:endParaRPr b="0" i="0" sz="1800" u="none" cap="none" strike="noStrike">
              <a:solidFill>
                <a:srgbClr val="202020"/>
              </a:solidFill>
              <a:highlight>
                <a:srgbClr val="FFFFFF"/>
              </a:highlight>
              <a:latin typeface="Montserrat"/>
              <a:ea typeface="Montserrat"/>
              <a:cs typeface="Montserrat"/>
              <a:sym typeface="Montserrat"/>
            </a:endParaRPr>
          </a:p>
          <a:p>
            <a:pPr indent="-342900" lvl="0" marL="457200" marR="0" rtl="0" algn="l">
              <a:lnSpc>
                <a:spcPct val="115000"/>
              </a:lnSpc>
              <a:spcBef>
                <a:spcPts val="1000"/>
              </a:spcBef>
              <a:spcAft>
                <a:spcPts val="0"/>
              </a:spcAft>
              <a:buClr>
                <a:srgbClr val="202020"/>
              </a:buClr>
              <a:buSzPts val="1800"/>
              <a:buFont typeface="Montserrat"/>
              <a:buChar char="●"/>
            </a:pPr>
            <a:r>
              <a:rPr b="0" i="0" lang="zh-CN" sz="1800" u="none" cap="none" strike="noStrike">
                <a:solidFill>
                  <a:srgbClr val="202020"/>
                </a:solidFill>
                <a:highlight>
                  <a:srgbClr val="FFFFFF"/>
                </a:highlight>
                <a:latin typeface="Montserrat"/>
                <a:ea typeface="Montserrat"/>
                <a:cs typeface="Montserrat"/>
                <a:sym typeface="Montserrat"/>
              </a:rPr>
              <a:t>为需要翻译服务 / 语言援助的人提供帮助</a:t>
            </a:r>
            <a:endParaRPr b="0" i="0" sz="1800" u="none" cap="none" strike="noStrike">
              <a:solidFill>
                <a:srgbClr val="000000"/>
              </a:solidFill>
              <a:latin typeface="Montserrat"/>
              <a:ea typeface="Montserrat"/>
              <a:cs typeface="Montserrat"/>
              <a:sym typeface="Montserrat"/>
            </a:endParaRPr>
          </a:p>
        </p:txBody>
      </p:sp>
      <p:sp>
        <p:nvSpPr>
          <p:cNvPr id="84" name="Google Shape;84;p3"/>
          <p:cNvSpPr txBox="1"/>
          <p:nvPr/>
        </p:nvSpPr>
        <p:spPr>
          <a:xfrm>
            <a:off x="175050" y="247250"/>
            <a:ext cx="8285100" cy="5443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FFFFFF"/>
                </a:solidFill>
                <a:uFill>
                  <a:noFill/>
                </a:uFill>
                <a:latin typeface="Montserrat"/>
                <a:ea typeface="Montserrat"/>
                <a:cs typeface="Montserrat"/>
                <a:sym typeface="Montserrat"/>
                <a:hlinkClick r:id="rId3"/>
              </a:rPr>
              <a:t>“抗疫新冠-社区防疫队长”</a:t>
            </a:r>
            <a:r>
              <a:rPr b="1" i="0" lang="zh-CN" sz="2400" u="none" cap="none" strike="noStrike">
                <a:solidFill>
                  <a:srgbClr val="FFFFFF"/>
                </a:solidFill>
                <a:latin typeface="Montserrat"/>
                <a:ea typeface="Montserrat"/>
                <a:cs typeface="Montserrat"/>
                <a:sym typeface="Montserrat"/>
              </a:rPr>
              <a:t>会做些什么</a:t>
            </a:r>
            <a:r>
              <a:rPr b="1" i="0" lang="zh-CN" sz="2000" u="none" cap="none" strike="noStrike">
                <a:solidFill>
                  <a:srgbClr val="FFFFFF"/>
                </a:solidFill>
                <a:latin typeface="Montserrat"/>
                <a:ea typeface="Montserrat"/>
                <a:cs typeface="Montserrat"/>
                <a:sym typeface="Montserrat"/>
              </a:rPr>
              <a:t>？</a:t>
            </a:r>
            <a:endParaRPr b="1" i="0" sz="2000" u="none" cap="none" strike="noStrike">
              <a:solidFill>
                <a:srgbClr val="FFFFFF"/>
              </a:solidFill>
              <a:latin typeface="Montserrat"/>
              <a:ea typeface="Montserrat"/>
              <a:cs typeface="Montserrat"/>
              <a:sym typeface="Montserrat"/>
            </a:endParaRPr>
          </a:p>
        </p:txBody>
      </p:sp>
      <p:pic>
        <p:nvPicPr>
          <p:cNvPr id="85" name="Google Shape;85;p3"/>
          <p:cNvPicPr preferRelativeResize="0"/>
          <p:nvPr/>
        </p:nvPicPr>
        <p:blipFill rotWithShape="1">
          <a:blip r:embed="rId4">
            <a:alphaModFix/>
          </a:blip>
          <a:srcRect b="0" l="0" r="0" t="0"/>
          <a:stretch/>
        </p:blipFill>
        <p:spPr>
          <a:xfrm>
            <a:off x="7719765" y="1538389"/>
            <a:ext cx="554235" cy="542833"/>
          </a:xfrm>
          <a:prstGeom prst="rect">
            <a:avLst/>
          </a:prstGeom>
          <a:noFill/>
          <a:ln>
            <a:noFill/>
          </a:ln>
        </p:spPr>
      </p:pic>
      <p:pic>
        <p:nvPicPr>
          <p:cNvPr id="86" name="Google Shape;86;p3"/>
          <p:cNvPicPr preferRelativeResize="0"/>
          <p:nvPr/>
        </p:nvPicPr>
        <p:blipFill rotWithShape="1">
          <a:blip r:embed="rId4">
            <a:alphaModFix/>
          </a:blip>
          <a:srcRect b="0" l="0" r="0" t="0"/>
          <a:stretch/>
        </p:blipFill>
        <p:spPr>
          <a:xfrm>
            <a:off x="6454946" y="2033790"/>
            <a:ext cx="554235" cy="542833"/>
          </a:xfrm>
          <a:prstGeom prst="rect">
            <a:avLst/>
          </a:prstGeom>
          <a:noFill/>
          <a:ln>
            <a:noFill/>
          </a:ln>
        </p:spPr>
      </p:pic>
      <p:pic>
        <p:nvPicPr>
          <p:cNvPr id="87" name="Google Shape;87;p3"/>
          <p:cNvPicPr preferRelativeResize="0"/>
          <p:nvPr/>
        </p:nvPicPr>
        <p:blipFill rotWithShape="1">
          <a:blip r:embed="rId4">
            <a:alphaModFix/>
          </a:blip>
          <a:srcRect b="0" l="0" r="0" t="0"/>
          <a:stretch/>
        </p:blipFill>
        <p:spPr>
          <a:xfrm>
            <a:off x="7555991" y="2816682"/>
            <a:ext cx="554235" cy="542833"/>
          </a:xfrm>
          <a:prstGeom prst="rect">
            <a:avLst/>
          </a:prstGeom>
          <a:noFill/>
          <a:ln>
            <a:noFill/>
          </a:ln>
        </p:spPr>
      </p:pic>
      <p:pic>
        <p:nvPicPr>
          <p:cNvPr id="88" name="Google Shape;88;p3"/>
          <p:cNvPicPr preferRelativeResize="0"/>
          <p:nvPr/>
        </p:nvPicPr>
        <p:blipFill rotWithShape="1">
          <a:blip r:embed="rId4">
            <a:alphaModFix/>
          </a:blip>
          <a:srcRect b="0" l="0" r="0" t="0"/>
          <a:stretch/>
        </p:blipFill>
        <p:spPr>
          <a:xfrm>
            <a:off x="6355900" y="3458148"/>
            <a:ext cx="554235" cy="542833"/>
          </a:xfrm>
          <a:prstGeom prst="rect">
            <a:avLst/>
          </a:prstGeom>
          <a:noFill/>
          <a:ln>
            <a:noFill/>
          </a:ln>
        </p:spPr>
      </p:pic>
      <p:pic>
        <p:nvPicPr>
          <p:cNvPr id="89" name="Google Shape;89;p3"/>
          <p:cNvPicPr preferRelativeResize="0"/>
          <p:nvPr/>
        </p:nvPicPr>
        <p:blipFill rotWithShape="1">
          <a:blip r:embed="rId5">
            <a:alphaModFix/>
          </a:blip>
          <a:srcRect b="0" l="0" r="0" t="0"/>
          <a:stretch/>
        </p:blipFill>
        <p:spPr>
          <a:xfrm rot="1908389">
            <a:off x="7028710" y="1730616"/>
            <a:ext cx="611236" cy="605826"/>
          </a:xfrm>
          <a:prstGeom prst="rect">
            <a:avLst/>
          </a:prstGeom>
          <a:noFill/>
          <a:ln>
            <a:noFill/>
          </a:ln>
        </p:spPr>
      </p:pic>
      <p:pic>
        <p:nvPicPr>
          <p:cNvPr id="90" name="Google Shape;90;p3"/>
          <p:cNvPicPr preferRelativeResize="0"/>
          <p:nvPr/>
        </p:nvPicPr>
        <p:blipFill rotWithShape="1">
          <a:blip r:embed="rId5">
            <a:alphaModFix/>
          </a:blip>
          <a:srcRect b="0" l="0" r="0" t="0"/>
          <a:stretch/>
        </p:blipFill>
        <p:spPr>
          <a:xfrm rot="-5725633">
            <a:off x="7033184" y="2400715"/>
            <a:ext cx="602288" cy="614720"/>
          </a:xfrm>
          <a:prstGeom prst="rect">
            <a:avLst/>
          </a:prstGeom>
          <a:noFill/>
          <a:ln>
            <a:noFill/>
          </a:ln>
        </p:spPr>
      </p:pic>
      <p:pic>
        <p:nvPicPr>
          <p:cNvPr id="91" name="Google Shape;91;p3"/>
          <p:cNvPicPr preferRelativeResize="0"/>
          <p:nvPr/>
        </p:nvPicPr>
        <p:blipFill rotWithShape="1">
          <a:blip r:embed="rId4">
            <a:alphaModFix/>
          </a:blip>
          <a:srcRect b="0" l="0" r="0" t="0"/>
          <a:stretch/>
        </p:blipFill>
        <p:spPr>
          <a:xfrm>
            <a:off x="7719765" y="3980917"/>
            <a:ext cx="554235" cy="542833"/>
          </a:xfrm>
          <a:prstGeom prst="rect">
            <a:avLst/>
          </a:prstGeom>
          <a:noFill/>
          <a:ln>
            <a:noFill/>
          </a:ln>
        </p:spPr>
      </p:pic>
      <p:pic>
        <p:nvPicPr>
          <p:cNvPr id="92" name="Google Shape;92;p3"/>
          <p:cNvPicPr preferRelativeResize="0"/>
          <p:nvPr/>
        </p:nvPicPr>
        <p:blipFill rotWithShape="1">
          <a:blip r:embed="rId5">
            <a:alphaModFix/>
          </a:blip>
          <a:srcRect b="0" l="0" r="0" t="0"/>
          <a:stretch/>
        </p:blipFill>
        <p:spPr>
          <a:xfrm rot="1228010">
            <a:off x="6938091" y="3168671"/>
            <a:ext cx="613239" cy="603797"/>
          </a:xfrm>
          <a:prstGeom prst="rect">
            <a:avLst/>
          </a:prstGeom>
          <a:noFill/>
          <a:ln>
            <a:noFill/>
          </a:ln>
        </p:spPr>
      </p:pic>
      <p:pic>
        <p:nvPicPr>
          <p:cNvPr id="93" name="Google Shape;93;p3"/>
          <p:cNvPicPr preferRelativeResize="0"/>
          <p:nvPr/>
        </p:nvPicPr>
        <p:blipFill rotWithShape="1">
          <a:blip r:embed="rId5">
            <a:alphaModFix/>
          </a:blip>
          <a:srcRect b="0" l="0" r="0" t="0"/>
          <a:stretch/>
        </p:blipFill>
        <p:spPr>
          <a:xfrm rot="3608700">
            <a:off x="7115747" y="1221002"/>
            <a:ext cx="605240" cy="611815"/>
          </a:xfrm>
          <a:prstGeom prst="rect">
            <a:avLst/>
          </a:prstGeom>
          <a:noFill/>
          <a:ln>
            <a:noFill/>
          </a:ln>
        </p:spPr>
      </p:pic>
      <p:pic>
        <p:nvPicPr>
          <p:cNvPr id="94" name="Google Shape;94;p3"/>
          <p:cNvPicPr preferRelativeResize="0"/>
          <p:nvPr/>
        </p:nvPicPr>
        <p:blipFill rotWithShape="1">
          <a:blip r:embed="rId4">
            <a:alphaModFix/>
          </a:blip>
          <a:srcRect b="0" l="0" r="0" t="0"/>
          <a:stretch/>
        </p:blipFill>
        <p:spPr>
          <a:xfrm>
            <a:off x="6543091" y="903350"/>
            <a:ext cx="554235" cy="542833"/>
          </a:xfrm>
          <a:prstGeom prst="rect">
            <a:avLst/>
          </a:prstGeom>
          <a:noFill/>
          <a:ln>
            <a:noFill/>
          </a:ln>
        </p:spPr>
      </p:pic>
      <p:pic>
        <p:nvPicPr>
          <p:cNvPr id="95" name="Google Shape;95;p3"/>
          <p:cNvPicPr preferRelativeResize="0"/>
          <p:nvPr/>
        </p:nvPicPr>
        <p:blipFill rotWithShape="1">
          <a:blip r:embed="rId5">
            <a:alphaModFix/>
          </a:blip>
          <a:srcRect b="0" l="0" r="0" t="0"/>
          <a:stretch/>
        </p:blipFill>
        <p:spPr>
          <a:xfrm rot="-6645075">
            <a:off x="6942849" y="3830048"/>
            <a:ext cx="603723" cy="613311"/>
          </a:xfrm>
          <a:prstGeom prst="rect">
            <a:avLst/>
          </a:prstGeom>
          <a:noFill/>
          <a:ln>
            <a:noFill/>
          </a:ln>
        </p:spPr>
      </p:pic>
      <p:pic>
        <p:nvPicPr>
          <p:cNvPr id="96" name="Google Shape;96;p3"/>
          <p:cNvPicPr preferRelativeResize="0"/>
          <p:nvPr/>
        </p:nvPicPr>
        <p:blipFill rotWithShape="1">
          <a:blip r:embed="rId6">
            <a:alphaModFix/>
          </a:blip>
          <a:srcRect b="0" l="0" r="0" t="0"/>
          <a:stretch/>
        </p:blipFill>
        <p:spPr>
          <a:xfrm>
            <a:off x="7502484" y="3576594"/>
            <a:ext cx="447267" cy="438085"/>
          </a:xfrm>
          <a:prstGeom prst="rect">
            <a:avLst/>
          </a:prstGeom>
          <a:noFill/>
          <a:ln>
            <a:noFill/>
          </a:ln>
        </p:spPr>
      </p:pic>
      <p:pic>
        <p:nvPicPr>
          <p:cNvPr id="97" name="Google Shape;97;p3"/>
          <p:cNvPicPr preferRelativeResize="0"/>
          <p:nvPr/>
        </p:nvPicPr>
        <p:blipFill rotWithShape="1">
          <a:blip r:embed="rId7">
            <a:alphaModFix/>
          </a:blip>
          <a:srcRect b="0" l="0" r="0" t="0"/>
          <a:stretch/>
        </p:blipFill>
        <p:spPr>
          <a:xfrm>
            <a:off x="6596564" y="2918231"/>
            <a:ext cx="447267" cy="438063"/>
          </a:xfrm>
          <a:prstGeom prst="rect">
            <a:avLst/>
          </a:prstGeom>
          <a:noFill/>
          <a:ln>
            <a:noFill/>
          </a:ln>
        </p:spPr>
      </p:pic>
      <p:pic>
        <p:nvPicPr>
          <p:cNvPr id="98" name="Google Shape;98;p3"/>
          <p:cNvPicPr preferRelativeResize="0"/>
          <p:nvPr/>
        </p:nvPicPr>
        <p:blipFill rotWithShape="1">
          <a:blip r:embed="rId8">
            <a:alphaModFix/>
          </a:blip>
          <a:srcRect b="0" l="0" r="0" t="0"/>
          <a:stretch/>
        </p:blipFill>
        <p:spPr>
          <a:xfrm>
            <a:off x="7556002" y="2227628"/>
            <a:ext cx="447267" cy="438047"/>
          </a:xfrm>
          <a:prstGeom prst="rect">
            <a:avLst/>
          </a:prstGeom>
          <a:noFill/>
          <a:ln>
            <a:noFill/>
          </a:ln>
        </p:spPr>
      </p:pic>
      <p:pic>
        <p:nvPicPr>
          <p:cNvPr id="99" name="Google Shape;99;p3"/>
          <p:cNvPicPr preferRelativeResize="0"/>
          <p:nvPr/>
        </p:nvPicPr>
        <p:blipFill rotWithShape="1">
          <a:blip r:embed="rId9">
            <a:alphaModFix/>
          </a:blip>
          <a:srcRect b="0" l="0" r="0" t="0"/>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在哪里查找</a:t>
            </a:r>
            <a:r>
              <a:rPr b="1" i="0" lang="zh-CN" sz="2400" u="none" cap="none" strike="noStrike">
                <a:solidFill>
                  <a:schemeClr val="lt1"/>
                </a:solidFill>
                <a:latin typeface="Montserrat"/>
                <a:ea typeface="Montserrat"/>
                <a:cs typeface="Montserrat"/>
                <a:sym typeface="Montserrat"/>
              </a:rPr>
              <a:t>新冠肺炎(COVID-19)的相关</a:t>
            </a:r>
            <a:r>
              <a:rPr b="1" i="0" lang="zh-CN" sz="2400" u="none" cap="none" strike="noStrike">
                <a:solidFill>
                  <a:srgbClr val="FFFFFF"/>
                </a:solidFill>
                <a:latin typeface="Montserrat"/>
                <a:ea typeface="Montserrat"/>
                <a:cs typeface="Montserrat"/>
                <a:sym typeface="Montserrat"/>
              </a:rPr>
              <a:t>信息：</a:t>
            </a:r>
            <a:endParaRPr b="0" i="0" sz="1400" u="none" cap="none" strike="noStrike">
              <a:solidFill>
                <a:srgbClr val="000000"/>
              </a:solidFill>
              <a:latin typeface="Arial"/>
              <a:ea typeface="Arial"/>
              <a:cs typeface="Arial"/>
              <a:sym typeface="Arial"/>
            </a:endParaRPr>
          </a:p>
        </p:txBody>
      </p:sp>
      <p:pic>
        <p:nvPicPr>
          <p:cNvPr id="380" name="Google Shape;380;p26"/>
          <p:cNvPicPr preferRelativeResize="0"/>
          <p:nvPr/>
        </p:nvPicPr>
        <p:blipFill rotWithShape="1">
          <a:blip r:embed="rId3">
            <a:alphaModFix/>
          </a:blip>
          <a:srcRect b="0" l="0" r="0" t="0"/>
          <a:stretch/>
        </p:blipFill>
        <p:spPr>
          <a:xfrm>
            <a:off x="142375" y="980850"/>
            <a:ext cx="6097141" cy="4007949"/>
          </a:xfrm>
          <a:prstGeom prst="rect">
            <a:avLst/>
          </a:prstGeom>
          <a:noFill/>
          <a:ln>
            <a:noFill/>
          </a:ln>
        </p:spPr>
      </p:pic>
      <p:sp>
        <p:nvSpPr>
          <p:cNvPr id="381" name="Google Shape;381;p26"/>
          <p:cNvSpPr txBox="1"/>
          <p:nvPr/>
        </p:nvSpPr>
        <p:spPr>
          <a:xfrm>
            <a:off x="6361200" y="1741275"/>
            <a:ext cx="2154300" cy="1875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lang="zh-CN" sz="1800">
                <a:latin typeface="Montserrat"/>
                <a:ea typeface="Montserrat"/>
                <a:cs typeface="Montserrat"/>
                <a:sym typeface="Montserrat"/>
              </a:rPr>
              <a:t>欲</a:t>
            </a:r>
            <a:r>
              <a:rPr b="0" i="0" lang="zh-CN" sz="1800" u="none" cap="none" strike="noStrike">
                <a:solidFill>
                  <a:srgbClr val="000000"/>
                </a:solidFill>
                <a:latin typeface="Montserrat"/>
                <a:ea typeface="Montserrat"/>
                <a:cs typeface="Montserrat"/>
                <a:sym typeface="Montserrat"/>
              </a:rPr>
              <a:t>知疫情期间如何保持健康的最新信息，请</a:t>
            </a:r>
            <a:r>
              <a:rPr b="1" i="0" lang="zh-CN" sz="1800" u="none" cap="none" strike="noStrike">
                <a:solidFill>
                  <a:srgbClr val="000000"/>
                </a:solidFill>
                <a:latin typeface="Montserrat"/>
                <a:ea typeface="Montserrat"/>
                <a:cs typeface="Montserrat"/>
                <a:sym typeface="Montserrat"/>
              </a:rPr>
              <a:t>发短信COVIDPHL </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00000"/>
                </a:solidFill>
                <a:latin typeface="Montserrat"/>
                <a:ea typeface="Montserrat"/>
                <a:cs typeface="Montserrat"/>
                <a:sym typeface="Montserrat"/>
              </a:rPr>
              <a:t>至 888-777. </a:t>
            </a:r>
            <a:endParaRPr b="1" i="0" sz="1800" u="none" cap="none" strike="noStrike">
              <a:solidFill>
                <a:srgbClr val="000000"/>
              </a:solidFill>
              <a:latin typeface="Montserrat"/>
              <a:ea typeface="Montserrat"/>
              <a:cs typeface="Montserrat"/>
              <a:sym typeface="Montserrat"/>
            </a:endParaRPr>
          </a:p>
        </p:txBody>
      </p:sp>
      <p:sp>
        <p:nvSpPr>
          <p:cNvPr id="382" name="Google Shape;382;p26"/>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pic>
        <p:nvPicPr>
          <p:cNvPr id="387" name="Google Shape;387;p27"/>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88" name="Google Shape;388;p27"/>
          <p:cNvSpPr txBox="1"/>
          <p:nvPr>
            <p:ph idx="1" type="body"/>
          </p:nvPr>
        </p:nvSpPr>
        <p:spPr>
          <a:xfrm>
            <a:off x="676975" y="1306275"/>
            <a:ext cx="5437500" cy="19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新冠肺炎(COVID-19)疫情影响</a:t>
            </a:r>
            <a:r>
              <a:rPr b="1" lang="zh-CN" sz="2000">
                <a:solidFill>
                  <a:srgbClr val="000000"/>
                </a:solidFill>
                <a:highlight>
                  <a:srgbClr val="FFFFFF"/>
                </a:highlight>
                <a:latin typeface="Montserrat"/>
                <a:ea typeface="Montserrat"/>
                <a:cs typeface="Montserrat"/>
                <a:sym typeface="Montserrat"/>
              </a:rPr>
              <a:t>所有费城居民。</a:t>
            </a:r>
            <a:endParaRPr sz="20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病毒不会区分种族、国籍或移民身份。</a:t>
            </a:r>
            <a:endParaRPr sz="2000">
              <a:solidFill>
                <a:srgbClr val="000000"/>
              </a:solidFill>
              <a:highlight>
                <a:srgbClr val="FFFFFF"/>
              </a:highlight>
              <a:latin typeface="Montserrat"/>
              <a:ea typeface="Montserrat"/>
              <a:cs typeface="Montserrat"/>
              <a:sym typeface="Montserrat"/>
            </a:endParaRPr>
          </a:p>
        </p:txBody>
      </p:sp>
      <p:sp>
        <p:nvSpPr>
          <p:cNvPr id="389" name="Google Shape;389;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7"/>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公民身份状态 及 就医渠道</a:t>
            </a:r>
            <a:endParaRPr b="1" i="0" sz="2400" u="none" cap="none" strike="noStrike">
              <a:solidFill>
                <a:srgbClr val="FFFFFF"/>
              </a:solidFill>
              <a:latin typeface="Arial"/>
              <a:ea typeface="Arial"/>
              <a:cs typeface="Arial"/>
              <a:sym typeface="Arial"/>
            </a:endParaRPr>
          </a:p>
        </p:txBody>
      </p:sp>
      <p:sp>
        <p:nvSpPr>
          <p:cNvPr id="391" name="Google Shape;391;p27"/>
          <p:cNvSpPr txBox="1"/>
          <p:nvPr/>
        </p:nvSpPr>
        <p:spPr>
          <a:xfrm>
            <a:off x="254400" y="2610350"/>
            <a:ext cx="5738100" cy="1093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1" lang="zh-CN" sz="2400" u="sng" cap="none" strike="noStrike">
                <a:solidFill>
                  <a:srgbClr val="000000"/>
                </a:solidFill>
                <a:highlight>
                  <a:srgbClr val="FFFFFF"/>
                </a:highlight>
                <a:latin typeface="Montserrat"/>
                <a:ea typeface="Montserrat"/>
                <a:cs typeface="Montserrat"/>
                <a:sym typeface="Montserrat"/>
              </a:rPr>
              <a:t>所有人</a:t>
            </a:r>
            <a:r>
              <a:rPr b="1" i="0" lang="zh-CN" sz="2400" u="none" cap="none" strike="noStrike">
                <a:solidFill>
                  <a:srgbClr val="000000"/>
                </a:solidFill>
                <a:highlight>
                  <a:srgbClr val="FFFFFF"/>
                </a:highlight>
                <a:latin typeface="Montserrat"/>
                <a:ea typeface="Montserrat"/>
                <a:cs typeface="Montserrat"/>
                <a:sym typeface="Montserrat"/>
              </a:rPr>
              <a:t>都应该在需要的时候</a:t>
            </a:r>
            <a:endParaRPr b="1" i="0" sz="24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400"/>
              <a:buFont typeface="Arial"/>
              <a:buNone/>
            </a:pPr>
            <a:r>
              <a:rPr b="1" lang="zh-CN" sz="2400">
                <a:highlight>
                  <a:srgbClr val="FFFFFF"/>
                </a:highlight>
                <a:latin typeface="Montserrat"/>
                <a:ea typeface="Montserrat"/>
                <a:cs typeface="Montserrat"/>
                <a:sym typeface="Montserrat"/>
              </a:rPr>
              <a:t>得到</a:t>
            </a:r>
            <a:r>
              <a:rPr b="1" i="0" lang="zh-CN" sz="2400" u="none" cap="none" strike="noStrike">
                <a:solidFill>
                  <a:srgbClr val="000000"/>
                </a:solidFill>
                <a:highlight>
                  <a:srgbClr val="FFFFFF"/>
                </a:highlight>
                <a:latin typeface="Montserrat"/>
                <a:ea typeface="Montserrat"/>
                <a:cs typeface="Montserrat"/>
                <a:sym typeface="Montserrat"/>
              </a:rPr>
              <a:t>医疗护理。</a:t>
            </a:r>
            <a:endParaRPr b="0" i="0" sz="2400" u="none" cap="none" strike="noStrike">
              <a:solidFill>
                <a:srgbClr val="444444"/>
              </a:solidFill>
              <a:highlight>
                <a:srgbClr val="FFFFFF"/>
              </a:highlight>
              <a:latin typeface="Montserrat"/>
              <a:ea typeface="Montserrat"/>
              <a:cs typeface="Montserrat"/>
              <a:sym typeface="Montserrat"/>
            </a:endParaRPr>
          </a:p>
        </p:txBody>
      </p:sp>
      <p:sp>
        <p:nvSpPr>
          <p:cNvPr id="392" name="Google Shape;392;p27"/>
          <p:cNvSpPr txBox="1"/>
          <p:nvPr/>
        </p:nvSpPr>
        <p:spPr>
          <a:xfrm>
            <a:off x="874625" y="3981450"/>
            <a:ext cx="7404300" cy="121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查看社区卫生中心信息，寻免费或低价医疗服务：</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1200"/>
              </a:spcAft>
              <a:buClr>
                <a:schemeClr val="dk1"/>
              </a:buClr>
              <a:buSzPts val="1100"/>
              <a:buFont typeface="Arial"/>
              <a:buNone/>
            </a:pPr>
            <a:r>
              <a:rPr b="1" i="0" lang="zh-CN" sz="2200" u="none" cap="none" strike="noStrike">
                <a:solidFill>
                  <a:schemeClr val="dk1"/>
                </a:solidFill>
                <a:highlight>
                  <a:schemeClr val="lt1"/>
                </a:highlight>
                <a:latin typeface="Montserrat"/>
                <a:ea typeface="Montserrat"/>
                <a:cs typeface="Montserrat"/>
                <a:sym typeface="Montserrat"/>
              </a:rPr>
              <a:t>bit.ly/PhilaHealthCenters</a:t>
            </a:r>
            <a:endParaRPr b="0" i="0" sz="2000" u="none" cap="none" strike="noStrike">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1000"/>
                                        <p:tgtEl>
                                          <p:spTgt spid="3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g74d7203fa3_0_40"/>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74d7203fa3_0_4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74d7203fa3_0_40"/>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zh-CN" sz="2200" u="none" cap="none" strike="noStrike">
                <a:solidFill>
                  <a:srgbClr val="FFFFFF"/>
                </a:solidFill>
                <a:latin typeface="Montserrat"/>
                <a:ea typeface="Montserrat"/>
                <a:cs typeface="Montserrat"/>
                <a:sym typeface="Montserrat"/>
              </a:rPr>
              <a:t>如果您目睹或身陷仇恨犯罪，应该怎么办？</a:t>
            </a:r>
            <a:endParaRPr b="1" i="0" sz="2200" u="none" cap="none" strike="noStrike">
              <a:solidFill>
                <a:srgbClr val="FFFFFF"/>
              </a:solidFill>
              <a:latin typeface="Montserrat"/>
              <a:ea typeface="Montserrat"/>
              <a:cs typeface="Montserrat"/>
              <a:sym typeface="Montserrat"/>
            </a:endParaRPr>
          </a:p>
        </p:txBody>
      </p:sp>
      <p:sp>
        <p:nvSpPr>
          <p:cNvPr id="400" name="Google Shape;400;g74d7203fa3_0_40"/>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74d7203fa3_0_40"/>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74d7203fa3_0_40"/>
          <p:cNvSpPr txBox="1"/>
          <p:nvPr/>
        </p:nvSpPr>
        <p:spPr>
          <a:xfrm>
            <a:off x="623700" y="1079500"/>
            <a:ext cx="7896600" cy="66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因某人的种族，或揣测其可能感染新冠肺炎，</a:t>
            </a:r>
            <a:endParaRPr b="1" i="0" sz="18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而对其施以言语或身体攻击，视为</a:t>
            </a:r>
            <a:r>
              <a:rPr b="1" i="0" lang="zh-CN" sz="1800" u="sng" cap="none" strike="noStrike">
                <a:solidFill>
                  <a:srgbClr val="0F4D90"/>
                </a:solidFill>
                <a:latin typeface="Montserrat"/>
                <a:ea typeface="Montserrat"/>
                <a:cs typeface="Montserrat"/>
                <a:sym typeface="Montserrat"/>
              </a:rPr>
              <a:t>非法</a:t>
            </a:r>
            <a:r>
              <a:rPr b="1" i="0" lang="zh-CN" sz="1800" u="none" cap="none" strike="noStrike">
                <a:solidFill>
                  <a:srgbClr val="0F4D90"/>
                </a:solidFill>
                <a:latin typeface="Montserrat"/>
                <a:ea typeface="Montserrat"/>
                <a:cs typeface="Montserrat"/>
                <a:sym typeface="Montserrat"/>
              </a:rPr>
              <a:t>行为。</a:t>
            </a:r>
            <a:endParaRPr b="1" i="0" sz="1800" u="none" cap="none" strike="noStrike">
              <a:solidFill>
                <a:srgbClr val="0F4D90"/>
              </a:solidFill>
              <a:latin typeface="Montserrat"/>
              <a:ea typeface="Montserrat"/>
              <a:cs typeface="Montserrat"/>
              <a:sym typeface="Montserrat"/>
            </a:endParaRPr>
          </a:p>
        </p:txBody>
      </p:sp>
      <p:sp>
        <p:nvSpPr>
          <p:cNvPr id="403" name="Google Shape;403;g74d7203fa3_0_40"/>
          <p:cNvSpPr txBox="1"/>
          <p:nvPr/>
        </p:nvSpPr>
        <p:spPr>
          <a:xfrm>
            <a:off x="88800" y="4208900"/>
            <a:ext cx="5130900" cy="9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如果您想举报仇恨犯罪或歧视犯罪事件，也可联系“费城人际关系委员会”       （Philadelphia Commission on Human Relations - PCHR)：</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215-686-4670  或  </a:t>
            </a:r>
            <a:r>
              <a:rPr b="0" i="0" lang="zh-CN" sz="1200" u="sng" cap="none" strike="noStrike">
                <a:solidFill>
                  <a:srgbClr val="FFFFFF"/>
                </a:solidFill>
                <a:latin typeface="Montserrat"/>
                <a:ea typeface="Montserrat"/>
                <a:cs typeface="Montserrat"/>
                <a:sym typeface="Montserrat"/>
                <a:hlinkClick r:id="rId3"/>
              </a:rPr>
              <a:t>pchr@phila.gov</a:t>
            </a:r>
            <a:r>
              <a:rPr b="0" i="0" lang="zh-CN" sz="1200" u="none" cap="none" strike="noStrike">
                <a:solidFill>
                  <a:srgbClr val="FFFFFF"/>
                </a:solidFill>
                <a:latin typeface="Montserrat"/>
                <a:ea typeface="Montserrat"/>
                <a:cs typeface="Montserrat"/>
                <a:sym typeface="Montserrat"/>
              </a:rPr>
              <a:t>.</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了解更多详情，请查看 </a:t>
            </a:r>
            <a:r>
              <a:rPr b="0" i="0" lang="zh-CN" sz="1200" u="sng" cap="none" strike="noStrike">
                <a:solidFill>
                  <a:srgbClr val="FFFFFF"/>
                </a:solidFill>
                <a:latin typeface="Montserrat"/>
                <a:ea typeface="Montserrat"/>
                <a:cs typeface="Montserrat"/>
                <a:sym typeface="Montserrat"/>
                <a:hlinkClick r:id="rId4"/>
              </a:rPr>
              <a:t>www.phila.gov/humanrelations</a:t>
            </a:r>
            <a:endParaRPr b="0" i="0" sz="1200" u="none" cap="none" strike="noStrike">
              <a:solidFill>
                <a:srgbClr val="FFFFFF"/>
              </a:solidFill>
              <a:latin typeface="Montserrat"/>
              <a:ea typeface="Montserrat"/>
              <a:cs typeface="Montserrat"/>
              <a:sym typeface="Montserrat"/>
            </a:endParaRPr>
          </a:p>
        </p:txBody>
      </p:sp>
      <p:sp>
        <p:nvSpPr>
          <p:cNvPr id="404" name="Google Shape;404;g74d7203fa3_0_40"/>
          <p:cNvSpPr txBox="1"/>
          <p:nvPr/>
        </p:nvSpPr>
        <p:spPr>
          <a:xfrm>
            <a:off x="17350" y="2147475"/>
            <a:ext cx="8996100" cy="40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rgbClr val="000000"/>
                </a:solidFill>
                <a:latin typeface="Montserrat"/>
                <a:ea typeface="Montserrat"/>
                <a:cs typeface="Montserrat"/>
                <a:sym typeface="Montserrat"/>
              </a:rPr>
              <a:t>最近有人因被揣测为新冠病毒的携带者，而遭受仇恨及歧视。</a:t>
            </a:r>
            <a:endParaRPr b="0" i="0" sz="1600" u="none" cap="none" strike="noStrike">
              <a:solidFill>
                <a:srgbClr val="000000"/>
              </a:solidFill>
              <a:latin typeface="Montserrat"/>
              <a:ea typeface="Montserrat"/>
              <a:cs typeface="Montserrat"/>
              <a:sym typeface="Montserrat"/>
            </a:endParaRPr>
          </a:p>
        </p:txBody>
      </p:sp>
      <p:sp>
        <p:nvSpPr>
          <p:cNvPr id="405" name="Google Shape;405;g74d7203fa3_0_40"/>
          <p:cNvSpPr txBox="1"/>
          <p:nvPr/>
        </p:nvSpPr>
        <p:spPr>
          <a:xfrm>
            <a:off x="280800" y="2689975"/>
            <a:ext cx="8701500" cy="131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现在正是所有费城居民应相互保护彼此安康的关键时期，如此我们才能共渡此次疫情</a:t>
            </a:r>
            <a:r>
              <a:rPr lang="zh-CN" sz="1600">
                <a:solidFill>
                  <a:schemeClr val="dk1"/>
                </a:solidFill>
                <a:latin typeface="Montserrat"/>
                <a:ea typeface="Montserrat"/>
                <a:cs typeface="Montserrat"/>
                <a:sym typeface="Montserrat"/>
              </a:rPr>
              <a:t>难关</a:t>
            </a:r>
            <a:r>
              <a:rPr b="0" i="0" lang="zh-CN" sz="1600" u="none" cap="none" strike="noStrike">
                <a:solidFill>
                  <a:schemeClr val="dk1"/>
                </a:solidFill>
                <a:latin typeface="Montserrat"/>
                <a:ea typeface="Montserrat"/>
                <a:cs typeface="Montserrat"/>
                <a:sym typeface="Montserrat"/>
              </a:rPr>
              <a:t>！</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0" i="0" lang="zh-CN" sz="1600" u="none" cap="none" strike="noStrike">
                <a:solidFill>
                  <a:schemeClr val="dk1"/>
                </a:solidFill>
                <a:latin typeface="Montserrat"/>
                <a:ea typeface="Montserrat"/>
                <a:cs typeface="Montserrat"/>
                <a:sym typeface="Montserrat"/>
              </a:rPr>
              <a:t>如果您看到了仇恨犯罪及歧视实事件，请一定举报。</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600" u="none" cap="none" strike="noStrike">
                <a:solidFill>
                  <a:schemeClr val="dk1"/>
                </a:solidFill>
                <a:latin typeface="Montserrat"/>
                <a:ea typeface="Montserrat"/>
                <a:cs typeface="Montserrat"/>
                <a:sym typeface="Montserrat"/>
              </a:rPr>
              <a:t>如果您见证了任何犯罪行为，或您就是受害者，请拨打 9-1-1。</a:t>
            </a:r>
            <a:endParaRPr b="1" i="0" sz="1600" u="none" cap="none" strike="noStrike">
              <a:solidFill>
                <a:srgbClr val="000000"/>
              </a:solidFill>
              <a:latin typeface="Arial"/>
              <a:ea typeface="Arial"/>
              <a:cs typeface="Arial"/>
              <a:sym typeface="Arial"/>
            </a:endParaRPr>
          </a:p>
        </p:txBody>
      </p:sp>
      <p:sp>
        <p:nvSpPr>
          <p:cNvPr id="406" name="Google Shape;406;g74d7203fa3_0_40"/>
          <p:cNvSpPr txBox="1"/>
          <p:nvPr/>
        </p:nvSpPr>
        <p:spPr>
          <a:xfrm>
            <a:off x="5881400" y="4401650"/>
            <a:ext cx="3100800" cy="66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F4D90"/>
                </a:solidFill>
                <a:latin typeface="Montserrat"/>
                <a:ea typeface="Montserrat"/>
                <a:cs typeface="Montserrat"/>
                <a:sym typeface="Montserrat"/>
              </a:rPr>
              <a:t>拨打215-686-2856至“费城人际关系委员会” 热线，进行匿名举报。</a:t>
            </a:r>
            <a:endParaRPr b="0" i="0" sz="14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g775cfaf3a5_0_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g775cfaf3a5_0_60"/>
          <p:cNvSpPr txBox="1"/>
          <p:nvPr/>
        </p:nvSpPr>
        <p:spPr>
          <a:xfrm>
            <a:off x="254400" y="301600"/>
            <a:ext cx="86352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Arial"/>
                <a:ea typeface="Arial"/>
                <a:cs typeface="Arial"/>
                <a:sym typeface="Arial"/>
              </a:rPr>
              <a:t>LGBTQ+</a:t>
            </a:r>
            <a:r>
              <a:rPr b="1" lang="zh-CN" sz="2400">
                <a:solidFill>
                  <a:srgbClr val="FFFFFF"/>
                </a:solidFill>
              </a:rPr>
              <a:t>人群资源援助</a:t>
            </a:r>
            <a:endParaRPr b="1" i="0" sz="2400" u="none" cap="none" strike="noStrike">
              <a:solidFill>
                <a:srgbClr val="FFFFFF"/>
              </a:solidFill>
              <a:latin typeface="Arial"/>
              <a:ea typeface="Arial"/>
              <a:cs typeface="Arial"/>
              <a:sym typeface="Arial"/>
            </a:endParaRPr>
          </a:p>
        </p:txBody>
      </p:sp>
      <p:sp>
        <p:nvSpPr>
          <p:cNvPr id="413" name="Google Shape;413;g775cfaf3a5_0_60"/>
          <p:cNvSpPr txBox="1"/>
          <p:nvPr/>
        </p:nvSpPr>
        <p:spPr>
          <a:xfrm>
            <a:off x="279150" y="3885150"/>
            <a:ext cx="8806200" cy="112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lang="zh-CN" sz="1600">
                <a:solidFill>
                  <a:schemeClr val="dk1"/>
                </a:solidFill>
                <a:highlight>
                  <a:schemeClr val="lt1"/>
                </a:highlight>
                <a:latin typeface="Montserrat"/>
                <a:ea typeface="Montserrat"/>
                <a:cs typeface="Montserrat"/>
                <a:sym typeface="Montserrat"/>
              </a:rPr>
              <a:t>欲知</a:t>
            </a:r>
            <a:r>
              <a:rPr lang="zh-CN" sz="1600">
                <a:solidFill>
                  <a:schemeClr val="dk1"/>
                </a:solidFill>
                <a:highlight>
                  <a:schemeClr val="lt1"/>
                </a:highlight>
                <a:latin typeface="Montserrat"/>
                <a:ea typeface="Montserrat"/>
                <a:cs typeface="Montserrat"/>
                <a:sym typeface="Montserrat"/>
              </a:rPr>
              <a:t>LGBTQ+人群（女同性恋者，男同性恋者，双性恋者，跨性别者，酷儿（性别存疑者）等）</a:t>
            </a:r>
            <a:endParaRPr sz="1200">
              <a:solidFill>
                <a:schemeClr val="dk1"/>
              </a:solidFill>
              <a:highlight>
                <a:schemeClr val="lt1"/>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lang="zh-CN" sz="1600">
                <a:solidFill>
                  <a:schemeClr val="dk1"/>
                </a:solidFill>
                <a:highlight>
                  <a:schemeClr val="lt1"/>
                </a:highlight>
                <a:latin typeface="Montserrat"/>
                <a:ea typeface="Montserrat"/>
                <a:cs typeface="Montserrat"/>
                <a:sym typeface="Montserrat"/>
              </a:rPr>
              <a:t>在疫情期间该如何</a:t>
            </a:r>
            <a:r>
              <a:rPr lang="zh-CN" sz="1600">
                <a:solidFill>
                  <a:schemeClr val="dk1"/>
                </a:solidFill>
                <a:highlight>
                  <a:schemeClr val="lt1"/>
                </a:highlight>
                <a:latin typeface="Montserrat"/>
                <a:ea typeface="Montserrat"/>
                <a:cs typeface="Montserrat"/>
                <a:sym typeface="Montserrat"/>
              </a:rPr>
              <a:t>保持安全和健康的资源信息，请访问：</a:t>
            </a:r>
            <a:endParaRPr b="0" i="0" sz="1600" u="none" cap="none" strike="noStrike">
              <a:solidFill>
                <a:schemeClr val="dk1"/>
              </a:solidFill>
              <a:highlight>
                <a:schemeClr val="lt1"/>
              </a:highlight>
              <a:latin typeface="Montserrat"/>
              <a:ea typeface="Montserrat"/>
              <a:cs typeface="Montserrat"/>
              <a:sym typeface="Montserrat"/>
            </a:endParaRPr>
          </a:p>
          <a:p>
            <a:pPr indent="0" lvl="0" marL="0" marR="0" rtl="0" algn="ctr">
              <a:lnSpc>
                <a:spcPct val="100000"/>
              </a:lnSpc>
              <a:spcBef>
                <a:spcPts val="1200"/>
              </a:spcBef>
              <a:spcAft>
                <a:spcPts val="1200"/>
              </a:spcAft>
              <a:buClr>
                <a:srgbClr val="000000"/>
              </a:buClr>
              <a:buSzPts val="2000"/>
              <a:buFont typeface="Arial"/>
              <a:buNone/>
            </a:pPr>
            <a:r>
              <a:rPr b="1" i="0" lang="zh-CN" sz="1700" u="none" cap="none" strike="noStrike">
                <a:solidFill>
                  <a:srgbClr val="2176D2"/>
                </a:solidFill>
                <a:highlight>
                  <a:schemeClr val="lt1"/>
                </a:highlight>
                <a:latin typeface="Montserrat"/>
                <a:ea typeface="Montserrat"/>
                <a:cs typeface="Montserrat"/>
                <a:sym typeface="Montserrat"/>
              </a:rPr>
              <a:t>Visit bit.ly/COVIDLGBTQ </a:t>
            </a:r>
            <a:endParaRPr b="1" i="0" sz="1700" u="none" cap="none" strike="noStrike">
              <a:solidFill>
                <a:srgbClr val="2176D2"/>
              </a:solidFill>
              <a:highlight>
                <a:schemeClr val="lt1"/>
              </a:highlight>
              <a:latin typeface="Montserrat"/>
              <a:ea typeface="Montserrat"/>
              <a:cs typeface="Montserrat"/>
              <a:sym typeface="Montserrat"/>
            </a:endParaRPr>
          </a:p>
        </p:txBody>
      </p:sp>
      <p:pic>
        <p:nvPicPr>
          <p:cNvPr id="414" name="Google Shape;414;g775cfaf3a5_0_60"/>
          <p:cNvPicPr preferRelativeResize="0"/>
          <p:nvPr/>
        </p:nvPicPr>
        <p:blipFill rotWithShape="1">
          <a:blip r:embed="rId3">
            <a:alphaModFix/>
          </a:blip>
          <a:srcRect b="0" l="0" r="0" t="0"/>
          <a:stretch/>
        </p:blipFill>
        <p:spPr>
          <a:xfrm>
            <a:off x="4138475" y="835300"/>
            <a:ext cx="4496725" cy="2973649"/>
          </a:xfrm>
          <a:prstGeom prst="rect">
            <a:avLst/>
          </a:prstGeom>
          <a:noFill/>
          <a:ln>
            <a:noFill/>
          </a:ln>
        </p:spPr>
      </p:pic>
      <p:sp>
        <p:nvSpPr>
          <p:cNvPr id="415" name="Google Shape;415;g775cfaf3a5_0_60"/>
          <p:cNvSpPr txBox="1"/>
          <p:nvPr/>
        </p:nvSpPr>
        <p:spPr>
          <a:xfrm>
            <a:off x="428950" y="1447800"/>
            <a:ext cx="4404900" cy="2171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000"/>
              <a:buFont typeface="Arial"/>
              <a:buNone/>
            </a:pPr>
            <a:r>
              <a:rPr b="1" lang="zh-CN" sz="3000" u="sng">
                <a:solidFill>
                  <a:srgbClr val="0F4D90"/>
                </a:solidFill>
                <a:highlight>
                  <a:schemeClr val="lt1"/>
                </a:highlight>
                <a:latin typeface="Montserrat"/>
                <a:ea typeface="Montserrat"/>
                <a:cs typeface="Montserrat"/>
                <a:sym typeface="Montserrat"/>
              </a:rPr>
              <a:t>每个人</a:t>
            </a:r>
            <a:r>
              <a:rPr b="1" lang="zh-CN" sz="3000">
                <a:solidFill>
                  <a:srgbClr val="0F4D90"/>
                </a:solidFill>
                <a:highlight>
                  <a:schemeClr val="lt1"/>
                </a:highlight>
                <a:latin typeface="Montserrat"/>
                <a:ea typeface="Montserrat"/>
                <a:cs typeface="Montserrat"/>
                <a:sym typeface="Montserrat"/>
              </a:rPr>
              <a:t>在寻求援助</a:t>
            </a:r>
            <a:endParaRPr b="1" sz="3000">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3000"/>
              <a:buFont typeface="Arial"/>
              <a:buNone/>
            </a:pPr>
            <a:r>
              <a:rPr b="1" lang="zh-CN" sz="3000">
                <a:solidFill>
                  <a:srgbClr val="0F4D90"/>
                </a:solidFill>
                <a:highlight>
                  <a:schemeClr val="lt1"/>
                </a:highlight>
                <a:latin typeface="Montserrat"/>
                <a:ea typeface="Montserrat"/>
                <a:cs typeface="Montserrat"/>
                <a:sym typeface="Montserrat"/>
              </a:rPr>
              <a:t>或医疗护理时，</a:t>
            </a:r>
            <a:endParaRPr b="1" sz="3000">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3000"/>
              <a:buFont typeface="Arial"/>
              <a:buNone/>
            </a:pPr>
            <a:r>
              <a:rPr b="1" lang="zh-CN" sz="3000">
                <a:solidFill>
                  <a:srgbClr val="0F4D90"/>
                </a:solidFill>
                <a:highlight>
                  <a:schemeClr val="lt1"/>
                </a:highlight>
                <a:latin typeface="Montserrat"/>
                <a:ea typeface="Montserrat"/>
                <a:cs typeface="Montserrat"/>
                <a:sym typeface="Montserrat"/>
              </a:rPr>
              <a:t>都应该感到安全。</a:t>
            </a:r>
            <a:r>
              <a:rPr b="1" i="0" lang="zh-CN" sz="3000" u="none" cap="none" strike="noStrike">
                <a:solidFill>
                  <a:srgbClr val="0F4D90"/>
                </a:solidFill>
                <a:highlight>
                  <a:schemeClr val="lt1"/>
                </a:highlight>
                <a:latin typeface="Montserrat"/>
                <a:ea typeface="Montserrat"/>
                <a:cs typeface="Montserrat"/>
                <a:sym typeface="Montserrat"/>
              </a:rPr>
              <a:t> </a:t>
            </a:r>
            <a:endParaRPr b="1" i="0" sz="3000" u="none" cap="none" strike="noStrike">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g74d7203fa3_0_10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74d7203fa3_0_10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您是否</a:t>
            </a:r>
            <a:r>
              <a:rPr b="1" lang="zh-CN" sz="2400">
                <a:solidFill>
                  <a:schemeClr val="lt1"/>
                </a:solidFill>
                <a:latin typeface="Montserrat"/>
                <a:ea typeface="Montserrat"/>
                <a:cs typeface="Montserrat"/>
                <a:sym typeface="Montserrat"/>
              </a:rPr>
              <a:t>陷于</a:t>
            </a:r>
            <a:r>
              <a:rPr b="1" lang="zh-CN" sz="2400">
                <a:solidFill>
                  <a:srgbClr val="FFFFFF"/>
                </a:solidFill>
                <a:latin typeface="Montserrat"/>
                <a:ea typeface="Montserrat"/>
                <a:cs typeface="Montserrat"/>
                <a:sym typeface="Montserrat"/>
              </a:rPr>
              <a:t>陷</a:t>
            </a:r>
            <a:r>
              <a:rPr b="1" i="0" lang="zh-CN" sz="2400" u="none" cap="none" strike="noStrike">
                <a:solidFill>
                  <a:srgbClr val="FFFFFF"/>
                </a:solidFill>
                <a:latin typeface="Montserrat"/>
                <a:ea typeface="Montserrat"/>
                <a:cs typeface="Montserrat"/>
                <a:sym typeface="Montserrat"/>
              </a:rPr>
              <a:t>不安全的家庭？</a:t>
            </a:r>
            <a:endParaRPr b="1" i="0" sz="2400" u="none" cap="none" strike="noStrike">
              <a:solidFill>
                <a:srgbClr val="FFFFFF"/>
              </a:solidFill>
              <a:latin typeface="Montserrat"/>
              <a:ea typeface="Montserrat"/>
              <a:cs typeface="Montserrat"/>
              <a:sym typeface="Montserrat"/>
            </a:endParaRPr>
          </a:p>
        </p:txBody>
      </p:sp>
      <p:sp>
        <p:nvSpPr>
          <p:cNvPr id="422" name="Google Shape;422;g74d7203fa3_0_104"/>
          <p:cNvSpPr txBox="1"/>
          <p:nvPr/>
        </p:nvSpPr>
        <p:spPr>
          <a:xfrm>
            <a:off x="559800" y="10693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如果您或您关心的人正处于危险境况，</a:t>
            </a:r>
            <a:endParaRPr b="1" i="0" sz="2600" u="none" cap="none" strike="noStrike">
              <a:solidFill>
                <a:srgbClr val="1C4587"/>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600"/>
              <a:buFont typeface="Arial"/>
              <a:buNone/>
            </a:pPr>
            <a:r>
              <a:rPr b="1" i="0" lang="zh-CN" sz="2600" u="none" cap="none" strike="noStrike">
                <a:solidFill>
                  <a:srgbClr val="1C4587"/>
                </a:solidFill>
                <a:highlight>
                  <a:srgbClr val="FFFFFF"/>
                </a:highlight>
                <a:latin typeface="Montserrat"/>
                <a:ea typeface="Montserrat"/>
                <a:cs typeface="Montserrat"/>
                <a:sym typeface="Montserrat"/>
              </a:rPr>
              <a:t>请拨打 9-1-1 联系警察。</a:t>
            </a:r>
            <a:endParaRPr b="1" i="0" sz="2600" u="none" cap="none" strike="noStrike">
              <a:solidFill>
                <a:srgbClr val="1C4587"/>
              </a:solidFill>
              <a:highlight>
                <a:srgbClr val="FFFFFF"/>
              </a:highlight>
              <a:latin typeface="Montserrat"/>
              <a:ea typeface="Montserrat"/>
              <a:cs typeface="Montserrat"/>
              <a:sym typeface="Montserrat"/>
            </a:endParaRPr>
          </a:p>
        </p:txBody>
      </p:sp>
      <p:sp>
        <p:nvSpPr>
          <p:cNvPr id="423" name="Google Shape;423;g74d7203fa3_0_104"/>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74d7203fa3_0_104"/>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74d7203fa3_0_104"/>
          <p:cNvSpPr txBox="1"/>
          <p:nvPr/>
        </p:nvSpPr>
        <p:spPr>
          <a:xfrm>
            <a:off x="344150" y="38917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国家家庭暴力热线（National Domestic Violence Hotline）： </a:t>
            </a:r>
            <a:r>
              <a:rPr b="0" i="0" lang="zh-CN" sz="1600" u="none" cap="none" strike="noStrike">
                <a:solidFill>
                  <a:srgbClr val="2176D2"/>
                </a:solidFill>
                <a:latin typeface="Montserrat"/>
                <a:ea typeface="Montserrat"/>
                <a:cs typeface="Montserrat"/>
                <a:sym typeface="Montserrat"/>
              </a:rPr>
              <a:t>1-800-799-SAFE (7233)</a:t>
            </a:r>
            <a:endParaRPr b="0"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176D2"/>
              </a:solidFill>
              <a:latin typeface="Montserrat"/>
              <a:ea typeface="Montserrat"/>
              <a:cs typeface="Montserrat"/>
              <a:sym typeface="Montserrat"/>
            </a:endParaRPr>
          </a:p>
        </p:txBody>
      </p:sp>
      <p:sp>
        <p:nvSpPr>
          <p:cNvPr id="426" name="Google Shape;426;g74d7203fa3_0_104"/>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了解详情并且获取更多资源，请访问：</a:t>
            </a:r>
            <a:endParaRPr b="1" i="0" sz="16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rPr b="1" i="0" lang="zh-CN" sz="1500" u="none" cap="none" strike="noStrike">
                <a:solidFill>
                  <a:srgbClr val="FFFFFF"/>
                </a:solidFill>
                <a:latin typeface="Montserrat"/>
                <a:ea typeface="Montserrat"/>
                <a:cs typeface="Montserrat"/>
                <a:sym typeface="Montserrat"/>
              </a:rPr>
              <a:t>bit.ly/HealthyMinds-SurvivorResources</a:t>
            </a:r>
            <a:endParaRPr b="1" i="0" sz="1500" u="none" cap="none" strike="noStrike">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427" name="Google Shape;427;g74d7203fa3_0_104"/>
          <p:cNvSpPr txBox="1"/>
          <p:nvPr/>
        </p:nvSpPr>
        <p:spPr>
          <a:xfrm>
            <a:off x="737250" y="2258275"/>
            <a:ext cx="7847100" cy="15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如果您觉得您遭遇</a:t>
            </a:r>
            <a:r>
              <a:rPr lang="zh-CN" sz="2000">
                <a:solidFill>
                  <a:srgbClr val="0F4D90"/>
                </a:solidFill>
                <a:latin typeface="Montserrat"/>
                <a:ea typeface="Montserrat"/>
                <a:cs typeface="Montserrat"/>
                <a:sym typeface="Montserrat"/>
              </a:rPr>
              <a:t>了</a:t>
            </a:r>
            <a:r>
              <a:rPr b="0" i="0" lang="zh-CN" sz="2000" u="none" cap="none" strike="noStrike">
                <a:solidFill>
                  <a:srgbClr val="0F4D90"/>
                </a:solidFill>
                <a:latin typeface="Montserrat"/>
                <a:ea typeface="Montserrat"/>
                <a:cs typeface="Montserrat"/>
                <a:sym typeface="Montserrat"/>
              </a:rPr>
              <a:t>家庭暴力，或您认识一位您觉得遭遇了家庭暴力的人，请拨打</a:t>
            </a:r>
            <a:r>
              <a:rPr b="1" i="0" lang="zh-CN" sz="2000" u="none" cap="none" strike="noStrike">
                <a:solidFill>
                  <a:srgbClr val="0F4D90"/>
                </a:solidFill>
                <a:latin typeface="Montserrat"/>
                <a:ea typeface="Montserrat"/>
                <a:cs typeface="Montserrat"/>
                <a:sym typeface="Montserrat"/>
              </a:rPr>
              <a:t>(866) 723-3014</a:t>
            </a:r>
            <a:r>
              <a:rPr b="0" i="0" lang="zh-CN" sz="2000" u="none" cap="none" strike="noStrike">
                <a:solidFill>
                  <a:srgbClr val="0F4D90"/>
                </a:solidFill>
                <a:latin typeface="Montserrat"/>
                <a:ea typeface="Montserrat"/>
                <a:cs typeface="Montserrat"/>
                <a:sym typeface="Montserrat"/>
              </a:rPr>
              <a:t>至24小时全天候服务的</a:t>
            </a:r>
            <a:endParaRPr b="0"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费城家庭暴力热线(Philadelphia Domestic Violence Hotline)。</a:t>
            </a:r>
            <a:endParaRPr b="0" i="0" sz="1600" u="none" cap="none" strike="noStrike">
              <a:solidFill>
                <a:srgbClr val="0F4D9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g74d7203fa3_0_166"/>
          <p:cNvSpPr/>
          <p:nvPr/>
        </p:nvSpPr>
        <p:spPr>
          <a:xfrm>
            <a:off x="3829750" y="941775"/>
            <a:ext cx="4982400" cy="41148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1" i="0" sz="2400" u="none" cap="none" strike="noStrike">
              <a:solidFill>
                <a:schemeClr val="lt1"/>
              </a:solidFill>
              <a:latin typeface="Montserrat"/>
              <a:ea typeface="Montserrat"/>
              <a:cs typeface="Montserrat"/>
              <a:sym typeface="Montserrat"/>
            </a:endParaRPr>
          </a:p>
        </p:txBody>
      </p:sp>
      <p:sp>
        <p:nvSpPr>
          <p:cNvPr id="433" name="Google Shape;433;g74d7203fa3_0_1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g74d7203fa3_0_16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如果您怀疑有虐待儿童的情况发生，应该怎么做？</a:t>
            </a:r>
            <a:endParaRPr b="1" i="0" sz="2400" u="none" cap="none" strike="noStrike">
              <a:solidFill>
                <a:srgbClr val="FFFFFF"/>
              </a:solidFill>
              <a:latin typeface="Montserrat"/>
              <a:ea typeface="Montserrat"/>
              <a:cs typeface="Montserrat"/>
              <a:sym typeface="Montserrat"/>
            </a:endParaRPr>
          </a:p>
        </p:txBody>
      </p:sp>
      <p:sp>
        <p:nvSpPr>
          <p:cNvPr id="435" name="Google Shape;435;g74d7203fa3_0_166"/>
          <p:cNvSpPr txBox="1"/>
          <p:nvPr/>
        </p:nvSpPr>
        <p:spPr>
          <a:xfrm>
            <a:off x="272775" y="1337350"/>
            <a:ext cx="3296700" cy="314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高压、失业、经济压力，以及长时间的相处，导致了家庭暴力事件的增加，且妇人及儿童通常成为了主要的受害者。</a:t>
            </a:r>
            <a:endParaRPr b="1" i="0" sz="17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lang="zh-CN" sz="1600">
                <a:highlight>
                  <a:srgbClr val="FFFFFF"/>
                </a:highlight>
                <a:latin typeface="Montserrat"/>
                <a:ea typeface="Montserrat"/>
                <a:cs typeface="Montserrat"/>
                <a:sym typeface="Montserrat"/>
              </a:rPr>
              <a:t>“</a:t>
            </a:r>
            <a:r>
              <a:rPr b="0" i="0" lang="zh-CN" sz="1600" u="none" cap="none" strike="noStrike">
                <a:solidFill>
                  <a:srgbClr val="000000"/>
                </a:solidFill>
                <a:highlight>
                  <a:srgbClr val="FFFFFF"/>
                </a:highlight>
                <a:latin typeface="Montserrat"/>
                <a:ea typeface="Montserrat"/>
                <a:cs typeface="Montserrat"/>
                <a:sym typeface="Montserrat"/>
              </a:rPr>
              <a:t>居家令</a:t>
            </a:r>
            <a:r>
              <a:rPr lang="zh-CN" sz="1600">
                <a:solidFill>
                  <a:schemeClr val="dk1"/>
                </a:solidFill>
                <a:highlight>
                  <a:schemeClr val="lt1"/>
                </a:highlight>
                <a:latin typeface="Montserrat"/>
                <a:ea typeface="Montserrat"/>
                <a:cs typeface="Montserrat"/>
                <a:sym typeface="Montserrat"/>
              </a:rPr>
              <a:t>”</a:t>
            </a:r>
            <a:r>
              <a:rPr lang="zh-CN" sz="1600">
                <a:highlight>
                  <a:srgbClr val="FFFFFF"/>
                </a:highlight>
                <a:latin typeface="Montserrat"/>
                <a:ea typeface="Montserrat"/>
                <a:cs typeface="Montserrat"/>
                <a:sym typeface="Montserrat"/>
              </a:rPr>
              <a:t>期间</a:t>
            </a:r>
            <a:r>
              <a:rPr b="0" i="0" lang="zh-CN" sz="1600" u="none" cap="none" strike="noStrike">
                <a:solidFill>
                  <a:srgbClr val="000000"/>
                </a:solidFill>
                <a:highlight>
                  <a:srgbClr val="FFFFFF"/>
                </a:highlight>
                <a:latin typeface="Montserrat"/>
                <a:ea typeface="Montserrat"/>
                <a:cs typeface="Montserrat"/>
                <a:sym typeface="Montserrat"/>
              </a:rPr>
              <a:t>，虐童</a:t>
            </a:r>
            <a:r>
              <a:rPr lang="zh-CN" sz="1600">
                <a:solidFill>
                  <a:schemeClr val="dk1"/>
                </a:solidFill>
                <a:highlight>
                  <a:schemeClr val="lt1"/>
                </a:highlight>
                <a:latin typeface="Montserrat"/>
                <a:ea typeface="Montserrat"/>
                <a:cs typeface="Montserrat"/>
                <a:sym typeface="Montserrat"/>
              </a:rPr>
              <a:t>案件</a:t>
            </a:r>
            <a:r>
              <a:rPr lang="zh-CN" sz="1600">
                <a:highlight>
                  <a:srgbClr val="FFFFFF"/>
                </a:highlight>
                <a:latin typeface="Montserrat"/>
                <a:ea typeface="Montserrat"/>
                <a:cs typeface="Montserrat"/>
                <a:sym typeface="Montserrat"/>
              </a:rPr>
              <a:t>的</a:t>
            </a:r>
            <a:r>
              <a:rPr lang="zh-CN" sz="1600">
                <a:solidFill>
                  <a:schemeClr val="dk1"/>
                </a:solidFill>
                <a:highlight>
                  <a:schemeClr val="lt1"/>
                </a:highlight>
                <a:latin typeface="Montserrat"/>
                <a:ea typeface="Montserrat"/>
                <a:cs typeface="Montserrat"/>
                <a:sym typeface="Montserrat"/>
              </a:rPr>
              <a:t>举报</a:t>
            </a:r>
            <a:r>
              <a:rPr b="0" i="0" lang="zh-CN" sz="1600" u="none" cap="none" strike="noStrike">
                <a:solidFill>
                  <a:srgbClr val="000000"/>
                </a:solidFill>
                <a:highlight>
                  <a:srgbClr val="FFFFFF"/>
                </a:highlight>
                <a:latin typeface="Montserrat"/>
                <a:ea typeface="Montserrat"/>
                <a:cs typeface="Montserrat"/>
                <a:sym typeface="Montserrat"/>
              </a:rPr>
              <a:t>减少了。现在更多的案例未能被举报，因为受虐儿童们失去了可以和成人进行安全对话，以及求助的空间。</a:t>
            </a:r>
            <a:endParaRPr b="0" i="0" sz="1600" u="none" cap="none" strike="noStrike">
              <a:solidFill>
                <a:srgbClr val="3C4043"/>
              </a:solidFill>
              <a:highlight>
                <a:srgbClr val="FFFFFF"/>
              </a:highlight>
              <a:latin typeface="Montserrat"/>
              <a:ea typeface="Montserrat"/>
              <a:cs typeface="Montserrat"/>
              <a:sym typeface="Montserrat"/>
            </a:endParaRPr>
          </a:p>
        </p:txBody>
      </p:sp>
      <p:sp>
        <p:nvSpPr>
          <p:cNvPr id="436" name="Google Shape;436;g74d7203fa3_0_166"/>
          <p:cNvSpPr txBox="1"/>
          <p:nvPr/>
        </p:nvSpPr>
        <p:spPr>
          <a:xfrm>
            <a:off x="3829750" y="960600"/>
            <a:ext cx="5153700" cy="41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lt1"/>
                </a:solidFill>
                <a:latin typeface="Montserrat"/>
                <a:ea typeface="Montserrat"/>
                <a:cs typeface="Montserrat"/>
                <a:sym typeface="Montserrat"/>
              </a:rPr>
              <a:t>寻求援助：</a:t>
            </a:r>
            <a:endParaRPr b="1" i="1"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费城热线（24小时，每周7天无休服务）</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 683-6100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宾州热线（24小时，每周7天无休服务） </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(800) 932-0313 或 发电邮至 safe2saypa.org</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儿童危机处理中心（Children Crisis Treatment Center）</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215-496-0707</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费城儿童联盟（Philadelphia Children’s Alliance）</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215-387-9500</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highlight>
                  <a:srgbClr val="0F4D90"/>
                </a:highlight>
                <a:latin typeface="Montserrat"/>
                <a:ea typeface="Montserrat"/>
                <a:cs typeface="Montserrat"/>
                <a:sym typeface="Montserrat"/>
              </a:rPr>
              <a:t>费城儿童医院虐童检举评估门诊部（CHOP CARE Clinic）</a:t>
            </a:r>
            <a:endParaRPr b="1" i="0" sz="1400" u="none" cap="none" strike="noStrike">
              <a:solidFill>
                <a:schemeClr val="lt1"/>
              </a:solidFill>
              <a:highlight>
                <a:srgbClr val="0F4D9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400" u="none" cap="none" strike="noStrike">
                <a:solidFill>
                  <a:schemeClr val="lt1"/>
                </a:solidFill>
                <a:latin typeface="Montserrat"/>
                <a:ea typeface="Montserrat"/>
                <a:cs typeface="Montserrat"/>
                <a:sym typeface="Montserrat"/>
              </a:rPr>
              <a:t>215-590-4923</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8"/>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住宿援助</a:t>
            </a:r>
            <a:endParaRPr b="1" i="0" sz="2800" u="none" cap="none" strike="noStrike">
              <a:solidFill>
                <a:srgbClr val="FFFFFF"/>
              </a:solidFill>
              <a:latin typeface="Montserrat"/>
              <a:ea typeface="Montserrat"/>
              <a:cs typeface="Montserrat"/>
              <a:sym typeface="Montserrat"/>
            </a:endParaRPr>
          </a:p>
        </p:txBody>
      </p:sp>
      <p:sp>
        <p:nvSpPr>
          <p:cNvPr id="443" name="Google Shape;443;p28"/>
          <p:cNvSpPr txBox="1"/>
          <p:nvPr/>
        </p:nvSpPr>
        <p:spPr>
          <a:xfrm>
            <a:off x="395650" y="991624"/>
            <a:ext cx="3233100" cy="2584425"/>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费城市政法院将</a:t>
            </a:r>
            <a:r>
              <a:rPr b="1" i="0" lang="zh-CN" sz="1800" u="none" cap="none" strike="noStrike">
                <a:solidFill>
                  <a:srgbClr val="000000"/>
                </a:solidFill>
                <a:highlight>
                  <a:srgbClr val="FFFFFF"/>
                </a:highlight>
                <a:latin typeface="Montserrat"/>
                <a:ea typeface="Montserrat"/>
                <a:cs typeface="Montserrat"/>
                <a:sym typeface="Montserrat"/>
              </a:rPr>
              <a:t>停止</a:t>
            </a:r>
            <a:r>
              <a:rPr b="0" i="0" lang="zh-CN" sz="1800" u="none" cap="none" strike="noStrike">
                <a:solidFill>
                  <a:srgbClr val="000000"/>
                </a:solidFill>
                <a:highlight>
                  <a:srgbClr val="FFFFFF"/>
                </a:highlight>
                <a:latin typeface="Montserrat"/>
                <a:ea typeface="Montserrat"/>
                <a:cs typeface="Montserrat"/>
                <a:sym typeface="Montserrat"/>
              </a:rPr>
              <a:t>签发搬迁驱逐令两周。</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00000"/>
                </a:solidFill>
                <a:highlight>
                  <a:srgbClr val="FFFFFF"/>
                </a:highlight>
                <a:latin typeface="Montserrat"/>
                <a:ea typeface="Montserrat"/>
                <a:cs typeface="Montserrat"/>
                <a:sym typeface="Montserrat"/>
              </a:rPr>
              <a:t>如果您需要紧急住宿援助，请联系费城市政府“无家可归服务办公室”(Office of Homeless Services)。</a:t>
            </a:r>
            <a:endParaRPr b="1" i="0" sz="1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sp>
        <p:nvSpPr>
          <p:cNvPr id="444" name="Google Shape;444;p28"/>
          <p:cNvSpPr/>
          <p:nvPr/>
        </p:nvSpPr>
        <p:spPr>
          <a:xfrm>
            <a:off x="0" y="39343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5" name="Google Shape;445;p28"/>
          <p:cNvPicPr preferRelativeResize="0"/>
          <p:nvPr/>
        </p:nvPicPr>
        <p:blipFill rotWithShape="1">
          <a:blip r:embed="rId3">
            <a:alphaModFix/>
          </a:blip>
          <a:srcRect b="0" l="0" r="0" t="0"/>
          <a:stretch/>
        </p:blipFill>
        <p:spPr>
          <a:xfrm>
            <a:off x="4990113" y="991625"/>
            <a:ext cx="2770625" cy="2770625"/>
          </a:xfrm>
          <a:prstGeom prst="rect">
            <a:avLst/>
          </a:prstGeom>
          <a:noFill/>
          <a:ln>
            <a:noFill/>
          </a:ln>
        </p:spPr>
      </p:pic>
      <p:sp>
        <p:nvSpPr>
          <p:cNvPr id="446" name="Google Shape;446;p28"/>
          <p:cNvSpPr txBox="1"/>
          <p:nvPr/>
        </p:nvSpPr>
        <p:spPr>
          <a:xfrm>
            <a:off x="180850" y="4042000"/>
            <a:ext cx="34560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rPr b="1" i="0" lang="zh-CN" sz="1200" u="none" cap="none" strike="noStrike">
                <a:solidFill>
                  <a:srgbClr val="FFFFFF"/>
                </a:solidFill>
                <a:latin typeface="Montserrat"/>
                <a:ea typeface="Montserrat"/>
                <a:cs typeface="Montserrat"/>
                <a:sym typeface="Montserrat"/>
              </a:rPr>
              <a:t>见到需要收容所的人了吗？</a:t>
            </a: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请拨打</a:t>
            </a:r>
            <a:r>
              <a:rPr b="1" i="0" lang="zh-CN" sz="1200" u="none" cap="none" strike="noStrike">
                <a:solidFill>
                  <a:srgbClr val="FFFFFF"/>
                </a:solidFill>
                <a:latin typeface="Montserrat"/>
                <a:ea typeface="Montserrat"/>
                <a:cs typeface="Montserrat"/>
                <a:sym typeface="Montserrat"/>
              </a:rPr>
              <a:t> (215) 232-1984 </a:t>
            </a:r>
            <a:r>
              <a:rPr b="0" i="0" lang="zh-CN" sz="1200" u="none" cap="none" strike="noStrike">
                <a:solidFill>
                  <a:srgbClr val="FFFFFF"/>
                </a:solidFill>
                <a:latin typeface="Montserrat"/>
                <a:ea typeface="Montserrat"/>
                <a:cs typeface="Montserrat"/>
                <a:sym typeface="Montserrat"/>
              </a:rPr>
              <a:t>要求援助。</a:t>
            </a:r>
            <a:endParaRPr b="1" i="0" sz="1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29"/>
          <p:cNvSpPr/>
          <p:nvPr/>
        </p:nvSpPr>
        <p:spPr>
          <a:xfrm>
            <a:off x="0" y="4572000"/>
            <a:ext cx="8635200" cy="495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sp>
        <p:nvSpPr>
          <p:cNvPr id="454" name="Google Shape;454;p29"/>
          <p:cNvSpPr txBox="1"/>
          <p:nvPr/>
        </p:nvSpPr>
        <p:spPr>
          <a:xfrm>
            <a:off x="179475" y="913775"/>
            <a:ext cx="5434800" cy="41532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免费食物派发点（橙色圆点）每周一和周四</a:t>
            </a:r>
            <a:r>
              <a:rPr b="1" i="0" lang="zh-CN" sz="1600" u="none" cap="none" strike="noStrike">
                <a:solidFill>
                  <a:srgbClr val="000000"/>
                </a:solidFill>
                <a:highlight>
                  <a:srgbClr val="FFFFFF"/>
                </a:highlight>
                <a:latin typeface="Montserrat"/>
                <a:ea typeface="Montserrat"/>
                <a:cs typeface="Montserrat"/>
                <a:sym typeface="Montserrat"/>
              </a:rPr>
              <a:t>上午10点至中午12点</a:t>
            </a:r>
            <a:r>
              <a:rPr b="0" i="0" lang="zh-CN" sz="1600" u="none" cap="none" strike="noStrike">
                <a:solidFill>
                  <a:srgbClr val="000000"/>
                </a:solidFill>
                <a:highlight>
                  <a:srgbClr val="FFFFFF"/>
                </a:highlight>
                <a:latin typeface="Montserrat"/>
                <a:ea typeface="Montserrat"/>
                <a:cs typeface="Montserrat"/>
                <a:sym typeface="Montserrat"/>
              </a:rPr>
              <a:t>开放。</a:t>
            </a:r>
            <a:endParaRPr sz="1600">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学生餐派发点（紫色</a:t>
            </a:r>
            <a:r>
              <a:rPr b="0" i="0" lang="zh-CN" sz="1600" u="none" cap="none" strike="noStrike">
                <a:solidFill>
                  <a:schemeClr val="dk1"/>
                </a:solidFill>
                <a:highlight>
                  <a:schemeClr val="lt1"/>
                </a:highlight>
                <a:latin typeface="Montserrat"/>
                <a:ea typeface="Montserrat"/>
                <a:cs typeface="Montserrat"/>
                <a:sym typeface="Montserrat"/>
              </a:rPr>
              <a:t>圆点</a:t>
            </a:r>
            <a:r>
              <a:rPr b="0" i="0" lang="zh-CN" sz="1600" u="none" cap="none" strike="noStrike">
                <a:solidFill>
                  <a:srgbClr val="000000"/>
                </a:solidFill>
                <a:highlight>
                  <a:srgbClr val="FFFFFF"/>
                </a:highlight>
                <a:latin typeface="Montserrat"/>
                <a:ea typeface="Montserrat"/>
                <a:cs typeface="Montserrat"/>
                <a:sym typeface="Montserrat"/>
              </a:rPr>
              <a:t>）每周四</a:t>
            </a:r>
            <a:r>
              <a:rPr b="1" i="0" lang="zh-CN" sz="1600" u="none" cap="none" strike="noStrike">
                <a:solidFill>
                  <a:srgbClr val="000000"/>
                </a:solidFill>
                <a:highlight>
                  <a:srgbClr val="FFFFFF"/>
                </a:highlight>
                <a:latin typeface="Montserrat"/>
                <a:ea typeface="Montserrat"/>
                <a:cs typeface="Montserrat"/>
                <a:sym typeface="Montserrat"/>
              </a:rPr>
              <a:t>上午9点至中午12点</a:t>
            </a:r>
            <a:r>
              <a:rPr b="0" i="0" lang="zh-CN" sz="1600" u="none" cap="none" strike="noStrike">
                <a:solidFill>
                  <a:srgbClr val="000000"/>
                </a:solidFill>
                <a:highlight>
                  <a:srgbClr val="FFFFFF"/>
                </a:highlight>
                <a:latin typeface="Montserrat"/>
                <a:ea typeface="Montserrat"/>
                <a:cs typeface="Montserrat"/>
                <a:sym typeface="Montserrat"/>
              </a:rPr>
              <a:t>开放。</a:t>
            </a:r>
            <a:endParaRPr b="0"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居民无需出示身份证或收入证明，即可领取。</a:t>
            </a:r>
            <a:endParaRPr b="0" i="0" sz="1600" u="none" cap="none" strike="noStrike">
              <a:solidFill>
                <a:srgbClr val="000000"/>
              </a:solidFill>
              <a:highlight>
                <a:srgbClr val="FFFFFF"/>
              </a:highlight>
              <a:latin typeface="Montserrat"/>
              <a:ea typeface="Montserrat"/>
              <a:cs typeface="Montserrat"/>
              <a:sym typeface="Montserrat"/>
            </a:endParaRPr>
          </a:p>
          <a:p>
            <a:pPr indent="-330200" lvl="0" marL="457200" marR="0" rtl="0" algn="l">
              <a:lnSpc>
                <a:spcPct val="115000"/>
              </a:lnSpc>
              <a:spcBef>
                <a:spcPts val="1000"/>
              </a:spcBef>
              <a:spcAft>
                <a:spcPts val="0"/>
              </a:spcAft>
              <a:buClr>
                <a:srgbClr val="000000"/>
              </a:buClr>
              <a:buSzPts val="1600"/>
              <a:buFont typeface="Montserrat"/>
              <a:buChar char="●"/>
            </a:pPr>
            <a:r>
              <a:rPr b="0" i="0" lang="zh-CN" sz="1600" u="none" cap="none" strike="noStrike">
                <a:solidFill>
                  <a:srgbClr val="000000"/>
                </a:solidFill>
                <a:highlight>
                  <a:srgbClr val="FFFFFF"/>
                </a:highlight>
                <a:latin typeface="Montserrat"/>
                <a:ea typeface="Montserrat"/>
                <a:cs typeface="Montserrat"/>
                <a:sym typeface="Montserrat"/>
              </a:rPr>
              <a:t>派食站点由市政府、食物</a:t>
            </a:r>
            <a:r>
              <a:rPr b="0" i="0" lang="zh-CN" sz="1600" u="none" cap="none" strike="noStrike">
                <a:solidFill>
                  <a:schemeClr val="dk1"/>
                </a:solidFill>
                <a:highlight>
                  <a:schemeClr val="lt1"/>
                </a:highlight>
                <a:latin typeface="Montserrat"/>
                <a:ea typeface="Montserrat"/>
                <a:cs typeface="Montserrat"/>
                <a:sym typeface="Montserrat"/>
              </a:rPr>
              <a:t>分享</a:t>
            </a:r>
            <a:r>
              <a:rPr b="0" i="0" lang="zh-CN" sz="1600" u="none" cap="none" strike="noStrike">
                <a:solidFill>
                  <a:srgbClr val="000000"/>
                </a:solidFill>
                <a:highlight>
                  <a:srgbClr val="FFFFFF"/>
                </a:highlight>
                <a:latin typeface="Montserrat"/>
                <a:ea typeface="Montserrat"/>
                <a:cs typeface="Montserrat"/>
                <a:sym typeface="Montserrat"/>
              </a:rPr>
              <a:t>项目(Share Food Program)、以及丰裕费城</a:t>
            </a:r>
            <a:r>
              <a:rPr b="0" i="0" lang="zh-CN" sz="1600" u="none" cap="none" strike="noStrike">
                <a:solidFill>
                  <a:schemeClr val="dk1"/>
                </a:solidFill>
                <a:highlight>
                  <a:schemeClr val="lt1"/>
                </a:highlight>
                <a:latin typeface="Montserrat"/>
                <a:ea typeface="Montserrat"/>
                <a:cs typeface="Montserrat"/>
                <a:sym typeface="Montserrat"/>
              </a:rPr>
              <a:t>(</a:t>
            </a:r>
            <a:r>
              <a:rPr b="0" i="0" lang="zh-CN" sz="1600" u="none" cap="none" strike="noStrike">
                <a:solidFill>
                  <a:srgbClr val="000000"/>
                </a:solidFill>
                <a:highlight>
                  <a:srgbClr val="FFFFFF"/>
                </a:highlight>
                <a:latin typeface="Montserrat"/>
                <a:ea typeface="Montserrat"/>
                <a:cs typeface="Montserrat"/>
                <a:sym typeface="Montserrat"/>
              </a:rPr>
              <a:t>Philabundance</a:t>
            </a:r>
            <a:r>
              <a:rPr b="0" i="0" lang="zh-CN" sz="1600" u="none" cap="none" strike="noStrike">
                <a:solidFill>
                  <a:schemeClr val="dk1"/>
                </a:solidFill>
                <a:highlight>
                  <a:schemeClr val="lt1"/>
                </a:highlight>
                <a:latin typeface="Montserrat"/>
                <a:ea typeface="Montserrat"/>
                <a:cs typeface="Montserrat"/>
                <a:sym typeface="Montserrat"/>
              </a:rPr>
              <a:t>) </a:t>
            </a:r>
            <a:r>
              <a:rPr b="0" i="0" lang="zh-CN" sz="1600" u="none" cap="none" strike="noStrike">
                <a:solidFill>
                  <a:srgbClr val="000000"/>
                </a:solidFill>
                <a:highlight>
                  <a:srgbClr val="FFFFFF"/>
                </a:highlight>
                <a:latin typeface="Montserrat"/>
                <a:ea typeface="Montserrat"/>
                <a:cs typeface="Montserrat"/>
                <a:sym typeface="Montserrat"/>
              </a:rPr>
              <a:t>协力运作。</a:t>
            </a:r>
            <a:endParaRPr b="0" i="0" sz="16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800"/>
              <a:buFont typeface="Arial"/>
              <a:buNone/>
            </a:pPr>
            <a:r>
              <a:rPr b="1" i="0" lang="zh-CN" sz="1600" u="none" cap="none" strike="noStrike">
                <a:solidFill>
                  <a:srgbClr val="0F4D90"/>
                </a:solidFill>
                <a:latin typeface="Montserrat"/>
                <a:ea typeface="Montserrat"/>
                <a:cs typeface="Montserrat"/>
                <a:sym typeface="Montserrat"/>
              </a:rPr>
              <a:t>查看 </a:t>
            </a:r>
            <a:r>
              <a:rPr b="1" lang="zh-CN" sz="1600" u="sng">
                <a:solidFill>
                  <a:srgbClr val="0F4D90"/>
                </a:solidFill>
                <a:latin typeface="Montserrat"/>
                <a:ea typeface="Montserrat"/>
                <a:cs typeface="Montserrat"/>
                <a:sym typeface="Montserrat"/>
              </a:rPr>
              <a:t>phila.gov/food</a:t>
            </a:r>
            <a:r>
              <a:rPr b="1" i="0" lang="zh-CN" sz="1600" u="none" cap="none" strike="noStrike">
                <a:solidFill>
                  <a:srgbClr val="0F4D90"/>
                </a:solidFill>
                <a:latin typeface="Montserrat"/>
                <a:ea typeface="Montserrat"/>
                <a:cs typeface="Montserrat"/>
                <a:sym typeface="Montserrat"/>
              </a:rPr>
              <a:t> </a:t>
            </a:r>
            <a:r>
              <a:rPr b="1" lang="zh-CN" sz="1600">
                <a:solidFill>
                  <a:srgbClr val="0F4D90"/>
                </a:solidFill>
                <a:latin typeface="Montserrat"/>
                <a:ea typeface="Montserrat"/>
                <a:cs typeface="Montserrat"/>
                <a:sym typeface="Montserrat"/>
              </a:rPr>
              <a:t>了解</a:t>
            </a:r>
            <a:r>
              <a:rPr b="1" i="0" lang="zh-CN" sz="1600" u="none" cap="none" strike="noStrike">
                <a:solidFill>
                  <a:srgbClr val="0F4D90"/>
                </a:solidFill>
                <a:latin typeface="Montserrat"/>
                <a:ea typeface="Montserrat"/>
                <a:cs typeface="Montserrat"/>
                <a:sym typeface="Montserrat"/>
              </a:rPr>
              <a:t>英文时时更新信息</a:t>
            </a:r>
            <a:endParaRPr b="1" i="0" sz="1600" u="none" cap="none" strike="noStrike">
              <a:solidFill>
                <a:srgbClr val="0F4D9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600" u="none" cap="none" strike="noStrike">
                <a:solidFill>
                  <a:srgbClr val="0F4D90"/>
                </a:solidFill>
                <a:latin typeface="Montserrat"/>
                <a:ea typeface="Montserrat"/>
                <a:cs typeface="Montserrat"/>
                <a:sym typeface="Montserrat"/>
              </a:rPr>
              <a:t>        </a:t>
            </a:r>
            <a:r>
              <a:rPr b="1" i="0" lang="zh-CN" sz="1600" u="sng" cap="none" strike="noStrike">
                <a:solidFill>
                  <a:srgbClr val="0F4D90"/>
                </a:solidFill>
                <a:latin typeface="Montserrat"/>
                <a:ea typeface="Montserrat"/>
                <a:cs typeface="Montserrat"/>
                <a:sym typeface="Montserrat"/>
              </a:rPr>
              <a:t>bit.ly/chinese-foodsites</a:t>
            </a:r>
            <a:r>
              <a:rPr b="1" i="0" lang="zh-CN" sz="1600" u="none" cap="none" strike="noStrike">
                <a:solidFill>
                  <a:srgbClr val="0F4D90"/>
                </a:solidFill>
                <a:latin typeface="Montserrat"/>
                <a:ea typeface="Montserrat"/>
                <a:cs typeface="Montserrat"/>
                <a:sym typeface="Montserrat"/>
              </a:rPr>
              <a:t> 中文信息</a:t>
            </a:r>
            <a:endParaRPr b="0" i="0" sz="1600" u="none" cap="none" strike="noStrike">
              <a:solidFill>
                <a:srgbClr val="0F4D90"/>
              </a:solidFill>
              <a:latin typeface="Montserrat"/>
              <a:ea typeface="Montserrat"/>
              <a:cs typeface="Montserrat"/>
              <a:sym typeface="Montserrat"/>
            </a:endParaRPr>
          </a:p>
        </p:txBody>
      </p:sp>
      <p:pic>
        <p:nvPicPr>
          <p:cNvPr id="455" name="Google Shape;455;p29"/>
          <p:cNvPicPr preferRelativeResize="0"/>
          <p:nvPr/>
        </p:nvPicPr>
        <p:blipFill rotWithShape="1">
          <a:blip r:embed="rId3">
            <a:alphaModFix/>
          </a:blip>
          <a:srcRect b="0" l="12201" r="13986" t="0"/>
          <a:stretch/>
        </p:blipFill>
        <p:spPr>
          <a:xfrm>
            <a:off x="6037650" y="1058050"/>
            <a:ext cx="2851949" cy="3028200"/>
          </a:xfrm>
          <a:prstGeom prst="rect">
            <a:avLst/>
          </a:prstGeom>
          <a:noFill/>
          <a:ln>
            <a:noFill/>
          </a:ln>
        </p:spPr>
      </p:pic>
      <p:sp>
        <p:nvSpPr>
          <p:cNvPr id="456" name="Google Shape;456;p29"/>
          <p:cNvSpPr txBox="1"/>
          <p:nvPr/>
        </p:nvSpPr>
        <p:spPr>
          <a:xfrm>
            <a:off x="254400" y="4616075"/>
            <a:ext cx="8635200" cy="410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lang="zh-CN" sz="1800">
                <a:solidFill>
                  <a:srgbClr val="FFFFFF"/>
                </a:solidFill>
                <a:latin typeface="Montserrat"/>
                <a:ea typeface="Montserrat"/>
                <a:cs typeface="Montserrat"/>
                <a:sym typeface="Montserrat"/>
              </a:rPr>
              <a:t>发送短信至</a:t>
            </a:r>
            <a:r>
              <a:rPr b="1" lang="zh-CN" sz="1800">
                <a:solidFill>
                  <a:srgbClr val="FFFFFF"/>
                </a:solidFill>
                <a:latin typeface="Montserrat"/>
                <a:ea typeface="Montserrat"/>
                <a:cs typeface="Montserrat"/>
                <a:sym typeface="Montserrat"/>
              </a:rPr>
              <a:t>1-800-548-6479，附上您的邮编号，即可获取食物派发点信息。</a:t>
            </a:r>
            <a:endParaRPr b="1" i="0" sz="15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g74d7203fa3_0_2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74d7203fa3_0_2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长者食物援助</a:t>
            </a:r>
            <a:endParaRPr b="1" i="0" sz="2400" u="none" cap="none" strike="noStrike">
              <a:solidFill>
                <a:srgbClr val="FFFFFF"/>
              </a:solidFill>
              <a:latin typeface="Montserrat"/>
              <a:ea typeface="Montserrat"/>
              <a:cs typeface="Montserrat"/>
              <a:sym typeface="Montserrat"/>
            </a:endParaRPr>
          </a:p>
        </p:txBody>
      </p:sp>
      <p:sp>
        <p:nvSpPr>
          <p:cNvPr id="463" name="Google Shape;463;g74d7203fa3_0_225"/>
          <p:cNvSpPr txBox="1"/>
          <p:nvPr/>
        </p:nvSpPr>
        <p:spPr>
          <a:xfrm>
            <a:off x="4283500" y="2516150"/>
            <a:ext cx="42945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查询您附近食物派发点的电话号码，</a:t>
            </a:r>
            <a:endParaRPr b="0" i="0" sz="2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000"/>
              <a:buFont typeface="Arial"/>
              <a:buNone/>
            </a:pPr>
            <a:r>
              <a:rPr b="0" i="0" lang="zh-CN" sz="2000" u="none" cap="none" strike="noStrike">
                <a:solidFill>
                  <a:srgbClr val="000000"/>
                </a:solidFill>
                <a:highlight>
                  <a:srgbClr val="FFFFFF"/>
                </a:highlight>
                <a:latin typeface="Montserrat"/>
                <a:ea typeface="Montserrat"/>
                <a:cs typeface="Montserrat"/>
                <a:sym typeface="Montserrat"/>
              </a:rPr>
              <a:t>请访问</a:t>
            </a:r>
            <a:r>
              <a:rPr b="1" i="0" lang="zh-CN" sz="2000" u="none" cap="none" strike="noStrike">
                <a:solidFill>
                  <a:srgbClr val="0F4D90"/>
                </a:solidFill>
                <a:highlight>
                  <a:srgbClr val="FFFFFF"/>
                </a:highlight>
                <a:latin typeface="Montserrat"/>
                <a:ea typeface="Montserrat"/>
                <a:cs typeface="Montserrat"/>
                <a:sym typeface="Montserrat"/>
              </a:rPr>
              <a:t>bit.ly/PhillySeniorMeals</a:t>
            </a:r>
            <a:endParaRPr b="1" i="0" sz="1800" u="none" cap="none" strike="noStrike">
              <a:solidFill>
                <a:srgbClr val="0F4D90"/>
              </a:solidFill>
              <a:latin typeface="Montserrat"/>
              <a:ea typeface="Montserrat"/>
              <a:cs typeface="Montserrat"/>
              <a:sym typeface="Montserrat"/>
            </a:endParaRPr>
          </a:p>
        </p:txBody>
      </p:sp>
      <p:pic>
        <p:nvPicPr>
          <p:cNvPr id="464" name="Google Shape;464;g74d7203fa3_0_225"/>
          <p:cNvPicPr preferRelativeResize="0"/>
          <p:nvPr/>
        </p:nvPicPr>
        <p:blipFill rotWithShape="1">
          <a:blip r:embed="rId3">
            <a:alphaModFix/>
          </a:blip>
          <a:srcRect b="0" l="0" r="0" t="0"/>
          <a:stretch/>
        </p:blipFill>
        <p:spPr>
          <a:xfrm>
            <a:off x="817350" y="1017712"/>
            <a:ext cx="2858301" cy="2801875"/>
          </a:xfrm>
          <a:prstGeom prst="rect">
            <a:avLst/>
          </a:prstGeom>
          <a:noFill/>
          <a:ln>
            <a:noFill/>
          </a:ln>
        </p:spPr>
      </p:pic>
      <p:sp>
        <p:nvSpPr>
          <p:cNvPr id="465" name="Google Shape;465;g74d7203fa3_0_225"/>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长者（60岁及以上）可预先拨打电话预订食物。</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66" name="Google Shape;466;g74d7203fa3_0_225"/>
          <p:cNvSpPr/>
          <p:nvPr/>
        </p:nvSpPr>
        <p:spPr>
          <a:xfrm>
            <a:off x="272700" y="4006525"/>
            <a:ext cx="8362500" cy="951000"/>
          </a:xfrm>
          <a:prstGeom prst="rect">
            <a:avLst/>
          </a:prstGeom>
          <a:solidFill>
            <a:srgbClr val="F3C613">
              <a:alpha val="407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g74d7203fa3_0_225"/>
          <p:cNvSpPr txBox="1"/>
          <p:nvPr/>
        </p:nvSpPr>
        <p:spPr>
          <a:xfrm>
            <a:off x="2038500" y="4006525"/>
            <a:ext cx="69531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zh-CN" sz="1300" u="none" cap="none" strike="noStrike">
                <a:solidFill>
                  <a:srgbClr val="0F4D90"/>
                </a:solidFill>
                <a:latin typeface="Montserrat"/>
                <a:ea typeface="Montserrat"/>
                <a:cs typeface="Montserrat"/>
                <a:sym typeface="Montserrat"/>
              </a:rPr>
              <a:t>如果您需要预订食物，</a:t>
            </a:r>
            <a:endParaRPr b="0" i="0" sz="13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500" u="none" cap="none" strike="noStrike">
                <a:solidFill>
                  <a:srgbClr val="0F4D90"/>
                </a:solidFill>
                <a:latin typeface="Montserrat"/>
                <a:ea typeface="Montserrat"/>
                <a:cs typeface="Montserrat"/>
                <a:sym typeface="Montserrat"/>
              </a:rPr>
              <a:t>请致电费城老龄化机构（Philadelphia Corporation for </a:t>
            </a:r>
            <a:endParaRPr b="1" i="0" sz="15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i="0" lang="zh-CN" sz="1500" u="none" cap="none" strike="noStrike">
                <a:solidFill>
                  <a:srgbClr val="0F4D90"/>
                </a:solidFill>
                <a:latin typeface="Montserrat"/>
                <a:ea typeface="Montserrat"/>
                <a:cs typeface="Montserrat"/>
                <a:sym typeface="Montserrat"/>
              </a:rPr>
              <a:t>Aging - PCA)求助热线：215-765-9040</a:t>
            </a:r>
            <a:endParaRPr b="1" i="0" sz="1500" u="none" cap="none" strike="noStrike">
              <a:solidFill>
                <a:srgbClr val="0F4D90"/>
              </a:solidFill>
              <a:latin typeface="Montserrat"/>
              <a:ea typeface="Montserrat"/>
              <a:cs typeface="Montserrat"/>
              <a:sym typeface="Montserrat"/>
            </a:endParaRPr>
          </a:p>
          <a:p>
            <a:pPr indent="0" lvl="0" marL="0" rtl="0" algn="ctr">
              <a:spcBef>
                <a:spcPts val="0"/>
              </a:spcBef>
              <a:spcAft>
                <a:spcPts val="0"/>
              </a:spcAft>
              <a:buClr>
                <a:schemeClr val="dk1"/>
              </a:buClr>
              <a:buSzPts val="1500"/>
              <a:buFont typeface="Arial"/>
              <a:buNone/>
            </a:pPr>
            <a:r>
              <a:rPr lang="zh-CN" sz="1300">
                <a:solidFill>
                  <a:srgbClr val="0F4D90"/>
                </a:solidFill>
                <a:latin typeface="Montserrat"/>
                <a:ea typeface="Montserrat"/>
                <a:cs typeface="Montserrat"/>
                <a:sym typeface="Montserrat"/>
              </a:rPr>
              <a:t>（提供英语及西班牙语服务。）</a:t>
            </a:r>
            <a:endParaRPr b="1" sz="1600">
              <a:solidFill>
                <a:srgbClr val="0F4D90"/>
              </a:solidFill>
              <a:latin typeface="Montserrat"/>
              <a:ea typeface="Montserrat"/>
              <a:cs typeface="Montserrat"/>
              <a:sym typeface="Montserrat"/>
            </a:endParaRPr>
          </a:p>
        </p:txBody>
      </p:sp>
      <p:pic>
        <p:nvPicPr>
          <p:cNvPr id="468" name="Google Shape;468;g74d7203fa3_0_225"/>
          <p:cNvPicPr preferRelativeResize="0"/>
          <p:nvPr/>
        </p:nvPicPr>
        <p:blipFill rotWithShape="1">
          <a:blip r:embed="rId4">
            <a:alphaModFix/>
          </a:blip>
          <a:srcRect b="1700" l="0" r="0" t="0"/>
          <a:stretch/>
        </p:blipFill>
        <p:spPr>
          <a:xfrm>
            <a:off x="272700" y="3639875"/>
            <a:ext cx="1393251" cy="1369550"/>
          </a:xfrm>
          <a:prstGeom prst="rect">
            <a:avLst/>
          </a:prstGeom>
          <a:noFill/>
          <a:ln>
            <a:noFill/>
          </a:ln>
        </p:spPr>
      </p:pic>
      <p:pic>
        <p:nvPicPr>
          <p:cNvPr id="469" name="Google Shape;469;g74d7203fa3_0_225"/>
          <p:cNvPicPr preferRelativeResize="0"/>
          <p:nvPr/>
        </p:nvPicPr>
        <p:blipFill rotWithShape="1">
          <a:blip r:embed="rId5">
            <a:alphaModFix/>
          </a:blip>
          <a:srcRect b="0" l="0" r="0" t="0"/>
          <a:stretch/>
        </p:blipFill>
        <p:spPr>
          <a:xfrm>
            <a:off x="1665950" y="4074663"/>
            <a:ext cx="950925" cy="950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g8461921d0e_0_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75" name="Google Shape;475;g8461921d0e_0_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食物援助</a:t>
            </a:r>
            <a:endParaRPr b="1" i="0" sz="2400" u="none" cap="none" strike="noStrike">
              <a:solidFill>
                <a:srgbClr val="FFFFFF"/>
              </a:solidFill>
              <a:latin typeface="Montserrat"/>
              <a:ea typeface="Montserrat"/>
              <a:cs typeface="Montserrat"/>
              <a:sym typeface="Montserrat"/>
            </a:endParaRPr>
          </a:p>
        </p:txBody>
      </p:sp>
      <p:sp>
        <p:nvSpPr>
          <p:cNvPr id="476" name="Google Shape;476;g8461921d0e_0_66"/>
          <p:cNvSpPr txBox="1"/>
          <p:nvPr/>
        </p:nvSpPr>
        <p:spPr>
          <a:xfrm>
            <a:off x="775600" y="3494775"/>
            <a:ext cx="73791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800"/>
              <a:buFont typeface="Arial"/>
              <a:buNone/>
            </a:pPr>
            <a:r>
              <a:rPr b="1" i="1" lang="zh-CN" sz="2800" u="none" cap="none" strike="noStrike">
                <a:solidFill>
                  <a:srgbClr val="0F4D90"/>
                </a:solidFill>
                <a:highlight>
                  <a:schemeClr val="lt1"/>
                </a:highlight>
                <a:latin typeface="Montserrat"/>
                <a:ea typeface="Montserrat"/>
                <a:cs typeface="Montserrat"/>
                <a:sym typeface="Montserrat"/>
              </a:rPr>
              <a:t>拨打电话或发短信至 </a:t>
            </a:r>
            <a:r>
              <a:rPr b="0" i="0" lang="zh-CN" sz="2800" u="none" cap="none" strike="noStrike">
                <a:solidFill>
                  <a:srgbClr val="0F4D90"/>
                </a:solidFill>
                <a:highlight>
                  <a:srgbClr val="FFEFA2"/>
                </a:highlight>
                <a:latin typeface="Montserrat"/>
                <a:ea typeface="Montserrat"/>
                <a:cs typeface="Montserrat"/>
                <a:sym typeface="Montserrat"/>
              </a:rPr>
              <a:t>215-709-9619</a:t>
            </a:r>
            <a:endParaRPr b="0" i="0" sz="2800" u="none" cap="none" strike="noStrike">
              <a:solidFill>
                <a:srgbClr val="0F4D90"/>
              </a:solidFill>
              <a:highlight>
                <a:srgbClr val="FFEFA2"/>
              </a:highlight>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i="1" lang="zh-CN" sz="2800" u="none" cap="none" strike="noStrike">
                <a:solidFill>
                  <a:srgbClr val="0F4D90"/>
                </a:solidFill>
                <a:highlight>
                  <a:schemeClr val="lt1"/>
                </a:highlight>
                <a:latin typeface="Montserrat"/>
                <a:ea typeface="Montserrat"/>
                <a:cs typeface="Montserrat"/>
                <a:sym typeface="Montserrat"/>
              </a:rPr>
              <a:t>发送电邮至</a:t>
            </a:r>
            <a:r>
              <a:rPr b="1" i="0" lang="zh-CN" sz="2800" u="none" cap="none" strike="noStrike">
                <a:solidFill>
                  <a:srgbClr val="0F4D90"/>
                </a:solidFill>
                <a:highlight>
                  <a:schemeClr val="lt1"/>
                </a:highlight>
                <a:latin typeface="Montserrat"/>
                <a:ea typeface="Montserrat"/>
                <a:cs typeface="Montserrat"/>
                <a:sym typeface="Montserrat"/>
              </a:rPr>
              <a:t> </a:t>
            </a:r>
            <a:r>
              <a:rPr b="0" i="0" lang="zh-CN" sz="2800" u="none" cap="none" strike="noStrike">
                <a:solidFill>
                  <a:srgbClr val="0F4D90"/>
                </a:solidFill>
                <a:highlight>
                  <a:srgbClr val="FFEFA2"/>
                </a:highlight>
                <a:latin typeface="Montserrat"/>
                <a:ea typeface="Montserrat"/>
                <a:cs typeface="Montserrat"/>
                <a:sym typeface="Montserrat"/>
              </a:rPr>
              <a:t>food@libertyresources.org</a:t>
            </a:r>
            <a:endParaRPr b="0" i="0" sz="2800" u="none" cap="none" strike="noStrike">
              <a:solidFill>
                <a:srgbClr val="0F4D90"/>
              </a:solidFill>
              <a:highlight>
                <a:srgbClr val="FFEFA2"/>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t/>
            </a:r>
            <a:endParaRPr b="1" i="0" sz="1800" u="none" cap="none" strike="noStrike">
              <a:solidFill>
                <a:srgbClr val="0F4D90"/>
              </a:solidFill>
              <a:latin typeface="Montserrat"/>
              <a:ea typeface="Montserrat"/>
              <a:cs typeface="Montserrat"/>
              <a:sym typeface="Montserrat"/>
            </a:endParaRPr>
          </a:p>
        </p:txBody>
      </p:sp>
      <p:sp>
        <p:nvSpPr>
          <p:cNvPr id="477" name="Google Shape;477;g8461921d0e_0_66"/>
          <p:cNvSpPr txBox="1"/>
          <p:nvPr/>
        </p:nvSpPr>
        <p:spPr>
          <a:xfrm>
            <a:off x="395650" y="1354775"/>
            <a:ext cx="5167800" cy="1778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200"/>
              <a:buFont typeface="Arial"/>
              <a:buNone/>
            </a:pPr>
            <a:r>
              <a:rPr b="1" i="0" lang="zh-CN" sz="2200" u="none" cap="none" strike="noStrike">
                <a:solidFill>
                  <a:srgbClr val="0F4D90"/>
                </a:solidFill>
                <a:highlight>
                  <a:schemeClr val="lt1"/>
                </a:highlight>
                <a:latin typeface="Montserrat"/>
                <a:ea typeface="Montserrat"/>
                <a:cs typeface="Montserrat"/>
                <a:sym typeface="Montserrat"/>
              </a:rPr>
              <a:t>如果您需要食物，却因身体缺陷而无法离开家中，请拨打电话联系“自由资源”（Liberty Resources）为您安排5月份的免费每周食物派送。</a:t>
            </a:r>
            <a:endParaRPr b="1" i="0" sz="2200" u="none" cap="none" strike="noStrike">
              <a:solidFill>
                <a:srgbClr val="0F4D90"/>
              </a:solidFill>
              <a:highlight>
                <a:schemeClr val="lt1"/>
              </a:highlight>
              <a:latin typeface="Montserrat"/>
              <a:ea typeface="Montserrat"/>
              <a:cs typeface="Montserrat"/>
              <a:sym typeface="Montserrat"/>
            </a:endParaRPr>
          </a:p>
        </p:txBody>
      </p:sp>
      <p:pic>
        <p:nvPicPr>
          <p:cNvPr id="478" name="Google Shape;478;g8461921d0e_0_66"/>
          <p:cNvPicPr preferRelativeResize="0"/>
          <p:nvPr/>
        </p:nvPicPr>
        <p:blipFill rotWithShape="1">
          <a:blip r:embed="rId3">
            <a:alphaModFix/>
          </a:blip>
          <a:srcRect b="0" l="0" r="0" t="0"/>
          <a:stretch/>
        </p:blipFill>
        <p:spPr>
          <a:xfrm>
            <a:off x="6142425" y="989774"/>
            <a:ext cx="2172925" cy="217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b="0" l="0" r="16561" t="0"/>
          <a:stretch/>
        </p:blipFill>
        <p:spPr>
          <a:xfrm>
            <a:off x="3203875" y="1130775"/>
            <a:ext cx="5156300" cy="3469600"/>
          </a:xfrm>
          <a:prstGeom prst="rect">
            <a:avLst/>
          </a:prstGeom>
          <a:noFill/>
          <a:ln>
            <a:noFill/>
          </a:ln>
        </p:spPr>
      </p:pic>
      <p:sp>
        <p:nvSpPr>
          <p:cNvPr id="105" name="Google Shape;105;p4"/>
          <p:cNvSpPr txBox="1"/>
          <p:nvPr>
            <p:ph idx="1" type="body"/>
          </p:nvPr>
        </p:nvSpPr>
        <p:spPr>
          <a:xfrm>
            <a:off x="395650" y="1130775"/>
            <a:ext cx="2808300" cy="362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COVID-19，或称新型冠状病毒，</a:t>
            </a:r>
            <a:r>
              <a:rPr lang="zh-CN" sz="2400">
                <a:solidFill>
                  <a:schemeClr val="dk1"/>
                </a:solidFill>
                <a:latin typeface="Montserrat"/>
                <a:ea typeface="Montserrat"/>
                <a:cs typeface="Montserrat"/>
                <a:sym typeface="Montserrat"/>
              </a:rPr>
              <a:t>被认为是一种新型（新的）病毒，而它的发现可追溯至2019年10月下旬。</a:t>
            </a:r>
            <a:endParaRPr sz="2400"/>
          </a:p>
        </p:txBody>
      </p:sp>
      <p:sp>
        <p:nvSpPr>
          <p:cNvPr id="106" name="Google Shape;106;p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4"/>
          <p:cNvSpPr txBox="1"/>
          <p:nvPr/>
        </p:nvSpPr>
        <p:spPr>
          <a:xfrm>
            <a:off x="395650" y="247250"/>
            <a:ext cx="86802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a:t>
            </a:r>
            <a:r>
              <a:rPr b="1" i="0" lang="zh-CN" sz="2800" u="none" cap="none" strike="noStrike">
                <a:solidFill>
                  <a:srgbClr val="FFFFFF"/>
                </a:solidFill>
                <a:latin typeface="Montserrat"/>
                <a:ea typeface="Montserrat"/>
                <a:cs typeface="Montserrat"/>
                <a:sym typeface="Montserrat"/>
              </a:rPr>
              <a:t>冠状病毒 / COVID-19?</a:t>
            </a:r>
            <a:endParaRPr b="1" i="0" sz="2800" u="none" cap="none" strike="noStrike">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g74d7203fa3_0_28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74d7203fa3_0_28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育婴人群援助</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
        <p:nvSpPr>
          <p:cNvPr id="485" name="Google Shape;485;g74d7203fa3_0_288"/>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寻找您附近的派发点，</a:t>
            </a:r>
            <a:endParaRPr b="0" i="0" sz="18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800"/>
              <a:buFont typeface="Arial"/>
              <a:buNone/>
            </a:pPr>
            <a:r>
              <a:rPr b="0" i="0" lang="zh-CN" sz="1800" u="none" cap="none" strike="noStrike">
                <a:solidFill>
                  <a:srgbClr val="0F4D90"/>
                </a:solidFill>
                <a:highlight>
                  <a:schemeClr val="lt1"/>
                </a:highlight>
                <a:latin typeface="Montserrat"/>
                <a:ea typeface="Montserrat"/>
                <a:cs typeface="Montserrat"/>
                <a:sym typeface="Montserrat"/>
              </a:rPr>
              <a:t>以及其他育婴相关资源，</a:t>
            </a:r>
            <a:endParaRPr b="0" i="0" sz="1800" u="none" cap="none" strike="noStrike">
              <a:solidFill>
                <a:srgbClr val="0F4D90"/>
              </a:solidFill>
              <a:highlight>
                <a:schemeClr val="lt1"/>
              </a:highlight>
              <a:latin typeface="Montserrat"/>
              <a:ea typeface="Montserrat"/>
              <a:cs typeface="Montserrat"/>
              <a:sym typeface="Montserrat"/>
            </a:endParaRPr>
          </a:p>
        </p:txBody>
      </p:sp>
      <p:sp>
        <p:nvSpPr>
          <p:cNvPr id="486" name="Google Shape;486;g74d7203fa3_0_288"/>
          <p:cNvSpPr txBox="1"/>
          <p:nvPr/>
        </p:nvSpPr>
        <p:spPr>
          <a:xfrm>
            <a:off x="860600" y="4393575"/>
            <a:ext cx="38448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0F4D90"/>
                </a:solidFill>
                <a:latin typeface="Montserrat"/>
                <a:ea typeface="Montserrat"/>
                <a:cs typeface="Montserrat"/>
                <a:sym typeface="Montserrat"/>
              </a:rPr>
              <a:t>请访问 </a:t>
            </a:r>
            <a:r>
              <a:rPr b="1" i="0" lang="zh-CN" sz="2000" u="none" cap="none" strike="noStrike">
                <a:solidFill>
                  <a:srgbClr val="0F4D90"/>
                </a:solidFill>
                <a:latin typeface="Montserrat"/>
                <a:ea typeface="Montserrat"/>
                <a:cs typeface="Montserrat"/>
                <a:sym typeface="Montserrat"/>
              </a:rPr>
              <a:t>bit.ly/PhillyBabyCare</a:t>
            </a:r>
            <a:endParaRPr b="1" i="0" sz="2000" u="none" cap="none" strike="noStrike">
              <a:solidFill>
                <a:srgbClr val="0F4D90"/>
              </a:solidFill>
              <a:latin typeface="Montserrat"/>
              <a:ea typeface="Montserrat"/>
              <a:cs typeface="Montserrat"/>
              <a:sym typeface="Montserrat"/>
            </a:endParaRPr>
          </a:p>
        </p:txBody>
      </p:sp>
      <p:sp>
        <p:nvSpPr>
          <p:cNvPr id="487" name="Google Shape;487;g74d7203fa3_0_288"/>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g74d7203fa3_0_288"/>
          <p:cNvSpPr txBox="1"/>
          <p:nvPr/>
        </p:nvSpPr>
        <p:spPr>
          <a:xfrm>
            <a:off x="5934250" y="2988850"/>
            <a:ext cx="3019500" cy="180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下载</a:t>
            </a:r>
            <a:r>
              <a:rPr b="1" i="0" lang="zh-CN" sz="1600" u="none" cap="none" strike="noStrike">
                <a:solidFill>
                  <a:srgbClr val="0F4D90"/>
                </a:solidFill>
                <a:latin typeface="Montserrat"/>
                <a:ea typeface="Montserrat"/>
                <a:cs typeface="Montserrat"/>
                <a:sym typeface="Montserrat"/>
              </a:rPr>
              <a:t>Pacify</a:t>
            </a:r>
            <a:r>
              <a:rPr b="0" i="0" lang="zh-CN" sz="1600" u="none" cap="none" strike="noStrike">
                <a:solidFill>
                  <a:srgbClr val="0F4D90"/>
                </a:solidFill>
                <a:latin typeface="Montserrat"/>
                <a:ea typeface="Montserrat"/>
                <a:cs typeface="Montserrat"/>
                <a:sym typeface="Montserrat"/>
              </a:rPr>
              <a:t>应用软件，获得</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免费在线母乳喂养援助。</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请使用密码 </a:t>
            </a:r>
            <a:r>
              <a:rPr b="1" i="0" lang="zh-CN" sz="1400" u="none" cap="none" strike="noStrike">
                <a:solidFill>
                  <a:srgbClr val="0F4D90"/>
                </a:solidFill>
                <a:latin typeface="Montserrat"/>
                <a:ea typeface="Montserrat"/>
                <a:cs typeface="Montserrat"/>
                <a:sym typeface="Montserrat"/>
              </a:rPr>
              <a:t>PHILLY</a:t>
            </a:r>
            <a:endParaRPr b="1"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获取24小时每周7天</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400" u="none" cap="none" strike="noStrike">
                <a:solidFill>
                  <a:srgbClr val="0F4D90"/>
                </a:solidFill>
                <a:latin typeface="Montserrat"/>
                <a:ea typeface="Montserrat"/>
                <a:cs typeface="Montserrat"/>
                <a:sym typeface="Montserrat"/>
              </a:rPr>
              <a:t>全天候免费服务。</a:t>
            </a:r>
            <a:endParaRPr b="0" i="0" sz="14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400"/>
              <a:buFont typeface="Arial"/>
              <a:buNone/>
            </a:pPr>
            <a:r>
              <a:t/>
            </a:r>
            <a:endParaRPr b="0" i="0" sz="1600" u="none" cap="none" strike="noStrike">
              <a:solidFill>
                <a:srgbClr val="0F4D90"/>
              </a:solidFill>
              <a:latin typeface="Montserrat"/>
              <a:ea typeface="Montserrat"/>
              <a:cs typeface="Montserrat"/>
              <a:sym typeface="Montserrat"/>
            </a:endParaRPr>
          </a:p>
        </p:txBody>
      </p:sp>
      <p:cxnSp>
        <p:nvCxnSpPr>
          <p:cNvPr id="489" name="Google Shape;489;g74d7203fa3_0_288"/>
          <p:cNvCxnSpPr/>
          <p:nvPr/>
        </p:nvCxnSpPr>
        <p:spPr>
          <a:xfrm>
            <a:off x="860600" y="4282925"/>
            <a:ext cx="0" cy="630300"/>
          </a:xfrm>
          <a:prstGeom prst="straightConnector1">
            <a:avLst/>
          </a:prstGeom>
          <a:noFill/>
          <a:ln cap="flat" cmpd="sng" w="76200">
            <a:solidFill>
              <a:srgbClr val="F3C613"/>
            </a:solidFill>
            <a:prstDash val="solid"/>
            <a:round/>
            <a:headEnd len="sm" w="sm" type="none"/>
            <a:tailEnd len="sm" w="sm" type="none"/>
          </a:ln>
        </p:spPr>
      </p:cxnSp>
      <p:cxnSp>
        <p:nvCxnSpPr>
          <p:cNvPr id="490" name="Google Shape;490;g74d7203fa3_0_288"/>
          <p:cNvCxnSpPr/>
          <p:nvPr/>
        </p:nvCxnSpPr>
        <p:spPr>
          <a:xfrm>
            <a:off x="4705500" y="4282925"/>
            <a:ext cx="0" cy="630300"/>
          </a:xfrm>
          <a:prstGeom prst="straightConnector1">
            <a:avLst/>
          </a:prstGeom>
          <a:noFill/>
          <a:ln cap="flat" cmpd="sng" w="76200">
            <a:solidFill>
              <a:srgbClr val="F3C613"/>
            </a:solidFill>
            <a:prstDash val="solid"/>
            <a:round/>
            <a:headEnd len="sm" w="sm" type="none"/>
            <a:tailEnd len="sm" w="sm" type="none"/>
          </a:ln>
        </p:spPr>
      </p:cxnSp>
      <p:sp>
        <p:nvSpPr>
          <p:cNvPr id="491" name="Google Shape;491;g74d7203fa3_0_288"/>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居民可领取免费食物</a:t>
            </a:r>
            <a:endParaRPr b="1" i="0" sz="2400" u="none" cap="none" strike="noStrike">
              <a:solidFill>
                <a:srgbClr val="0F4D90"/>
              </a:solidFill>
              <a:highlight>
                <a:schemeClr val="lt1"/>
              </a:highlight>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2400"/>
              <a:buFont typeface="Arial"/>
              <a:buNone/>
            </a:pPr>
            <a:r>
              <a:rPr b="1" i="0" lang="zh-CN" sz="2400" u="none" cap="none" strike="noStrike">
                <a:solidFill>
                  <a:srgbClr val="0F4D90"/>
                </a:solidFill>
                <a:highlight>
                  <a:schemeClr val="lt1"/>
                </a:highlight>
                <a:latin typeface="Montserrat"/>
                <a:ea typeface="Montserrat"/>
                <a:cs typeface="Montserrat"/>
                <a:sym typeface="Montserrat"/>
              </a:rPr>
              <a:t>以及育婴用品。</a:t>
            </a:r>
            <a:endParaRPr b="1" i="0" sz="2400" u="none" cap="none" strike="noStrike">
              <a:solidFill>
                <a:srgbClr val="0F4D90"/>
              </a:solidFill>
              <a:highlight>
                <a:schemeClr val="lt1"/>
              </a:highlight>
              <a:latin typeface="Montserrat"/>
              <a:ea typeface="Montserrat"/>
              <a:cs typeface="Montserrat"/>
              <a:sym typeface="Montserrat"/>
            </a:endParaRPr>
          </a:p>
        </p:txBody>
      </p:sp>
      <p:sp>
        <p:nvSpPr>
          <p:cNvPr id="492" name="Google Shape;492;g74d7203fa3_0_288"/>
          <p:cNvSpPr txBox="1"/>
          <p:nvPr/>
        </p:nvSpPr>
        <p:spPr>
          <a:xfrm>
            <a:off x="748450" y="2330900"/>
            <a:ext cx="3952800" cy="100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0" i="0" lang="zh-CN" sz="2400" u="none" cap="none" strike="noStrike">
                <a:solidFill>
                  <a:srgbClr val="0F4D90"/>
                </a:solidFill>
                <a:highlight>
                  <a:schemeClr val="lt1"/>
                </a:highlight>
                <a:latin typeface="Montserrat"/>
                <a:ea typeface="Montserrat"/>
                <a:cs typeface="Montserrat"/>
                <a:sym typeface="Montserrat"/>
              </a:rPr>
              <a:t>多数派发点均要求提前预约 - 请记得提前拨打电话。</a:t>
            </a:r>
            <a:endParaRPr b="0" i="0" sz="2400" u="none" cap="none" strike="noStrike">
              <a:solidFill>
                <a:srgbClr val="0F4D90"/>
              </a:solidFill>
              <a:highlight>
                <a:schemeClr val="lt1"/>
              </a:highlight>
              <a:latin typeface="Montserrat"/>
              <a:ea typeface="Montserrat"/>
              <a:cs typeface="Montserrat"/>
              <a:sym typeface="Montserrat"/>
            </a:endParaRPr>
          </a:p>
        </p:txBody>
      </p:sp>
      <p:pic>
        <p:nvPicPr>
          <p:cNvPr id="493" name="Google Shape;493;g74d7203fa3_0_288"/>
          <p:cNvPicPr preferRelativeResize="0"/>
          <p:nvPr/>
        </p:nvPicPr>
        <p:blipFill rotWithShape="1">
          <a:blip r:embed="rId3">
            <a:alphaModFix/>
          </a:blip>
          <a:srcRect b="0" l="0" r="0" t="0"/>
          <a:stretch/>
        </p:blipFill>
        <p:spPr>
          <a:xfrm>
            <a:off x="7269625" y="198275"/>
            <a:ext cx="1800100" cy="1800100"/>
          </a:xfrm>
          <a:prstGeom prst="rect">
            <a:avLst/>
          </a:prstGeom>
          <a:noFill/>
          <a:ln>
            <a:noFill/>
          </a:ln>
        </p:spPr>
      </p:pic>
      <p:pic>
        <p:nvPicPr>
          <p:cNvPr id="494" name="Google Shape;494;g74d7203fa3_0_288"/>
          <p:cNvPicPr preferRelativeResize="0"/>
          <p:nvPr/>
        </p:nvPicPr>
        <p:blipFill rotWithShape="1">
          <a:blip r:embed="rId4">
            <a:alphaModFix/>
          </a:blip>
          <a:srcRect b="0" l="0" r="0" t="0"/>
          <a:stretch/>
        </p:blipFill>
        <p:spPr>
          <a:xfrm>
            <a:off x="6431539" y="1812850"/>
            <a:ext cx="2137075" cy="11760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g74d7203fa3_0_30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g74d7203fa3_0_303"/>
          <p:cNvSpPr txBox="1"/>
          <p:nvPr/>
        </p:nvSpPr>
        <p:spPr>
          <a:xfrm>
            <a:off x="395650" y="301600"/>
            <a:ext cx="81579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站起来（STEP UP TO THE PLATE）食物派发点</a:t>
            </a:r>
            <a:endParaRPr b="1" i="0" sz="2400" u="none" cap="none" strike="noStrike">
              <a:solidFill>
                <a:srgbClr val="FFFFFF"/>
              </a:solidFill>
              <a:latin typeface="Montserrat"/>
              <a:ea typeface="Montserrat"/>
              <a:cs typeface="Montserrat"/>
              <a:sym typeface="Montserrat"/>
            </a:endParaRPr>
          </a:p>
        </p:txBody>
      </p:sp>
      <p:sp>
        <p:nvSpPr>
          <p:cNvPr id="501" name="Google Shape;501;g74d7203fa3_0_303"/>
          <p:cNvSpPr txBox="1"/>
          <p:nvPr/>
        </p:nvSpPr>
        <p:spPr>
          <a:xfrm>
            <a:off x="94350" y="1032388"/>
            <a:ext cx="8955300" cy="2527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本地机构协同捐助者创立了”站起来“（</a:t>
            </a:r>
            <a:r>
              <a:rPr b="1" i="0" lang="zh-CN" sz="1500" u="none" cap="none" strike="noStrike">
                <a:solidFill>
                  <a:srgbClr val="171717"/>
                </a:solidFill>
                <a:highlight>
                  <a:srgbClr val="FFFFFF"/>
                </a:highlight>
                <a:latin typeface="Montserrat"/>
                <a:ea typeface="Montserrat"/>
                <a:cs typeface="Montserrat"/>
                <a:sym typeface="Montserrat"/>
              </a:rPr>
              <a:t>Step Up to the Plate</a:t>
            </a:r>
            <a:r>
              <a:rPr b="0" i="0" lang="zh-CN" sz="1500" u="none" cap="none" strike="noStrike">
                <a:solidFill>
                  <a:srgbClr val="171717"/>
                </a:solidFill>
                <a:highlight>
                  <a:srgbClr val="FFFFFF"/>
                </a:highlight>
                <a:latin typeface="Montserrat"/>
                <a:ea typeface="Montserrat"/>
                <a:cs typeface="Montserrat"/>
                <a:sym typeface="Montserrat"/>
              </a:rPr>
              <a:t>）食物派发点项目：</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500"/>
              <a:buFont typeface="Arial"/>
              <a:buNone/>
            </a:pPr>
            <a:r>
              <a:rPr b="0" i="0" lang="zh-CN" sz="1500" u="none" cap="none" strike="noStrike">
                <a:solidFill>
                  <a:srgbClr val="171717"/>
                </a:solidFill>
                <a:highlight>
                  <a:srgbClr val="FFFFFF"/>
                </a:highlight>
                <a:latin typeface="Montserrat"/>
                <a:ea typeface="Montserrat"/>
                <a:cs typeface="Montserrat"/>
                <a:sym typeface="Montserrat"/>
              </a:rPr>
              <a:t>两处户外派发点，供无家可归人士领取食物，并获取新冠肺炎疫情相关资源。</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1200"/>
              </a:spcBef>
              <a:spcAft>
                <a:spcPts val="0"/>
              </a:spcAft>
              <a:buClr>
                <a:srgbClr val="000000"/>
              </a:buClr>
              <a:buSzPts val="1700"/>
              <a:buFont typeface="Arial"/>
              <a:buNone/>
            </a:pPr>
            <a:r>
              <a:rPr b="1" i="0" lang="zh-CN" sz="1700" u="none" cap="none" strike="noStrike">
                <a:solidFill>
                  <a:srgbClr val="171717"/>
                </a:solidFill>
                <a:highlight>
                  <a:srgbClr val="FFFFFF"/>
                </a:highlight>
                <a:latin typeface="Montserrat"/>
                <a:ea typeface="Montserrat"/>
                <a:cs typeface="Montserrat"/>
                <a:sym typeface="Montserrat"/>
              </a:rPr>
              <a:t>派发点位于：</a:t>
            </a:r>
            <a:endParaRPr b="1" i="0" sz="17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b="1" i="0" lang="zh-CN" sz="1500" u="none" cap="none" strike="noStrike">
                <a:solidFill>
                  <a:srgbClr val="171717"/>
                </a:solidFill>
                <a:highlight>
                  <a:srgbClr val="FFFFFF"/>
                </a:highlight>
                <a:latin typeface="Montserrat"/>
                <a:ea typeface="Montserrat"/>
                <a:cs typeface="Montserrat"/>
                <a:sym typeface="Montserrat"/>
              </a:rPr>
              <a:t>市政厅北面（North Apron of City Hall）</a:t>
            </a:r>
            <a:r>
              <a:rPr b="0" i="0" lang="zh-CN" sz="1500" u="none" cap="none" strike="noStrike">
                <a:solidFill>
                  <a:srgbClr val="171717"/>
                </a:solidFill>
                <a:highlight>
                  <a:srgbClr val="FFFFFF"/>
                </a:highlight>
                <a:latin typeface="Montserrat"/>
                <a:ea typeface="Montserrat"/>
                <a:cs typeface="Montserrat"/>
                <a:sym typeface="Montserrat"/>
              </a:rPr>
              <a:t>位于Project HOME的Hub of Hope户外医疗诊所附近 Kensington 地区 </a:t>
            </a:r>
            <a:r>
              <a:rPr b="1" i="0" lang="zh-CN" sz="1500" u="none" cap="none" strike="noStrike">
                <a:solidFill>
                  <a:srgbClr val="171717"/>
                </a:solidFill>
                <a:highlight>
                  <a:srgbClr val="FFFFFF"/>
                </a:highlight>
                <a:latin typeface="Montserrat"/>
                <a:ea typeface="Montserrat"/>
                <a:cs typeface="Montserrat"/>
                <a:sym typeface="Montserrat"/>
              </a:rPr>
              <a:t>East Clearfield</a:t>
            </a:r>
            <a:r>
              <a:rPr b="0" i="0" lang="zh-CN" sz="1500" u="none" cap="none" strike="noStrike">
                <a:solidFill>
                  <a:srgbClr val="171717"/>
                </a:solidFill>
                <a:highlight>
                  <a:srgbClr val="FFFFFF"/>
                </a:highlight>
                <a:latin typeface="Montserrat"/>
                <a:ea typeface="Montserrat"/>
                <a:cs typeface="Montserrat"/>
                <a:sym typeface="Montserrat"/>
              </a:rPr>
              <a:t>和</a:t>
            </a:r>
            <a:r>
              <a:rPr b="1" i="0" lang="zh-CN" sz="1500" u="none" cap="none" strike="noStrike">
                <a:solidFill>
                  <a:srgbClr val="171717"/>
                </a:solidFill>
                <a:highlight>
                  <a:srgbClr val="FFFFFF"/>
                </a:highlight>
                <a:latin typeface="Montserrat"/>
                <a:ea typeface="Montserrat"/>
                <a:cs typeface="Montserrat"/>
                <a:sym typeface="Montserrat"/>
              </a:rPr>
              <a:t>Ruth Street</a:t>
            </a:r>
            <a:r>
              <a:rPr b="0" i="0" lang="zh-CN" sz="1500" u="none" cap="none" strike="noStrike">
                <a:solidFill>
                  <a:srgbClr val="171717"/>
                </a:solidFill>
                <a:highlight>
                  <a:srgbClr val="FFFFFF"/>
                </a:highlight>
                <a:latin typeface="Montserrat"/>
                <a:ea typeface="Montserrat"/>
                <a:cs typeface="Montserrat"/>
                <a:sym typeface="Montserrat"/>
              </a:rPr>
              <a:t>交叉路口，Prevention Point附近</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1500"/>
              <a:buFont typeface="Arial"/>
              <a:buNone/>
            </a:pPr>
            <a:r>
              <a:t/>
            </a:r>
            <a:endParaRPr b="1" i="0" sz="1500" u="none" cap="none" strike="noStrike">
              <a:solidFill>
                <a:srgbClr val="171717"/>
              </a:solidFill>
              <a:highlight>
                <a:srgbClr val="FFFFFF"/>
              </a:highlight>
              <a:latin typeface="Montserrat"/>
              <a:ea typeface="Montserrat"/>
              <a:cs typeface="Montserrat"/>
              <a:sym typeface="Montserrat"/>
            </a:endParaRPr>
          </a:p>
        </p:txBody>
      </p:sp>
      <p:pic>
        <p:nvPicPr>
          <p:cNvPr id="502" name="Google Shape;502;g74d7203fa3_0_303"/>
          <p:cNvPicPr preferRelativeResize="0"/>
          <p:nvPr/>
        </p:nvPicPr>
        <p:blipFill rotWithShape="1">
          <a:blip r:embed="rId3">
            <a:alphaModFix/>
          </a:blip>
          <a:srcRect b="0" l="0" r="0" t="0"/>
          <a:stretch/>
        </p:blipFill>
        <p:spPr>
          <a:xfrm>
            <a:off x="1503113" y="3609423"/>
            <a:ext cx="6328074" cy="1401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失业援助</a:t>
            </a:r>
            <a:endParaRPr b="1" i="0" sz="2400" u="none" cap="none" strike="noStrike">
              <a:solidFill>
                <a:srgbClr val="FFFFFF"/>
              </a:solidFill>
              <a:latin typeface="Montserrat"/>
              <a:ea typeface="Montserrat"/>
              <a:cs typeface="Montserrat"/>
              <a:sym typeface="Montserrat"/>
            </a:endParaRPr>
          </a:p>
        </p:txBody>
      </p:sp>
      <p:sp>
        <p:nvSpPr>
          <p:cNvPr id="509" name="Google Shape;509;p30"/>
          <p:cNvSpPr txBox="1"/>
          <p:nvPr/>
        </p:nvSpPr>
        <p:spPr>
          <a:xfrm>
            <a:off x="1067550" y="975625"/>
            <a:ext cx="76143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Clr>
                <a:srgbClr val="000000"/>
              </a:buClr>
              <a:buSzPts val="1300"/>
              <a:buFont typeface="Arial"/>
              <a:buNone/>
            </a:pPr>
            <a:r>
              <a:rPr b="0" i="0" lang="zh-CN" sz="1300" u="none" cap="none" strike="noStrike">
                <a:solidFill>
                  <a:schemeClr val="dk1"/>
                </a:solidFill>
                <a:latin typeface="Montserrat"/>
                <a:ea typeface="Montserrat"/>
                <a:cs typeface="Montserrat"/>
                <a:sym typeface="Montserrat"/>
              </a:rPr>
              <a:t>宾夕法尼亚州内，因新冠肺炎(COVID-19)疫情失业的人士，或有资格申领失业金及员工福利抚恤金。</a:t>
            </a:r>
            <a:endParaRPr b="0" i="0" sz="1300" u="none" cap="none" strike="noStrike">
              <a:solidFill>
                <a:schemeClr val="dk1"/>
              </a:solidFill>
              <a:latin typeface="Montserrat"/>
              <a:ea typeface="Montserrat"/>
              <a:cs typeface="Montserrat"/>
              <a:sym typeface="Montserrat"/>
            </a:endParaRPr>
          </a:p>
        </p:txBody>
      </p:sp>
      <p:pic>
        <p:nvPicPr>
          <p:cNvPr id="510" name="Google Shape;510;p30"/>
          <p:cNvPicPr preferRelativeResize="0"/>
          <p:nvPr/>
        </p:nvPicPr>
        <p:blipFill rotWithShape="1">
          <a:blip r:embed="rId3">
            <a:alphaModFix/>
          </a:blip>
          <a:srcRect b="0" l="0" r="0" t="0"/>
          <a:stretch/>
        </p:blipFill>
        <p:spPr>
          <a:xfrm>
            <a:off x="1726300" y="1410150"/>
            <a:ext cx="5978321" cy="3066599"/>
          </a:xfrm>
          <a:prstGeom prst="rect">
            <a:avLst/>
          </a:prstGeom>
          <a:noFill/>
          <a:ln>
            <a:noFill/>
          </a:ln>
        </p:spPr>
      </p:pic>
      <p:pic>
        <p:nvPicPr>
          <p:cNvPr id="511" name="Google Shape;511;p30"/>
          <p:cNvPicPr preferRelativeResize="0"/>
          <p:nvPr/>
        </p:nvPicPr>
        <p:blipFill rotWithShape="1">
          <a:blip r:embed="rId4">
            <a:alphaModFix/>
          </a:blip>
          <a:srcRect b="0" l="0" r="0" t="0"/>
          <a:stretch/>
        </p:blipFill>
        <p:spPr>
          <a:xfrm>
            <a:off x="1726300" y="1737325"/>
            <a:ext cx="5978326" cy="2663225"/>
          </a:xfrm>
          <a:prstGeom prst="rect">
            <a:avLst/>
          </a:prstGeom>
          <a:noFill/>
          <a:ln>
            <a:noFill/>
          </a:ln>
        </p:spPr>
      </p:pic>
      <p:sp>
        <p:nvSpPr>
          <p:cNvPr id="512" name="Google Shape;512;p30"/>
          <p:cNvSpPr/>
          <p:nvPr/>
        </p:nvSpPr>
        <p:spPr>
          <a:xfrm>
            <a:off x="0" y="4560000"/>
            <a:ext cx="9144000" cy="5835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0"/>
          <p:cNvSpPr txBox="1"/>
          <p:nvPr/>
        </p:nvSpPr>
        <p:spPr>
          <a:xfrm>
            <a:off x="1907000" y="1800725"/>
            <a:ext cx="5803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给受疫情影响的工作者们的信息——</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Arial"/>
                <a:ea typeface="Arial"/>
                <a:cs typeface="Arial"/>
                <a:sym typeface="Arial"/>
              </a:rPr>
              <a:t>若您遭遇以下情况，可申领失业金：</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雇主暂时或永久歇业</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您的工作小时数被减</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您被通知因避免新冠肺炎疫情蔓延，而停止工作</a:t>
            </a:r>
            <a:endParaRPr b="0" i="0" sz="1800" u="none" cap="none" strike="noStrike">
              <a:solidFill>
                <a:schemeClr val="dk1"/>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zh-CN" sz="1800" u="none" cap="none" strike="noStrike">
                <a:solidFill>
                  <a:schemeClr val="dk1"/>
                </a:solidFill>
                <a:latin typeface="Arial"/>
                <a:ea typeface="Arial"/>
                <a:cs typeface="Arial"/>
                <a:sym typeface="Arial"/>
              </a:rPr>
              <a:t>您被通知须自我隔离</a:t>
            </a:r>
            <a:endParaRPr b="0" i="0" sz="1800" u="none" cap="none" strike="noStrike">
              <a:solidFill>
                <a:schemeClr val="dk1"/>
              </a:solidFill>
              <a:latin typeface="Arial"/>
              <a:ea typeface="Arial"/>
              <a:cs typeface="Arial"/>
              <a:sym typeface="Arial"/>
            </a:endParaRPr>
          </a:p>
        </p:txBody>
      </p:sp>
      <p:sp>
        <p:nvSpPr>
          <p:cNvPr id="514" name="Google Shape;514;p30"/>
          <p:cNvSpPr txBox="1"/>
          <p:nvPr/>
        </p:nvSpPr>
        <p:spPr>
          <a:xfrm>
            <a:off x="457200" y="4560000"/>
            <a:ext cx="6915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1200"/>
              <a:buFont typeface="Arial"/>
              <a:buNone/>
            </a:pPr>
            <a:r>
              <a:rPr b="1" i="0" lang="zh-CN" sz="2200" u="none" cap="none" strike="noStrike">
                <a:solidFill>
                  <a:srgbClr val="FFFFFF"/>
                </a:solidFill>
                <a:latin typeface="Montserrat"/>
                <a:ea typeface="Montserrat"/>
                <a:cs typeface="Montserrat"/>
                <a:sym typeface="Montserrat"/>
              </a:rPr>
              <a:t>请访问：bit.ly/philagov-workers-chinese</a:t>
            </a:r>
            <a:endParaRPr b="1"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g775cfaf3a5_0_120"/>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775cfaf3a5_0_120"/>
          <p:cNvSpPr txBox="1"/>
          <p:nvPr/>
        </p:nvSpPr>
        <p:spPr>
          <a:xfrm>
            <a:off x="400050" y="4620600"/>
            <a:ext cx="8495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Clr>
                <a:srgbClr val="000000"/>
              </a:buClr>
              <a:buSzPts val="2000"/>
              <a:buFont typeface="Arial"/>
              <a:buNone/>
            </a:pPr>
            <a:r>
              <a:rPr b="1" lang="zh-CN" sz="1900">
                <a:solidFill>
                  <a:srgbClr val="FFFFFF"/>
                </a:solidFill>
                <a:latin typeface="Montserrat"/>
                <a:ea typeface="Montserrat"/>
                <a:cs typeface="Montserrat"/>
                <a:sym typeface="Montserrat"/>
              </a:rPr>
              <a:t>即刻寻求援助：</a:t>
            </a:r>
            <a:r>
              <a:rPr b="1" lang="zh-CN" sz="1900">
                <a:solidFill>
                  <a:srgbClr val="FFFFFF"/>
                </a:solidFill>
                <a:latin typeface="Montserrat"/>
                <a:ea typeface="Montserrat"/>
                <a:cs typeface="Montserrat"/>
                <a:sym typeface="Montserrat"/>
              </a:rPr>
              <a:t>拨打</a:t>
            </a:r>
            <a:r>
              <a:rPr b="1" lang="zh-CN" sz="1900">
                <a:solidFill>
                  <a:srgbClr val="FFFFFF"/>
                </a:solidFill>
                <a:latin typeface="Montserrat"/>
                <a:ea typeface="Montserrat"/>
                <a:cs typeface="Montserrat"/>
                <a:sym typeface="Montserrat"/>
              </a:rPr>
              <a:t> </a:t>
            </a:r>
            <a:r>
              <a:rPr b="1" lang="zh-CN" sz="1900">
                <a:solidFill>
                  <a:schemeClr val="lt1"/>
                </a:solidFill>
                <a:latin typeface="Montserrat"/>
                <a:ea typeface="Montserrat"/>
                <a:cs typeface="Montserrat"/>
                <a:sym typeface="Montserrat"/>
              </a:rPr>
              <a:t>危机热线</a:t>
            </a:r>
            <a:r>
              <a:rPr b="1" lang="zh-CN" sz="1900">
                <a:solidFill>
                  <a:srgbClr val="FFFFFF"/>
                </a:solidFill>
                <a:latin typeface="Montserrat"/>
                <a:ea typeface="Montserrat"/>
                <a:cs typeface="Montserrat"/>
                <a:sym typeface="Montserrat"/>
              </a:rPr>
              <a:t> </a:t>
            </a:r>
            <a:r>
              <a:rPr b="1" lang="zh-CN" sz="1900">
                <a:solidFill>
                  <a:srgbClr val="FFFFFF"/>
                </a:solidFill>
                <a:latin typeface="Montserrat"/>
                <a:ea typeface="Montserrat"/>
                <a:cs typeface="Montserrat"/>
                <a:sym typeface="Montserrat"/>
              </a:rPr>
              <a:t>215-685-6440（</a:t>
            </a:r>
            <a:r>
              <a:rPr b="1" i="0" lang="zh-CN" sz="1900" u="none" cap="none" strike="noStrike">
                <a:solidFill>
                  <a:srgbClr val="FFFFFF"/>
                </a:solidFill>
                <a:latin typeface="Montserrat"/>
                <a:ea typeface="Montserrat"/>
                <a:cs typeface="Montserrat"/>
                <a:sym typeface="Montserrat"/>
              </a:rPr>
              <a:t>Crisis Hotline</a:t>
            </a:r>
            <a:r>
              <a:rPr b="1" lang="zh-CN" sz="1900">
                <a:solidFill>
                  <a:srgbClr val="FFFFFF"/>
                </a:solidFill>
                <a:latin typeface="Montserrat"/>
                <a:ea typeface="Montserrat"/>
                <a:cs typeface="Montserrat"/>
                <a:sym typeface="Montserrat"/>
              </a:rPr>
              <a:t>）</a:t>
            </a:r>
            <a:endParaRPr b="1" i="0" sz="1900" u="none" cap="none" strike="noStrike">
              <a:solidFill>
                <a:srgbClr val="FFFFFF"/>
              </a:solidFill>
              <a:latin typeface="Montserrat"/>
              <a:ea typeface="Montserrat"/>
              <a:cs typeface="Montserrat"/>
              <a:sym typeface="Montserrat"/>
            </a:endParaRPr>
          </a:p>
        </p:txBody>
      </p:sp>
      <p:pic>
        <p:nvPicPr>
          <p:cNvPr id="521" name="Google Shape;521;g775cfaf3a5_0_120"/>
          <p:cNvPicPr preferRelativeResize="0"/>
          <p:nvPr/>
        </p:nvPicPr>
        <p:blipFill rotWithShape="1">
          <a:blip r:embed="rId3">
            <a:alphaModFix/>
          </a:blip>
          <a:srcRect b="0" l="0" r="0" t="0"/>
          <a:stretch/>
        </p:blipFill>
        <p:spPr>
          <a:xfrm>
            <a:off x="322200" y="133000"/>
            <a:ext cx="4419600" cy="4395150"/>
          </a:xfrm>
          <a:prstGeom prst="rect">
            <a:avLst/>
          </a:prstGeom>
          <a:noFill/>
          <a:ln>
            <a:noFill/>
          </a:ln>
        </p:spPr>
      </p:pic>
      <p:sp>
        <p:nvSpPr>
          <p:cNvPr id="522" name="Google Shape;522;g775cfaf3a5_0_120"/>
          <p:cNvSpPr txBox="1"/>
          <p:nvPr/>
        </p:nvSpPr>
        <p:spPr>
          <a:xfrm>
            <a:off x="5052500" y="1257300"/>
            <a:ext cx="3842700" cy="2876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900"/>
              <a:buFont typeface="Arial"/>
              <a:buNone/>
            </a:pPr>
            <a:r>
              <a:rPr b="1" lang="zh-CN" sz="2900">
                <a:solidFill>
                  <a:srgbClr val="0F4D90"/>
                </a:solidFill>
                <a:latin typeface="Montserrat"/>
                <a:ea typeface="Montserrat"/>
                <a:cs typeface="Montserrat"/>
                <a:sym typeface="Montserrat"/>
              </a:rPr>
              <a:t>运 拙 时 艰 </a:t>
            </a:r>
            <a:r>
              <a:rPr b="1" lang="zh-CN" sz="2900">
                <a:solidFill>
                  <a:srgbClr val="0F4D90"/>
                </a:solidFill>
                <a:latin typeface="Montserrat"/>
                <a:ea typeface="Montserrat"/>
                <a:cs typeface="Montserrat"/>
                <a:sym typeface="Montserrat"/>
              </a:rPr>
              <a:t>。</a:t>
            </a:r>
            <a:endParaRPr b="1" i="0" sz="29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0"/>
              </a:spcAft>
              <a:buClr>
                <a:srgbClr val="000000"/>
              </a:buClr>
              <a:buSzPts val="2000"/>
              <a:buFont typeface="Arial"/>
              <a:buNone/>
            </a:pPr>
            <a:r>
              <a:t/>
            </a:r>
            <a:endParaRPr b="1" i="0" sz="2000" u="none" cap="none" strike="noStrike">
              <a:solidFill>
                <a:srgbClr val="0F4D90"/>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2000"/>
              <a:buFont typeface="Arial"/>
              <a:buNone/>
            </a:pPr>
            <a:r>
              <a:rPr b="1" lang="zh-CN" sz="2100">
                <a:solidFill>
                  <a:srgbClr val="0F4D90"/>
                </a:solidFill>
                <a:latin typeface="Montserrat"/>
                <a:ea typeface="Montserrat"/>
                <a:cs typeface="Montserrat"/>
                <a:sym typeface="Montserrat"/>
              </a:rPr>
              <a:t>记得关心自己，</a:t>
            </a:r>
            <a:endParaRPr b="1" sz="2100">
              <a:solidFill>
                <a:srgbClr val="0F4D90"/>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2000"/>
              <a:buFont typeface="Arial"/>
              <a:buNone/>
            </a:pPr>
            <a:r>
              <a:rPr b="1" lang="zh-CN" sz="2100">
                <a:solidFill>
                  <a:srgbClr val="0F4D90"/>
                </a:solidFill>
                <a:latin typeface="Montserrat"/>
                <a:ea typeface="Montserrat"/>
                <a:cs typeface="Montserrat"/>
                <a:sym typeface="Montserrat"/>
              </a:rPr>
              <a:t>以及您在乎的人。</a:t>
            </a:r>
            <a:endParaRPr b="1" i="0" sz="2100" u="none" cap="none" strike="noStrike">
              <a:solidFill>
                <a:srgbClr val="0F4D90"/>
              </a:solidFill>
              <a:latin typeface="Montserrat"/>
              <a:ea typeface="Montserrat"/>
              <a:cs typeface="Montserrat"/>
              <a:sym typeface="Montserrat"/>
            </a:endParaRPr>
          </a:p>
        </p:txBody>
      </p:sp>
      <p:sp>
        <p:nvSpPr>
          <p:cNvPr id="523" name="Google Shape;523;g775cfaf3a5_0_120"/>
          <p:cNvSpPr txBox="1"/>
          <p:nvPr/>
        </p:nvSpPr>
        <p:spPr>
          <a:xfrm>
            <a:off x="952500" y="2019300"/>
            <a:ext cx="3333600" cy="1657200"/>
          </a:xfrm>
          <a:prstGeom prst="rect">
            <a:avLst/>
          </a:prstGeom>
          <a:solidFill>
            <a:srgbClr val="004C73"/>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zh-CN" sz="2500">
                <a:solidFill>
                  <a:srgbClr val="72D6DD"/>
                </a:solidFill>
              </a:rPr>
              <a:t>费城，</a:t>
            </a:r>
            <a:endParaRPr b="1" sz="2500">
              <a:solidFill>
                <a:srgbClr val="72D6DD"/>
              </a:solidFill>
            </a:endParaRPr>
          </a:p>
          <a:p>
            <a:pPr indent="0" lvl="0" marL="0" rtl="0" algn="l">
              <a:spcBef>
                <a:spcPts val="0"/>
              </a:spcBef>
              <a:spcAft>
                <a:spcPts val="0"/>
              </a:spcAft>
              <a:buClr>
                <a:schemeClr val="dk1"/>
              </a:buClr>
              <a:buSzPts val="1100"/>
              <a:buFont typeface="Arial"/>
              <a:buNone/>
            </a:pPr>
            <a:r>
              <a:rPr b="1" lang="zh-CN" sz="2500">
                <a:solidFill>
                  <a:srgbClr val="72D6DD"/>
                </a:solidFill>
              </a:rPr>
              <a:t>让我们照顾好</a:t>
            </a:r>
            <a:endParaRPr b="1" sz="2500">
              <a:solidFill>
                <a:srgbClr val="72D6DD"/>
              </a:solidFill>
            </a:endParaRPr>
          </a:p>
          <a:p>
            <a:pPr indent="0" lvl="0" marL="0" rtl="0" algn="l">
              <a:spcBef>
                <a:spcPts val="0"/>
              </a:spcBef>
              <a:spcAft>
                <a:spcPts val="0"/>
              </a:spcAft>
              <a:buClr>
                <a:schemeClr val="dk1"/>
              </a:buClr>
              <a:buSzPts val="1100"/>
              <a:buFont typeface="Arial"/>
              <a:buNone/>
            </a:pPr>
            <a:r>
              <a:rPr b="1" lang="zh-CN" sz="2500">
                <a:solidFill>
                  <a:srgbClr val="72D6DD"/>
                </a:solidFill>
              </a:rPr>
              <a:t>我们的心理健康 - </a:t>
            </a:r>
            <a:endParaRPr b="1" sz="2500">
              <a:solidFill>
                <a:srgbClr val="72D6DD"/>
              </a:solidFill>
            </a:endParaRPr>
          </a:p>
          <a:p>
            <a:pPr indent="0" lvl="0" marL="0" rtl="0" algn="l">
              <a:spcBef>
                <a:spcPts val="0"/>
              </a:spcBef>
              <a:spcAft>
                <a:spcPts val="0"/>
              </a:spcAft>
              <a:buClr>
                <a:schemeClr val="dk1"/>
              </a:buClr>
              <a:buSzPts val="1100"/>
              <a:buFont typeface="Arial"/>
              <a:buNone/>
            </a:pPr>
            <a:r>
              <a:rPr b="1" lang="zh-CN" sz="2500">
                <a:solidFill>
                  <a:srgbClr val="72D6DD"/>
                </a:solidFill>
              </a:rPr>
              <a:t>大家一起。</a:t>
            </a:r>
            <a:endParaRPr b="1" sz="2800">
              <a:solidFill>
                <a:srgbClr val="72D6DD"/>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31"/>
          <p:cNvSpPr txBox="1"/>
          <p:nvPr/>
        </p:nvSpPr>
        <p:spPr>
          <a:xfrm>
            <a:off x="395650" y="247250"/>
            <a:ext cx="83826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纾困金(STIMULUS CHECKS)相关的常见问答：</a:t>
            </a:r>
            <a:endParaRPr b="1" i="0" sz="2800" u="none" cap="none" strike="noStrike">
              <a:solidFill>
                <a:srgbClr val="FFFFFF"/>
              </a:solidFill>
              <a:latin typeface="Montserrat"/>
              <a:ea typeface="Montserrat"/>
              <a:cs typeface="Montserrat"/>
              <a:sym typeface="Montserrat"/>
            </a:endParaRPr>
          </a:p>
        </p:txBody>
      </p:sp>
      <p:sp>
        <p:nvSpPr>
          <p:cNvPr id="530" name="Google Shape;530;p31"/>
          <p:cNvSpPr txBox="1"/>
          <p:nvPr/>
        </p:nvSpPr>
        <p:spPr>
          <a:xfrm>
            <a:off x="395650" y="1158526"/>
            <a:ext cx="5310300" cy="30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谁？</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每一位没有被他人上报为受抚养人，且拥有合法身份的美国居民，都将收到一次性的纾困金。</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zh-CN" sz="1800" u="none" cap="none" strike="noStrike">
                <a:solidFill>
                  <a:schemeClr val="dk1"/>
                </a:solidFill>
                <a:latin typeface="Montserrat"/>
                <a:ea typeface="Montserrat"/>
                <a:cs typeface="Montserrat"/>
                <a:sym typeface="Montserrat"/>
              </a:rPr>
              <a:t>什么？</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大部分的成年人将收到</a:t>
            </a:r>
            <a:r>
              <a:rPr b="1" i="0" lang="zh-CN" sz="1200" u="none" cap="none" strike="noStrike">
                <a:solidFill>
                  <a:schemeClr val="dk1"/>
                </a:solidFill>
                <a:latin typeface="Montserrat"/>
                <a:ea typeface="Montserrat"/>
                <a:cs typeface="Montserrat"/>
                <a:sym typeface="Montserrat"/>
              </a:rPr>
              <a:t>一次性 $1,200 纾困金</a:t>
            </a:r>
            <a:r>
              <a:rPr b="0" i="0" lang="zh-CN" sz="1200" u="none" cap="none" strike="noStrike">
                <a:solidFill>
                  <a:schemeClr val="dk1"/>
                </a:solidFill>
                <a:latin typeface="Montserrat"/>
                <a:ea typeface="Montserrat"/>
                <a:cs typeface="Montserrat"/>
                <a:sym typeface="Montserrat"/>
              </a:rPr>
              <a:t>。年收入 $75,000 或以上者，金额会按比例减少。每户家庭将按每一位17岁及以下的孩子 $500 为配额，获得额外补贴。</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如何申请？</a:t>
            </a:r>
            <a:endParaRPr b="1" i="1"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如果美国国税局（IRS）已从您2019年或2018年报税单获知您的银行账户信息，国税局将通过自动转账，将纾困金派发给您。</a:t>
            </a:r>
            <a:endParaRPr b="0" i="0" sz="1200" u="none" cap="none" strike="noStrike">
              <a:solidFill>
                <a:schemeClr val="dk1"/>
              </a:solidFill>
              <a:latin typeface="Montserrat"/>
              <a:ea typeface="Montserrat"/>
              <a:cs typeface="Montserrat"/>
              <a:sym typeface="Montserrat"/>
            </a:endParaRPr>
          </a:p>
        </p:txBody>
      </p:sp>
      <p:pic>
        <p:nvPicPr>
          <p:cNvPr id="531" name="Google Shape;531;p31"/>
          <p:cNvPicPr preferRelativeResize="0"/>
          <p:nvPr/>
        </p:nvPicPr>
        <p:blipFill rotWithShape="1">
          <a:blip r:embed="rId3">
            <a:alphaModFix/>
          </a:blip>
          <a:srcRect b="3772" l="13559" r="15819" t="5102"/>
          <a:stretch/>
        </p:blipFill>
        <p:spPr>
          <a:xfrm>
            <a:off x="6129600" y="1816225"/>
            <a:ext cx="2420050" cy="1756350"/>
          </a:xfrm>
          <a:prstGeom prst="rect">
            <a:avLst/>
          </a:prstGeom>
          <a:noFill/>
          <a:ln>
            <a:noFill/>
          </a:ln>
        </p:spPr>
      </p:pic>
      <p:sp>
        <p:nvSpPr>
          <p:cNvPr id="532" name="Google Shape;532;p31"/>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31"/>
          <p:cNvSpPr txBox="1"/>
          <p:nvPr/>
        </p:nvSpPr>
        <p:spPr>
          <a:xfrm>
            <a:off x="6172325" y="1880025"/>
            <a:ext cx="2368800" cy="502800"/>
          </a:xfrm>
          <a:prstGeom prst="rect">
            <a:avLst/>
          </a:prstGeom>
          <a:solidFill>
            <a:srgbClr val="43434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FFFFFF"/>
                </a:solidFill>
                <a:latin typeface="Arial"/>
                <a:ea typeface="Arial"/>
                <a:cs typeface="Arial"/>
                <a:sym typeface="Arial"/>
              </a:rPr>
              <a:t> 国会 $2万亿 经济纾困方案</a:t>
            </a:r>
            <a:endParaRPr b="0" i="0" sz="1400" u="none" cap="none" strike="noStrike">
              <a:solidFill>
                <a:srgbClr val="FFFFFF"/>
              </a:solidFill>
              <a:latin typeface="Arial"/>
              <a:ea typeface="Arial"/>
              <a:cs typeface="Arial"/>
              <a:sym typeface="Arial"/>
            </a:endParaRPr>
          </a:p>
        </p:txBody>
      </p:sp>
      <p:sp>
        <p:nvSpPr>
          <p:cNvPr id="534" name="Google Shape;534;p31"/>
          <p:cNvSpPr txBox="1"/>
          <p:nvPr/>
        </p:nvSpPr>
        <p:spPr>
          <a:xfrm>
            <a:off x="-1850" y="4333400"/>
            <a:ext cx="9144000" cy="657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想了解更多详情，并申报您的收款方式信息，请访问：</a:t>
            </a:r>
            <a:endParaRPr b="1" i="0" sz="1400" u="none" cap="none" strike="noStrike">
              <a:solidFill>
                <a:schemeClr val="dk1"/>
              </a:solidFill>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15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www.irs.gov/coronavirus/get-my-payment</a:t>
            </a:r>
            <a:endParaRPr b="0" i="0" sz="15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g731eab0875_0_1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731eab0875_0_12"/>
          <p:cNvSpPr txBox="1"/>
          <p:nvPr/>
        </p:nvSpPr>
        <p:spPr>
          <a:xfrm>
            <a:off x="395650" y="247250"/>
            <a:ext cx="88446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541" name="Google Shape;541;g731eab0875_0_12"/>
          <p:cNvSpPr txBox="1"/>
          <p:nvPr/>
        </p:nvSpPr>
        <p:spPr>
          <a:xfrm>
            <a:off x="363775" y="2523925"/>
            <a:ext cx="4725600" cy="17622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纸质支票将从5月开始派发。</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b="0" i="0" lang="zh-CN" sz="1200" u="none" cap="none" strike="noStrike">
                <a:solidFill>
                  <a:schemeClr val="dk1"/>
                </a:solidFill>
                <a:latin typeface="Montserrat"/>
                <a:ea typeface="Montserrat"/>
                <a:cs typeface="Montserrat"/>
                <a:sym typeface="Montserrat"/>
              </a:rPr>
              <a:t>财政部预计每周能发出5百万张支票。</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200"/>
              <a:buFont typeface="Arial"/>
              <a:buNone/>
            </a:pPr>
            <a:r>
              <a:rPr b="0" i="0" lang="zh-CN" sz="1200" u="none" cap="none" strike="noStrike">
                <a:solidFill>
                  <a:schemeClr val="dk1"/>
                </a:solidFill>
                <a:latin typeface="Montserrat"/>
                <a:ea typeface="Montserrat"/>
                <a:cs typeface="Montserrat"/>
                <a:sym typeface="Montserrat"/>
              </a:rPr>
              <a:t>如果您想向国税局（IRS）申报您的收款信息，请访问：</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b="0" i="0" lang="zh-CN" sz="1200" u="sng" cap="none" strike="noStrike">
                <a:solidFill>
                  <a:schemeClr val="accent5"/>
                </a:solidFill>
                <a:latin typeface="Montserrat"/>
                <a:ea typeface="Montserrat"/>
                <a:cs typeface="Montserrat"/>
                <a:sym typeface="Montserrat"/>
                <a:hlinkClick r:id="rId3"/>
              </a:rPr>
              <a:t>https://www.freefilefillableforms.com/#/fd/EconomicImpactPayment</a:t>
            </a:r>
            <a:endParaRPr b="0" i="0" sz="1200" u="none" cap="none" strike="noStrike">
              <a:solidFill>
                <a:schemeClr val="dk1"/>
              </a:solidFill>
              <a:latin typeface="Montserrat"/>
              <a:ea typeface="Montserrat"/>
              <a:cs typeface="Montserrat"/>
              <a:sym typeface="Montserrat"/>
            </a:endParaRPr>
          </a:p>
        </p:txBody>
      </p:sp>
      <p:pic>
        <p:nvPicPr>
          <p:cNvPr id="542" name="Google Shape;542;g731eab0875_0_12"/>
          <p:cNvPicPr preferRelativeResize="0"/>
          <p:nvPr/>
        </p:nvPicPr>
        <p:blipFill rotWithShape="1">
          <a:blip r:embed="rId4">
            <a:alphaModFix/>
          </a:blip>
          <a:srcRect b="0" l="0" r="0" t="0"/>
          <a:stretch/>
        </p:blipFill>
        <p:spPr>
          <a:xfrm>
            <a:off x="5202650" y="2460875"/>
            <a:ext cx="3513950" cy="2018980"/>
          </a:xfrm>
          <a:prstGeom prst="rect">
            <a:avLst/>
          </a:prstGeom>
          <a:noFill/>
          <a:ln>
            <a:noFill/>
          </a:ln>
        </p:spPr>
      </p:pic>
      <p:sp>
        <p:nvSpPr>
          <p:cNvPr id="543" name="Google Shape;543;g731eab0875_0_1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731eab0875_0_12"/>
          <p:cNvSpPr txBox="1"/>
          <p:nvPr/>
        </p:nvSpPr>
        <p:spPr>
          <a:xfrm>
            <a:off x="308775" y="1270475"/>
            <a:ext cx="8239500" cy="12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zh-CN" sz="2000" u="none" cap="none" strike="noStrike">
                <a:solidFill>
                  <a:schemeClr val="dk1"/>
                </a:solidFill>
                <a:latin typeface="Montserrat"/>
                <a:ea typeface="Montserrat"/>
                <a:cs typeface="Montserrat"/>
                <a:sym typeface="Montserrat"/>
              </a:rPr>
              <a:t>何时?</a:t>
            </a:r>
            <a:endParaRPr b="1" i="1" sz="20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rPr b="0" i="0" lang="zh-CN" sz="1200" u="none" cap="none" strike="noStrike">
                <a:solidFill>
                  <a:schemeClr val="dk1"/>
                </a:solidFill>
                <a:latin typeface="Montserrat"/>
                <a:ea typeface="Montserrat"/>
                <a:cs typeface="Montserrat"/>
                <a:sym typeface="Montserrat"/>
              </a:rPr>
              <a:t>第一批纾困金已于4月13日该周开始派发至国税局(IRS)已有自动转账银行信息在案的纳税人。接收社会保障补助金(Social Security)的人士，应该也已有相关银行信息在案。</a:t>
            </a:r>
            <a:endParaRPr b="0" i="0" sz="1200" u="none" cap="none" strike="noStrike">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提防假冒派发纾困金的诈骗：</a:t>
            </a:r>
            <a:endParaRPr b="1" i="0" sz="2400" u="none" cap="none" strike="noStrike">
              <a:solidFill>
                <a:srgbClr val="FFFFFF"/>
              </a:solidFill>
              <a:latin typeface="Montserrat"/>
              <a:ea typeface="Montserrat"/>
              <a:cs typeface="Montserrat"/>
              <a:sym typeface="Montserrat"/>
            </a:endParaRPr>
          </a:p>
        </p:txBody>
      </p:sp>
      <p:sp>
        <p:nvSpPr>
          <p:cNvPr id="551" name="Google Shape;551;p32"/>
          <p:cNvSpPr txBox="1"/>
          <p:nvPr/>
        </p:nvSpPr>
        <p:spPr>
          <a:xfrm>
            <a:off x="524550" y="830750"/>
            <a:ext cx="79017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24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请</a:t>
            </a:r>
            <a:r>
              <a:rPr b="1" i="0" lang="zh-CN" sz="1700" u="sng" cap="none" strike="noStrike">
                <a:solidFill>
                  <a:srgbClr val="000000"/>
                </a:solidFill>
                <a:highlight>
                  <a:srgbClr val="FFFFFF"/>
                </a:highlight>
                <a:latin typeface="Montserrat"/>
                <a:ea typeface="Montserrat"/>
                <a:cs typeface="Montserrat"/>
                <a:sym typeface="Montserrat"/>
              </a:rPr>
              <a:t>不要</a:t>
            </a:r>
            <a:r>
              <a:rPr b="1" i="0" lang="zh-CN" sz="1700" u="none" cap="none" strike="noStrike">
                <a:solidFill>
                  <a:srgbClr val="000000"/>
                </a:solidFill>
                <a:highlight>
                  <a:srgbClr val="FFFFFF"/>
                </a:highlight>
                <a:latin typeface="Montserrat"/>
                <a:ea typeface="Montserrat"/>
                <a:cs typeface="Montserrat"/>
                <a:sym typeface="Montserrat"/>
              </a:rPr>
              <a:t>向任何人提供您的自动转账</a:t>
            </a:r>
            <a:r>
              <a:rPr b="1" i="0" lang="zh-CN" sz="1700" u="none" cap="none" strike="noStrike">
                <a:solidFill>
                  <a:schemeClr val="dk1"/>
                </a:solidFill>
                <a:highlight>
                  <a:schemeClr val="lt1"/>
                </a:highlight>
                <a:latin typeface="Montserrat"/>
                <a:ea typeface="Montserrat"/>
                <a:cs typeface="Montserrat"/>
                <a:sym typeface="Montserrat"/>
              </a:rPr>
              <a:t>信息</a:t>
            </a:r>
            <a:endParaRPr b="1" i="0" sz="1700" u="none" cap="none" strike="noStrike">
              <a:solidFill>
                <a:schemeClr val="dk1"/>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rgbClr val="000000"/>
              </a:buClr>
              <a:buSzPts val="2400"/>
              <a:buFont typeface="Arial"/>
              <a:buNone/>
            </a:pPr>
            <a:r>
              <a:rPr b="1" i="0" lang="zh-CN" sz="1700" u="none" cap="none" strike="noStrike">
                <a:solidFill>
                  <a:srgbClr val="000000"/>
                </a:solidFill>
                <a:highlight>
                  <a:srgbClr val="FFFFFF"/>
                </a:highlight>
                <a:latin typeface="Montserrat"/>
                <a:ea typeface="Montserrat"/>
                <a:cs typeface="Montserrat"/>
                <a:sym typeface="Montserrat"/>
              </a:rPr>
              <a:t>或其它任何银行信息。</a:t>
            </a:r>
            <a:endParaRPr b="1" i="0" sz="2400" u="none" cap="none" strike="noStrike">
              <a:solidFill>
                <a:srgbClr val="000000"/>
              </a:solidFill>
              <a:highlight>
                <a:srgbClr val="FFFFFF"/>
              </a:highlight>
              <a:latin typeface="Montserrat"/>
              <a:ea typeface="Montserrat"/>
              <a:cs typeface="Montserrat"/>
              <a:sym typeface="Montserrat"/>
            </a:endParaRPr>
          </a:p>
        </p:txBody>
      </p:sp>
      <p:sp>
        <p:nvSpPr>
          <p:cNvPr id="552" name="Google Shape;552;p32"/>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3" name="Google Shape;553;p32"/>
          <p:cNvPicPr preferRelativeResize="0"/>
          <p:nvPr/>
        </p:nvPicPr>
        <p:blipFill rotWithShape="1">
          <a:blip r:embed="rId3">
            <a:alphaModFix/>
          </a:blip>
          <a:srcRect b="0" l="0" r="0" t="0"/>
          <a:stretch/>
        </p:blipFill>
        <p:spPr>
          <a:xfrm>
            <a:off x="2531400" y="4411649"/>
            <a:ext cx="583500" cy="583500"/>
          </a:xfrm>
          <a:prstGeom prst="rect">
            <a:avLst/>
          </a:prstGeom>
          <a:noFill/>
          <a:ln>
            <a:noFill/>
          </a:ln>
        </p:spPr>
      </p:pic>
      <p:sp>
        <p:nvSpPr>
          <p:cNvPr id="554" name="Google Shape;554;p32"/>
          <p:cNvSpPr txBox="1"/>
          <p:nvPr/>
        </p:nvSpPr>
        <p:spPr>
          <a:xfrm>
            <a:off x="3111500" y="4415700"/>
            <a:ext cx="6032400" cy="7278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chemeClr val="dk1"/>
                </a:solidFill>
                <a:highlight>
                  <a:schemeClr val="lt1"/>
                </a:highlight>
                <a:latin typeface="Montserrat"/>
                <a:ea typeface="Montserrat"/>
                <a:cs typeface="Montserrat"/>
                <a:sym typeface="Montserrat"/>
              </a:rPr>
              <a:t>举报诈骗，</a:t>
            </a:r>
            <a:r>
              <a:rPr b="0" i="0" lang="zh-CN" sz="1400" u="none" cap="none" strike="noStrike">
                <a:solidFill>
                  <a:srgbClr val="000000"/>
                </a:solidFill>
                <a:highlight>
                  <a:schemeClr val="lt1"/>
                </a:highlight>
                <a:latin typeface="Montserrat"/>
                <a:ea typeface="Montserrat"/>
                <a:cs typeface="Montserrat"/>
                <a:sym typeface="Montserrat"/>
              </a:rPr>
              <a:t>请发送电邮至 </a:t>
            </a:r>
            <a:r>
              <a:rPr b="1" i="0" lang="zh-CN" sz="1400" u="none" cap="none" strike="noStrike">
                <a:solidFill>
                  <a:srgbClr val="000000"/>
                </a:solidFill>
                <a:highlight>
                  <a:schemeClr val="lt1"/>
                </a:highlight>
                <a:latin typeface="Montserrat"/>
                <a:ea typeface="Montserrat"/>
                <a:cs typeface="Montserrat"/>
                <a:sym typeface="Montserrat"/>
              </a:rPr>
              <a:t>PA-PVPITFRAUD@pa.gov</a:t>
            </a:r>
            <a:endParaRPr b="0" i="0" sz="1400" u="none" cap="none" strike="noStrike">
              <a:solidFill>
                <a:srgbClr val="000000"/>
              </a:solidFill>
              <a:latin typeface="Arial"/>
              <a:ea typeface="Arial"/>
              <a:cs typeface="Arial"/>
              <a:sym typeface="Arial"/>
            </a:endParaRPr>
          </a:p>
          <a:p>
            <a:pPr indent="0" lvl="0" marL="0" marR="9728" rtl="0" algn="ctr">
              <a:lnSpc>
                <a:spcPct val="115000"/>
              </a:lnSpc>
              <a:spcBef>
                <a:spcPts val="0"/>
              </a:spcBef>
              <a:spcAft>
                <a:spcPts val="0"/>
              </a:spcAft>
              <a:buClr>
                <a:srgbClr val="000000"/>
              </a:buClr>
              <a:buSzPts val="1800"/>
              <a:buFont typeface="Arial"/>
              <a:buNone/>
            </a:pPr>
            <a:r>
              <a:rPr b="0" i="0" lang="zh-CN" sz="1400" u="none" cap="none" strike="noStrike">
                <a:solidFill>
                  <a:srgbClr val="000000"/>
                </a:solidFill>
                <a:highlight>
                  <a:schemeClr val="lt1"/>
                </a:highlight>
                <a:latin typeface="Montserrat"/>
                <a:ea typeface="Montserrat"/>
                <a:cs typeface="Montserrat"/>
                <a:sym typeface="Montserrat"/>
              </a:rPr>
              <a:t>联系</a:t>
            </a:r>
            <a:r>
              <a:rPr lang="zh-CN">
                <a:highlight>
                  <a:schemeClr val="lt1"/>
                </a:highlight>
                <a:latin typeface="Montserrat"/>
                <a:ea typeface="Montserrat"/>
                <a:cs typeface="Montserrat"/>
                <a:sym typeface="Montserrat"/>
              </a:rPr>
              <a:t>”</a:t>
            </a:r>
            <a:r>
              <a:rPr b="0" i="0" lang="zh-CN" sz="1400" u="none" cap="none" strike="noStrike">
                <a:solidFill>
                  <a:srgbClr val="000000"/>
                </a:solidFill>
                <a:highlight>
                  <a:schemeClr val="lt1"/>
                </a:highlight>
                <a:latin typeface="Montserrat"/>
                <a:ea typeface="Montserrat"/>
                <a:cs typeface="Montserrat"/>
                <a:sym typeface="Montserrat"/>
              </a:rPr>
              <a:t>宾州诈骗侦查分析部</a:t>
            </a:r>
            <a:r>
              <a:rPr b="0" i="0" lang="zh-CN" sz="1400" u="none" cap="none" strike="noStrike">
                <a:solidFill>
                  <a:schemeClr val="dk1"/>
                </a:solidFill>
                <a:highlight>
                  <a:schemeClr val="lt1"/>
                </a:highlight>
                <a:latin typeface="Montserrat"/>
                <a:ea typeface="Montserrat"/>
                <a:cs typeface="Montserrat"/>
                <a:sym typeface="Montserrat"/>
              </a:rPr>
              <a:t>”（PA Fraud Detection and Analysis Unit)</a:t>
            </a:r>
            <a:r>
              <a:rPr b="0" i="0" lang="zh-CN" sz="1400" u="none" cap="none" strike="noStrike">
                <a:solidFill>
                  <a:srgbClr val="000000"/>
                </a:solidFill>
                <a:highlight>
                  <a:schemeClr val="lt1"/>
                </a:highlight>
                <a:latin typeface="Montserrat"/>
                <a:ea typeface="Montserrat"/>
                <a:cs typeface="Montserrat"/>
                <a:sym typeface="Montserrat"/>
              </a:rPr>
              <a:t>。</a:t>
            </a:r>
            <a:endParaRPr b="1" i="0" sz="1400" u="none" cap="none" strike="noStrike">
              <a:solidFill>
                <a:srgbClr val="000000"/>
              </a:solidFill>
              <a:highlight>
                <a:schemeClr val="lt1"/>
              </a:highlight>
              <a:latin typeface="Montserrat"/>
              <a:ea typeface="Montserrat"/>
              <a:cs typeface="Montserrat"/>
              <a:sym typeface="Montserrat"/>
            </a:endParaRPr>
          </a:p>
        </p:txBody>
      </p:sp>
      <p:pic>
        <p:nvPicPr>
          <p:cNvPr id="555" name="Google Shape;555;p32"/>
          <p:cNvPicPr preferRelativeResize="0"/>
          <p:nvPr/>
        </p:nvPicPr>
        <p:blipFill rotWithShape="1">
          <a:blip r:embed="rId4">
            <a:alphaModFix/>
          </a:blip>
          <a:srcRect b="0" l="0" r="0" t="0"/>
          <a:stretch/>
        </p:blipFill>
        <p:spPr>
          <a:xfrm>
            <a:off x="747688" y="1625821"/>
            <a:ext cx="7598579" cy="2761654"/>
          </a:xfrm>
          <a:prstGeom prst="rect">
            <a:avLst/>
          </a:prstGeom>
          <a:noFill/>
          <a:ln>
            <a:noFill/>
          </a:ln>
        </p:spPr>
      </p:pic>
      <p:sp>
        <p:nvSpPr>
          <p:cNvPr id="556" name="Google Shape;556;p32"/>
          <p:cNvSpPr/>
          <p:nvPr/>
        </p:nvSpPr>
        <p:spPr>
          <a:xfrm>
            <a:off x="801778" y="1558550"/>
            <a:ext cx="1629600" cy="27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32"/>
          <p:cNvSpPr/>
          <p:nvPr/>
        </p:nvSpPr>
        <p:spPr>
          <a:xfrm>
            <a:off x="4664425" y="2858223"/>
            <a:ext cx="1433700" cy="326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32"/>
          <p:cNvSpPr/>
          <p:nvPr/>
        </p:nvSpPr>
        <p:spPr>
          <a:xfrm>
            <a:off x="1126665" y="2858221"/>
            <a:ext cx="2518200" cy="38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32"/>
          <p:cNvSpPr txBox="1"/>
          <p:nvPr/>
        </p:nvSpPr>
        <p:spPr>
          <a:xfrm>
            <a:off x="6046721" y="2858223"/>
            <a:ext cx="2602800" cy="3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点击此栏查看您的收款状态。</a:t>
            </a:r>
            <a:endParaRPr b="1" i="0" sz="1000" u="none" cap="none" strike="noStrike">
              <a:solidFill>
                <a:srgbClr val="000000"/>
              </a:solidFill>
              <a:latin typeface="Montserrat"/>
              <a:ea typeface="Montserrat"/>
              <a:cs typeface="Montserrat"/>
              <a:sym typeface="Montserrat"/>
            </a:endParaRPr>
          </a:p>
        </p:txBody>
      </p:sp>
      <p:sp>
        <p:nvSpPr>
          <p:cNvPr id="560" name="Google Shape;560;p32"/>
          <p:cNvSpPr txBox="1"/>
          <p:nvPr/>
        </p:nvSpPr>
        <p:spPr>
          <a:xfrm>
            <a:off x="3579000" y="2858225"/>
            <a:ext cx="1069200" cy="81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zh-CN" sz="1000" u="none" cap="none" strike="noStrike">
                <a:solidFill>
                  <a:srgbClr val="000000"/>
                </a:solidFill>
                <a:latin typeface="Montserrat"/>
                <a:ea typeface="Montserrat"/>
                <a:cs typeface="Montserrat"/>
                <a:sym typeface="Montserrat"/>
              </a:rPr>
              <a:t>如若您还未报税，请点击此栏申报您的信息。</a:t>
            </a:r>
            <a:endParaRPr b="1" i="0" sz="10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g73c52d34eb_2_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73c52d34eb_2_57"/>
          <p:cNvSpPr txBox="1"/>
          <p:nvPr/>
        </p:nvSpPr>
        <p:spPr>
          <a:xfrm>
            <a:off x="395650" y="301600"/>
            <a:ext cx="81495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1" i="0" lang="zh-CN" sz="2800" u="none" cap="none" strike="noStrike">
                <a:solidFill>
                  <a:schemeClr val="lt1"/>
                </a:solidFill>
                <a:latin typeface="Montserrat"/>
                <a:ea typeface="Montserrat"/>
                <a:cs typeface="Montserrat"/>
                <a:sym typeface="Montserrat"/>
              </a:rPr>
              <a:t>纾困金(STIMULUS CHECKS)相关的常见问答：</a:t>
            </a:r>
            <a:endParaRPr b="1" i="0" sz="2400" u="none" cap="none" strike="noStrike">
              <a:solidFill>
                <a:srgbClr val="FFFFFF"/>
              </a:solidFill>
              <a:latin typeface="Montserrat"/>
              <a:ea typeface="Montserrat"/>
              <a:cs typeface="Montserrat"/>
              <a:sym typeface="Montserrat"/>
            </a:endParaRPr>
          </a:p>
        </p:txBody>
      </p:sp>
      <p:sp>
        <p:nvSpPr>
          <p:cNvPr id="567" name="Google Shape;567;g73c52d34eb_2_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73c52d34eb_2_57"/>
          <p:cNvSpPr txBox="1"/>
          <p:nvPr/>
        </p:nvSpPr>
        <p:spPr>
          <a:xfrm>
            <a:off x="373350" y="1230075"/>
            <a:ext cx="6269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1" lang="zh-CN" sz="2400" u="none" cap="none" strike="noStrike">
                <a:solidFill>
                  <a:schemeClr val="dk1"/>
                </a:solidFill>
                <a:latin typeface="Montserrat"/>
                <a:ea typeface="Montserrat"/>
                <a:cs typeface="Montserrat"/>
                <a:sym typeface="Montserrat"/>
              </a:rPr>
              <a:t>纾困金会被计算为收入，算入纳税额中吗？</a:t>
            </a:r>
            <a:endParaRPr b="0" i="0" sz="2400" u="none" cap="none" strike="noStrike">
              <a:solidFill>
                <a:schemeClr val="dk1"/>
              </a:solidFill>
              <a:latin typeface="Montserrat"/>
              <a:ea typeface="Montserrat"/>
              <a:cs typeface="Montserrat"/>
              <a:sym typeface="Montserrat"/>
            </a:endParaRPr>
          </a:p>
        </p:txBody>
      </p:sp>
      <p:sp>
        <p:nvSpPr>
          <p:cNvPr id="569" name="Google Shape;569;g73c52d34eb_2_57"/>
          <p:cNvSpPr txBox="1"/>
          <p:nvPr/>
        </p:nvSpPr>
        <p:spPr>
          <a:xfrm>
            <a:off x="454152" y="1860625"/>
            <a:ext cx="6098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1" lang="zh-CN" sz="1800" u="none" cap="none" strike="noStrike">
                <a:solidFill>
                  <a:schemeClr val="dk1"/>
                </a:solidFill>
                <a:latin typeface="Montserrat"/>
                <a:ea typeface="Montserrat"/>
                <a:cs typeface="Montserrat"/>
                <a:sym typeface="Montserrat"/>
              </a:rPr>
              <a:t>不，</a:t>
            </a:r>
            <a:r>
              <a:rPr b="0" i="1" lang="zh-CN" sz="1800" u="none" cap="none" strike="noStrike">
                <a:solidFill>
                  <a:schemeClr val="dk1"/>
                </a:solidFill>
                <a:latin typeface="Montserrat"/>
                <a:ea typeface="Montserrat"/>
                <a:cs typeface="Montserrat"/>
                <a:sym typeface="Montserrat"/>
              </a:rPr>
              <a:t>每人从联邦政府所得到的纾困金不算为应纳税所得额。</a:t>
            </a:r>
            <a:endParaRPr b="0" i="0" sz="1800" u="none" cap="none" strike="noStrike">
              <a:solidFill>
                <a:schemeClr val="dk1"/>
              </a:solidFill>
              <a:latin typeface="Montserrat"/>
              <a:ea typeface="Montserrat"/>
              <a:cs typeface="Montserrat"/>
              <a:sym typeface="Montserrat"/>
            </a:endParaRPr>
          </a:p>
        </p:txBody>
      </p:sp>
      <p:sp>
        <p:nvSpPr>
          <p:cNvPr id="570" name="Google Shape;570;g73c52d34eb_2_5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1" lang="zh-CN" sz="2000" u="none" cap="none" strike="noStrike">
                <a:solidFill>
                  <a:schemeClr val="dk1"/>
                </a:solidFill>
                <a:latin typeface="Montserrat"/>
                <a:ea typeface="Montserrat"/>
                <a:cs typeface="Montserrat"/>
                <a:sym typeface="Montserrat"/>
              </a:rPr>
              <a:t>我需要交还纾困金的金额吗？</a:t>
            </a:r>
            <a:endParaRPr b="0" i="0" sz="2000" u="none" cap="none" strike="noStrike">
              <a:solidFill>
                <a:srgbClr val="000000"/>
              </a:solidFill>
              <a:latin typeface="Arial"/>
              <a:ea typeface="Arial"/>
              <a:cs typeface="Arial"/>
              <a:sym typeface="Arial"/>
            </a:endParaRPr>
          </a:p>
        </p:txBody>
      </p:sp>
      <p:sp>
        <p:nvSpPr>
          <p:cNvPr id="571" name="Google Shape;571;g73c52d34eb_2_57"/>
          <p:cNvSpPr txBox="1"/>
          <p:nvPr/>
        </p:nvSpPr>
        <p:spPr>
          <a:xfrm>
            <a:off x="454153" y="3343325"/>
            <a:ext cx="626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zh-CN" sz="2000" u="none" cap="none" strike="noStrike">
                <a:solidFill>
                  <a:schemeClr val="dk1"/>
                </a:solidFill>
                <a:latin typeface="Arial"/>
                <a:ea typeface="Arial"/>
                <a:cs typeface="Arial"/>
                <a:sym typeface="Arial"/>
              </a:rPr>
              <a:t>不，</a:t>
            </a:r>
            <a:r>
              <a:rPr b="0" i="0" lang="zh-CN" sz="2000" u="none" cap="none" strike="noStrike">
                <a:solidFill>
                  <a:schemeClr val="dk1"/>
                </a:solidFill>
                <a:latin typeface="Arial"/>
                <a:ea typeface="Arial"/>
                <a:cs typeface="Arial"/>
                <a:sym typeface="Arial"/>
              </a:rPr>
              <a:t>您在明年报税时，不需要交还纾困金的金额。</a:t>
            </a:r>
            <a:endParaRPr b="0" i="0" sz="16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g74d7203fa3_0_3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74d7203fa3_0_3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cxnSp>
        <p:nvCxnSpPr>
          <p:cNvPr id="578" name="Google Shape;578;g74d7203fa3_0_370"/>
          <p:cNvCxnSpPr/>
          <p:nvPr/>
        </p:nvCxnSpPr>
        <p:spPr>
          <a:xfrm flipH="1" rot="10800000">
            <a:off x="-24425" y="1162275"/>
            <a:ext cx="6571200" cy="31500"/>
          </a:xfrm>
          <a:prstGeom prst="straightConnector1">
            <a:avLst/>
          </a:prstGeom>
          <a:noFill/>
          <a:ln cap="flat" cmpd="sng" w="38100">
            <a:solidFill>
              <a:srgbClr val="2176D2"/>
            </a:solidFill>
            <a:prstDash val="solid"/>
            <a:round/>
            <a:headEnd len="sm" w="sm" type="none"/>
            <a:tailEnd len="sm" w="sm" type="none"/>
          </a:ln>
        </p:spPr>
      </p:cxnSp>
      <p:sp>
        <p:nvSpPr>
          <p:cNvPr id="579" name="Google Shape;579;g74d7203fa3_0_370"/>
          <p:cNvSpPr txBox="1"/>
          <p:nvPr/>
        </p:nvSpPr>
        <p:spPr>
          <a:xfrm>
            <a:off x="98225" y="1341325"/>
            <a:ext cx="64368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费城剧院紧急救济金（Theatre Philadelphia Emergency Relief）：</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为因新冠疫情而收入受到影响</a:t>
            </a:r>
            <a:r>
              <a:rPr lang="zh-CN">
                <a:solidFill>
                  <a:schemeClr val="dk1"/>
                </a:solidFill>
                <a:highlight>
                  <a:srgbClr val="FFFFFF"/>
                </a:highlight>
                <a:latin typeface="Montserrat"/>
                <a:ea typeface="Montserrat"/>
                <a:cs typeface="Montserrat"/>
                <a:sym typeface="Montserrat"/>
              </a:rPr>
              <a:t>者</a:t>
            </a:r>
            <a:r>
              <a:rPr b="0" i="0" lang="zh-CN" sz="1400" u="none" cap="none" strike="noStrike">
                <a:solidFill>
                  <a:schemeClr val="dk1"/>
                </a:solidFill>
                <a:highlight>
                  <a:srgbClr val="FFFFFF"/>
                </a:highlight>
                <a:latin typeface="Montserrat"/>
                <a:ea typeface="Montserrat"/>
                <a:cs typeface="Montserrat"/>
                <a:sym typeface="Montserrat"/>
              </a:rPr>
              <a:t>，提供每人$300美元的微型资助金。剧院行业的所有工作者均可申请。微型资助金为先到先得制。</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200"/>
              <a:buFont typeface="Arial"/>
              <a:buNone/>
            </a:pPr>
            <a:r>
              <a:rPr b="1" i="0" lang="zh-CN" sz="1200" u="none" cap="none" strike="noStrike">
                <a:solidFill>
                  <a:srgbClr val="2176D2"/>
                </a:solidFill>
                <a:latin typeface="Montserrat"/>
                <a:ea typeface="Montserrat"/>
                <a:cs typeface="Montserrat"/>
                <a:sym typeface="Montserrat"/>
              </a:rPr>
              <a:t>欲知详情并提交申请，请访问 theatrephiladelphia.org</a:t>
            </a:r>
            <a:endParaRPr b="0" i="0" sz="1400" u="none" cap="none" strike="noStrike">
              <a:solidFill>
                <a:schemeClr val="dk1"/>
              </a:solidFill>
              <a:highlight>
                <a:schemeClr val="lt1"/>
              </a:highlight>
              <a:latin typeface="Montserrat"/>
              <a:ea typeface="Montserrat"/>
              <a:cs typeface="Montserrat"/>
              <a:sym typeface="Montserrat"/>
            </a:endParaRPr>
          </a:p>
        </p:txBody>
      </p:sp>
      <p:cxnSp>
        <p:nvCxnSpPr>
          <p:cNvPr id="580" name="Google Shape;580;g74d7203fa3_0_370"/>
          <p:cNvCxnSpPr/>
          <p:nvPr/>
        </p:nvCxnSpPr>
        <p:spPr>
          <a:xfrm flipH="1" rot="10800000">
            <a:off x="0" y="2674800"/>
            <a:ext cx="6534900" cy="9600"/>
          </a:xfrm>
          <a:prstGeom prst="straightConnector1">
            <a:avLst/>
          </a:prstGeom>
          <a:noFill/>
          <a:ln cap="flat" cmpd="sng" w="38100">
            <a:solidFill>
              <a:srgbClr val="2176D2"/>
            </a:solidFill>
            <a:prstDash val="solid"/>
            <a:round/>
            <a:headEnd len="sm" w="sm" type="none"/>
            <a:tailEnd len="sm" w="sm" type="none"/>
          </a:ln>
        </p:spPr>
      </p:cxnSp>
      <p:pic>
        <p:nvPicPr>
          <p:cNvPr id="581" name="Google Shape;581;g74d7203fa3_0_370"/>
          <p:cNvPicPr preferRelativeResize="0"/>
          <p:nvPr/>
        </p:nvPicPr>
        <p:blipFill rotWithShape="1">
          <a:blip r:embed="rId3">
            <a:alphaModFix/>
          </a:blip>
          <a:srcRect b="0" l="0" r="0" t="0"/>
          <a:stretch/>
        </p:blipFill>
        <p:spPr>
          <a:xfrm>
            <a:off x="6743825" y="1094525"/>
            <a:ext cx="2191250" cy="1660375"/>
          </a:xfrm>
          <a:prstGeom prst="rect">
            <a:avLst/>
          </a:prstGeom>
          <a:noFill/>
          <a:ln>
            <a:noFill/>
          </a:ln>
        </p:spPr>
      </p:pic>
      <p:pic>
        <p:nvPicPr>
          <p:cNvPr id="582" name="Google Shape;582;g74d7203fa3_0_370"/>
          <p:cNvPicPr preferRelativeResize="0"/>
          <p:nvPr/>
        </p:nvPicPr>
        <p:blipFill rotWithShape="1">
          <a:blip r:embed="rId4">
            <a:alphaModFix/>
          </a:blip>
          <a:srcRect b="0" l="0" r="0" t="0"/>
          <a:stretch/>
        </p:blipFill>
        <p:spPr>
          <a:xfrm>
            <a:off x="213875" y="3348275"/>
            <a:ext cx="2191250" cy="1421557"/>
          </a:xfrm>
          <a:prstGeom prst="rect">
            <a:avLst/>
          </a:prstGeom>
          <a:noFill/>
          <a:ln>
            <a:noFill/>
          </a:ln>
        </p:spPr>
      </p:pic>
      <p:sp>
        <p:nvSpPr>
          <p:cNvPr id="583" name="Google Shape;583;g74d7203fa3_0_370"/>
          <p:cNvSpPr txBox="1"/>
          <p:nvPr/>
        </p:nvSpPr>
        <p:spPr>
          <a:xfrm>
            <a:off x="2615575" y="3493850"/>
            <a:ext cx="6604500" cy="118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500" u="none" cap="none" strike="noStrike">
                <a:solidFill>
                  <a:schemeClr val="dk1"/>
                </a:solidFill>
                <a:highlight>
                  <a:schemeClr val="lt1"/>
                </a:highlight>
                <a:latin typeface="Montserrat"/>
                <a:ea typeface="Montserrat"/>
                <a:cs typeface="Montserrat"/>
                <a:sym typeface="Montserrat"/>
              </a:rPr>
              <a:t>费城黑人艺术工作者紧急</a:t>
            </a:r>
            <a:r>
              <a:rPr b="1" i="0" lang="zh-CN" sz="1500" u="none" cap="none" strike="noStrike">
                <a:solidFill>
                  <a:schemeClr val="dk1"/>
                </a:solidFill>
                <a:highlight>
                  <a:srgbClr val="FFFFFF"/>
                </a:highlight>
                <a:latin typeface="Montserrat"/>
                <a:ea typeface="Montserrat"/>
                <a:cs typeface="Montserrat"/>
                <a:sym typeface="Montserrat"/>
              </a:rPr>
              <a:t>缺口</a:t>
            </a:r>
            <a:r>
              <a:rPr b="1" i="0" lang="zh-CN" sz="1500" u="none" cap="none" strike="noStrike">
                <a:solidFill>
                  <a:schemeClr val="dk1"/>
                </a:solidFill>
                <a:highlight>
                  <a:schemeClr val="lt1"/>
                </a:highlight>
                <a:latin typeface="Montserrat"/>
                <a:ea typeface="Montserrat"/>
                <a:cs typeface="Montserrat"/>
                <a:sym typeface="Montserrat"/>
              </a:rPr>
              <a:t>基金（Emergency Gap Fund for Philly’s Black Working Artists)</a:t>
            </a:r>
            <a:endParaRPr b="1" i="0" sz="15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为居住在费城的黑人艺术工作者，提供一次性$500美元资助金，以助其安稳渡过新冠疫情的风波。</a:t>
            </a:r>
            <a:r>
              <a:rPr b="1" i="0" lang="zh-CN" sz="1200" u="none" cap="none" strike="noStrike">
                <a:solidFill>
                  <a:srgbClr val="2176D2"/>
                </a:solidFill>
                <a:latin typeface="Montserrat"/>
                <a:ea typeface="Montserrat"/>
                <a:cs typeface="Montserrat"/>
                <a:sym typeface="Montserrat"/>
              </a:rPr>
              <a:t>欲知详情并提交申请，请访问 villagearts.org</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Montserrat"/>
              <a:ea typeface="Montserrat"/>
              <a:cs typeface="Montserrat"/>
              <a:sym typeface="Montserrat"/>
            </a:endParaRPr>
          </a:p>
        </p:txBody>
      </p:sp>
      <p:cxnSp>
        <p:nvCxnSpPr>
          <p:cNvPr id="584" name="Google Shape;584;g74d7203fa3_0_370"/>
          <p:cNvCxnSpPr/>
          <p:nvPr/>
        </p:nvCxnSpPr>
        <p:spPr>
          <a:xfrm flipH="1" rot="10800000">
            <a:off x="2633725" y="4797188"/>
            <a:ext cx="6534900" cy="9600"/>
          </a:xfrm>
          <a:prstGeom prst="straightConnector1">
            <a:avLst/>
          </a:prstGeom>
          <a:noFill/>
          <a:ln cap="flat" cmpd="sng" w="38100">
            <a:solidFill>
              <a:srgbClr val="2176D2"/>
            </a:solidFill>
            <a:prstDash val="solid"/>
            <a:round/>
            <a:headEnd len="sm" w="sm" type="none"/>
            <a:tailEnd len="sm" w="sm" type="none"/>
          </a:ln>
        </p:spPr>
      </p:cxnSp>
      <p:cxnSp>
        <p:nvCxnSpPr>
          <p:cNvPr id="585" name="Google Shape;585;g74d7203fa3_0_370"/>
          <p:cNvCxnSpPr/>
          <p:nvPr/>
        </p:nvCxnSpPr>
        <p:spPr>
          <a:xfrm flipH="1" rot="10800000">
            <a:off x="2615575" y="3344038"/>
            <a:ext cx="6571200" cy="31500"/>
          </a:xfrm>
          <a:prstGeom prst="straightConnector1">
            <a:avLst/>
          </a:prstGeom>
          <a:noFill/>
          <a:ln cap="flat" cmpd="sng" w="38100">
            <a:solidFill>
              <a:srgbClr val="2176D2"/>
            </a:solidFill>
            <a:prstDash val="solid"/>
            <a:round/>
            <a:headEnd len="sm" w="sm" type="none"/>
            <a:tailEnd len="sm" w="sm"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g737b016594_0_11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737b016594_0_11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艺术援助</a:t>
            </a:r>
            <a:endParaRPr b="1" i="0" sz="2400" u="none" cap="none" strike="noStrike">
              <a:solidFill>
                <a:srgbClr val="FFFFFF"/>
              </a:solidFill>
              <a:latin typeface="Montserrat"/>
              <a:ea typeface="Montserrat"/>
              <a:cs typeface="Montserrat"/>
              <a:sym typeface="Montserrat"/>
            </a:endParaRPr>
          </a:p>
        </p:txBody>
      </p:sp>
      <p:sp>
        <p:nvSpPr>
          <p:cNvPr id="592" name="Google Shape;592;g737b016594_0_111"/>
          <p:cNvSpPr txBox="1"/>
          <p:nvPr/>
        </p:nvSpPr>
        <p:spPr>
          <a:xfrm>
            <a:off x="358350" y="4305300"/>
            <a:ext cx="7052400" cy="666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1200" u="none" cap="none" strike="noStrike">
                <a:solidFill>
                  <a:srgbClr val="2176D2"/>
                </a:solidFill>
                <a:latin typeface="Montserrat"/>
                <a:ea typeface="Montserrat"/>
                <a:cs typeface="Montserrat"/>
                <a:sym typeface="Montserrat"/>
              </a:rPr>
              <a:t>欲知艺术援助计划相关详情，及更多资助信息, </a:t>
            </a:r>
            <a:endParaRPr b="1" i="0" sz="12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zh-CN" sz="1200" u="none" cap="none" strike="noStrike">
                <a:solidFill>
                  <a:srgbClr val="2176D2"/>
                </a:solidFill>
                <a:latin typeface="Montserrat"/>
                <a:ea typeface="Montserrat"/>
                <a:cs typeface="Montserrat"/>
                <a:sym typeface="Montserrat"/>
              </a:rPr>
              <a:t>请访问 CREATIVEPHL.ORG/OPPORTUNITIES/</a:t>
            </a:r>
            <a:endParaRPr b="1" i="0" sz="1200" u="none" cap="none" strike="noStrike">
              <a:solidFill>
                <a:srgbClr val="2176D2"/>
              </a:solidFill>
              <a:latin typeface="Montserrat"/>
              <a:ea typeface="Montserrat"/>
              <a:cs typeface="Montserrat"/>
              <a:sym typeface="Montserrat"/>
            </a:endParaRPr>
          </a:p>
        </p:txBody>
      </p:sp>
      <p:cxnSp>
        <p:nvCxnSpPr>
          <p:cNvPr id="593" name="Google Shape;593;g737b016594_0_111"/>
          <p:cNvCxnSpPr/>
          <p:nvPr/>
        </p:nvCxnSpPr>
        <p:spPr>
          <a:xfrm>
            <a:off x="0" y="4183275"/>
            <a:ext cx="6839100" cy="0"/>
          </a:xfrm>
          <a:prstGeom prst="straightConnector1">
            <a:avLst/>
          </a:prstGeom>
          <a:noFill/>
          <a:ln cap="flat" cmpd="sng" w="38100">
            <a:solidFill>
              <a:srgbClr val="2176D2"/>
            </a:solidFill>
            <a:prstDash val="solid"/>
            <a:round/>
            <a:headEnd len="sm" w="sm" type="none"/>
            <a:tailEnd len="sm" w="sm" type="none"/>
          </a:ln>
        </p:spPr>
      </p:cxnSp>
      <p:sp>
        <p:nvSpPr>
          <p:cNvPr id="594" name="Google Shape;594;g737b016594_0_111"/>
          <p:cNvSpPr txBox="1"/>
          <p:nvPr/>
        </p:nvSpPr>
        <p:spPr>
          <a:xfrm>
            <a:off x="171575" y="1082525"/>
            <a:ext cx="549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600" u="none" cap="none" strike="noStrike">
                <a:solidFill>
                  <a:schemeClr val="dk1"/>
                </a:solidFill>
                <a:highlight>
                  <a:schemeClr val="lt1"/>
                </a:highlight>
                <a:latin typeface="Montserrat"/>
                <a:ea typeface="Montserrat"/>
                <a:cs typeface="Montserrat"/>
                <a:sym typeface="Montserrat"/>
              </a:rPr>
              <a:t>COVID-19 Arts Aid PHL 艺术援助项目：</a:t>
            </a:r>
            <a:endParaRPr b="1" i="0" sz="16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highlight>
                  <a:srgbClr val="FFFFFF"/>
                </a:highlight>
                <a:latin typeface="Montserrat"/>
                <a:ea typeface="Montserrat"/>
                <a:cs typeface="Montserrat"/>
                <a:sym typeface="Montserrat"/>
              </a:rPr>
              <a:t>为艺术</a:t>
            </a:r>
            <a:r>
              <a:rPr b="0" i="0" lang="zh-CN" sz="1400" u="none" cap="none" strike="noStrike">
                <a:solidFill>
                  <a:schemeClr val="dk1"/>
                </a:solidFill>
                <a:highlight>
                  <a:schemeClr val="lt1"/>
                </a:highlight>
                <a:latin typeface="Montserrat"/>
                <a:ea typeface="Montserrat"/>
                <a:cs typeface="Montserrat"/>
                <a:sym typeface="Montserrat"/>
              </a:rPr>
              <a:t>工作者</a:t>
            </a:r>
            <a:r>
              <a:rPr b="0" i="0" lang="zh-CN" sz="1400" u="none" cap="none" strike="noStrike">
                <a:solidFill>
                  <a:schemeClr val="dk1"/>
                </a:solidFill>
                <a:highlight>
                  <a:srgbClr val="FFFFFF"/>
                </a:highlight>
                <a:latin typeface="Montserrat"/>
                <a:ea typeface="Montserrat"/>
                <a:cs typeface="Montserrat"/>
                <a:sym typeface="Montserrat"/>
              </a:rPr>
              <a:t>提供</a:t>
            </a:r>
            <a:r>
              <a:rPr b="1" i="0" lang="zh-CN" sz="1400" u="none" cap="none" strike="noStrike">
                <a:solidFill>
                  <a:schemeClr val="dk1"/>
                </a:solidFill>
                <a:highlight>
                  <a:schemeClr val="lt1"/>
                </a:highlight>
                <a:latin typeface="Montserrat"/>
                <a:ea typeface="Montserrat"/>
                <a:cs typeface="Montserrat"/>
                <a:sym typeface="Montserrat"/>
              </a:rPr>
              <a:t>最高达</a:t>
            </a:r>
            <a:r>
              <a:rPr b="1" i="0" lang="zh-CN" sz="1400" u="none" cap="none" strike="noStrike">
                <a:solidFill>
                  <a:schemeClr val="dk1"/>
                </a:solidFill>
                <a:highlight>
                  <a:srgbClr val="FFFFFF"/>
                </a:highlight>
                <a:latin typeface="Montserrat"/>
                <a:ea typeface="Montserrat"/>
                <a:cs typeface="Montserrat"/>
                <a:sym typeface="Montserrat"/>
              </a:rPr>
              <a:t> </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500美元</a:t>
            </a:r>
            <a:r>
              <a:rPr b="0" i="0" lang="zh-CN" sz="1400" u="none" cap="none" strike="noStrike">
                <a:solidFill>
                  <a:schemeClr val="dk1"/>
                </a:solidFill>
                <a:highlight>
                  <a:srgbClr val="FFFFFF"/>
                </a:highlight>
                <a:latin typeface="Montserrat"/>
                <a:ea typeface="Montserrat"/>
                <a:cs typeface="Montserrat"/>
                <a:sym typeface="Montserrat"/>
              </a:rPr>
              <a:t>资助，以及为小型艺术文化机构提供</a:t>
            </a:r>
            <a:r>
              <a:rPr b="1" i="0" lang="zh-CN" sz="1400" u="none" cap="none" strike="noStrike">
                <a:solidFill>
                  <a:schemeClr val="dk1"/>
                </a:solidFill>
                <a:highlight>
                  <a:srgbClr val="FFFFFF"/>
                </a:highlight>
                <a:latin typeface="Montserrat"/>
                <a:ea typeface="Montserrat"/>
                <a:cs typeface="Montserrat"/>
                <a:sym typeface="Montserrat"/>
              </a:rPr>
              <a:t>最高达</a:t>
            </a:r>
            <a:r>
              <a:rPr b="1" i="0" lang="zh-CN" sz="1400" u="none" cap="none" strike="noStrike">
                <a:solidFill>
                  <a:schemeClr val="dk1"/>
                </a:solidFill>
                <a:highlight>
                  <a:schemeClr val="lt1"/>
                </a:highlight>
                <a:latin typeface="Montserrat"/>
                <a:ea typeface="Montserrat"/>
                <a:cs typeface="Montserrat"/>
                <a:sym typeface="Montserrat"/>
              </a:rPr>
              <a:t>$</a:t>
            </a:r>
            <a:r>
              <a:rPr b="1" i="0" lang="zh-CN" sz="1400" u="none" cap="none" strike="noStrike">
                <a:solidFill>
                  <a:schemeClr val="dk1"/>
                </a:solidFill>
                <a:highlight>
                  <a:srgbClr val="FFFFFF"/>
                </a:highlight>
                <a:latin typeface="Montserrat"/>
                <a:ea typeface="Montserrat"/>
                <a:cs typeface="Montserrat"/>
                <a:sym typeface="Montserrat"/>
              </a:rPr>
              <a:t>1,000美元</a:t>
            </a:r>
            <a:r>
              <a:rPr b="0" i="0" lang="zh-CN" sz="1400" u="none" cap="none" strike="noStrike">
                <a:solidFill>
                  <a:schemeClr val="dk1"/>
                </a:solidFill>
                <a:highlight>
                  <a:srgbClr val="FFFFFF"/>
                </a:highlight>
                <a:latin typeface="Montserrat"/>
                <a:ea typeface="Montserrat"/>
                <a:cs typeface="Montserrat"/>
                <a:sym typeface="Montserrat"/>
              </a:rPr>
              <a:t>资助。</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该项目将着重扶持预算不超过25万美元的文化机构，以及急需援助的</a:t>
            </a:r>
            <a:r>
              <a:rPr b="0" i="0" lang="zh-CN" sz="1400" u="none" cap="none" strike="noStrike">
                <a:solidFill>
                  <a:schemeClr val="dk1"/>
                </a:solidFill>
                <a:highlight>
                  <a:schemeClr val="lt1"/>
                </a:highlight>
                <a:latin typeface="Montserrat"/>
                <a:ea typeface="Montserrat"/>
                <a:cs typeface="Montserrat"/>
                <a:sym typeface="Montserrat"/>
              </a:rPr>
              <a:t>艺术工作者</a:t>
            </a:r>
            <a:r>
              <a:rPr b="0" i="0" lang="zh-CN" sz="1400" u="none" cap="none" strike="noStrike">
                <a:solidFill>
                  <a:schemeClr val="dk1"/>
                </a:solidFill>
                <a:latin typeface="Arial"/>
                <a:ea typeface="Arial"/>
                <a:cs typeface="Arial"/>
                <a:sym typeface="Arial"/>
              </a:rPr>
              <a: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虽然初始资金有限，但随着继续获得资金，</a:t>
            </a:r>
            <a:r>
              <a:rPr b="0" i="0" lang="zh-CN" sz="1400" u="none" cap="none" strike="noStrike">
                <a:solidFill>
                  <a:schemeClr val="dk1"/>
                </a:solidFill>
                <a:highlight>
                  <a:schemeClr val="lt1"/>
                </a:highlight>
                <a:latin typeface="Montserrat"/>
                <a:ea typeface="Montserrat"/>
                <a:cs typeface="Montserrat"/>
                <a:sym typeface="Montserrat"/>
              </a:rPr>
              <a:t>援助</a:t>
            </a:r>
            <a:r>
              <a:rPr b="0" i="0" lang="zh-CN" sz="1400" u="none" cap="none" strike="noStrike">
                <a:solidFill>
                  <a:schemeClr val="dk1"/>
                </a:solidFill>
                <a:latin typeface="Arial"/>
                <a:ea typeface="Arial"/>
                <a:cs typeface="Arial"/>
                <a:sym typeface="Arial"/>
              </a:rPr>
              <a:t>金将滚动发放。</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zh-CN" sz="1400" u="none" cap="none" strike="noStrike">
                <a:solidFill>
                  <a:schemeClr val="dk1"/>
                </a:solidFill>
                <a:latin typeface="Arial"/>
                <a:ea typeface="Arial"/>
                <a:cs typeface="Arial"/>
                <a:sym typeface="Arial"/>
              </a:rPr>
              <a:t>创意PHL（Creative PHL）已筹集一系列赞助金及其他资助机会信息。</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chemeClr val="dk1"/>
              </a:solidFill>
              <a:latin typeface="Arial"/>
              <a:ea typeface="Arial"/>
              <a:cs typeface="Arial"/>
              <a:sym typeface="Arial"/>
            </a:endParaRPr>
          </a:p>
        </p:txBody>
      </p:sp>
      <p:pic>
        <p:nvPicPr>
          <p:cNvPr id="595" name="Google Shape;595;g737b016594_0_111"/>
          <p:cNvPicPr preferRelativeResize="0"/>
          <p:nvPr/>
        </p:nvPicPr>
        <p:blipFill rotWithShape="1">
          <a:blip r:embed="rId3">
            <a:alphaModFix/>
          </a:blip>
          <a:srcRect b="0" l="0" r="0" t="0"/>
          <a:stretch/>
        </p:blipFill>
        <p:spPr>
          <a:xfrm>
            <a:off x="5779950" y="983150"/>
            <a:ext cx="2948825" cy="2527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b="-4454" l="-39547" r="-11282" t="2961"/>
          <a:stretch/>
        </p:blipFill>
        <p:spPr>
          <a:xfrm>
            <a:off x="3875975" y="1103225"/>
            <a:ext cx="5320275" cy="3579950"/>
          </a:xfrm>
          <a:prstGeom prst="rect">
            <a:avLst/>
          </a:prstGeom>
          <a:noFill/>
          <a:ln>
            <a:noFill/>
          </a:ln>
        </p:spPr>
      </p:pic>
      <p:sp>
        <p:nvSpPr>
          <p:cNvPr id="113" name="Google Shape;113;p5"/>
          <p:cNvSpPr txBox="1"/>
          <p:nvPr>
            <p:ph idx="1" type="body"/>
          </p:nvPr>
        </p:nvSpPr>
        <p:spPr>
          <a:xfrm>
            <a:off x="395650" y="1554600"/>
            <a:ext cx="5089200" cy="251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关于新型冠状病毒，我们还有很多不了解之处。</a:t>
            </a:r>
            <a:endParaRPr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可以肯定的是，它看起来与其它呼吸道病毒非常相似，</a:t>
            </a:r>
            <a:r>
              <a:rPr b="1" lang="zh-CN" sz="2200">
                <a:solidFill>
                  <a:schemeClr val="dk1"/>
                </a:solidFill>
                <a:latin typeface="Montserrat"/>
                <a:ea typeface="Montserrat"/>
                <a:cs typeface="Montserrat"/>
                <a:sym typeface="Montserrat"/>
              </a:rPr>
              <a:t>如普通感冒或流感病毒。</a:t>
            </a:r>
            <a:endParaRPr b="1" sz="2200">
              <a:solidFill>
                <a:schemeClr val="dk1"/>
              </a:solidFill>
              <a:latin typeface="Montserrat"/>
              <a:ea typeface="Montserrat"/>
              <a:cs typeface="Montserrat"/>
              <a:sym typeface="Montserrat"/>
            </a:endParaRPr>
          </a:p>
          <a:p>
            <a:pPr indent="0" lvl="0" marL="0" rtl="0" algn="l">
              <a:lnSpc>
                <a:spcPct val="115000"/>
              </a:lnSpc>
              <a:spcBef>
                <a:spcPts val="0"/>
              </a:spcBef>
              <a:spcAft>
                <a:spcPts val="1600"/>
              </a:spcAft>
              <a:buSzPts val="1800"/>
              <a:buNone/>
            </a:pPr>
            <a:r>
              <a:t/>
            </a:r>
            <a:endParaRPr sz="2200"/>
          </a:p>
        </p:txBody>
      </p:sp>
      <p:sp>
        <p:nvSpPr>
          <p:cNvPr id="114" name="Google Shape;114;p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什么是</a:t>
            </a:r>
            <a:r>
              <a:rPr b="1" i="0" lang="zh-CN" sz="2800" u="none" cap="none" strike="noStrike">
                <a:solidFill>
                  <a:schemeClr val="lt1"/>
                </a:solidFill>
                <a:latin typeface="Montserrat"/>
                <a:ea typeface="Montserrat"/>
                <a:cs typeface="Montserrat"/>
                <a:sym typeface="Montserrat"/>
              </a:rPr>
              <a:t>新型冠状病毒</a:t>
            </a:r>
            <a:r>
              <a:rPr b="1" i="0" lang="zh-CN" sz="2800" u="none" cap="none" strike="noStrike">
                <a:solidFill>
                  <a:srgbClr val="FFFFFF"/>
                </a:solidFill>
                <a:latin typeface="Montserrat"/>
                <a:ea typeface="Montserrat"/>
                <a:cs typeface="Montserrat"/>
                <a:sym typeface="Montserrat"/>
              </a:rPr>
              <a:t> / COVID-19?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g74d7203fa3_0_4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74d7203fa3_0_434"/>
          <p:cNvSpPr txBox="1"/>
          <p:nvPr/>
        </p:nvSpPr>
        <p:spPr>
          <a:xfrm>
            <a:off x="261600" y="301600"/>
            <a:ext cx="8635200" cy="43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1800" u="none" cap="none" strike="noStrike">
                <a:solidFill>
                  <a:srgbClr val="FFFFFF"/>
                </a:solidFill>
                <a:latin typeface="Montserrat"/>
                <a:ea typeface="Montserrat"/>
                <a:cs typeface="Montserrat"/>
                <a:sym typeface="Montserrat"/>
              </a:rPr>
              <a:t>新冠疫情团结基金（</a:t>
            </a:r>
            <a:r>
              <a:rPr b="1" i="0" lang="zh-CN" sz="1700" u="none" cap="none" strike="noStrike">
                <a:solidFill>
                  <a:srgbClr val="FFFFFF"/>
                </a:solidFill>
                <a:latin typeface="Montserrat"/>
                <a:ea typeface="Montserrat"/>
                <a:cs typeface="Montserrat"/>
                <a:sym typeface="Montserrat"/>
              </a:rPr>
              <a:t>SOLIDARITY FUND FOR COVID-19 ORGANIZING</a:t>
            </a:r>
            <a:r>
              <a:rPr b="1" i="0" lang="zh-CN" sz="1800" u="none" cap="none" strike="noStrike">
                <a:solidFill>
                  <a:srgbClr val="FFFFFF"/>
                </a:solidFill>
                <a:latin typeface="Montserrat"/>
                <a:ea typeface="Montserrat"/>
                <a:cs typeface="Montserrat"/>
                <a:sym typeface="Montserrat"/>
              </a:rPr>
              <a:t>）</a:t>
            </a:r>
            <a:endParaRPr b="1" i="0" sz="1800" u="none" cap="none" strike="noStrike">
              <a:solidFill>
                <a:srgbClr val="FFFFFF"/>
              </a:solidFill>
              <a:latin typeface="Montserrat"/>
              <a:ea typeface="Montserrat"/>
              <a:cs typeface="Montserrat"/>
              <a:sym typeface="Montserrat"/>
            </a:endParaRPr>
          </a:p>
        </p:txBody>
      </p:sp>
      <p:pic>
        <p:nvPicPr>
          <p:cNvPr id="602" name="Google Shape;602;g74d7203fa3_0_434"/>
          <p:cNvPicPr preferRelativeResize="0"/>
          <p:nvPr/>
        </p:nvPicPr>
        <p:blipFill rotWithShape="1">
          <a:blip r:embed="rId3">
            <a:alphaModFix/>
          </a:blip>
          <a:srcRect b="0" l="7433" r="0" t="0"/>
          <a:stretch/>
        </p:blipFill>
        <p:spPr>
          <a:xfrm>
            <a:off x="3652275" y="960600"/>
            <a:ext cx="4982925" cy="3069900"/>
          </a:xfrm>
          <a:prstGeom prst="rect">
            <a:avLst/>
          </a:prstGeom>
          <a:noFill/>
          <a:ln>
            <a:noFill/>
          </a:ln>
        </p:spPr>
      </p:pic>
      <p:sp>
        <p:nvSpPr>
          <p:cNvPr id="603" name="Google Shape;603;g74d7203fa3_0_434"/>
          <p:cNvSpPr txBox="1"/>
          <p:nvPr/>
        </p:nvSpPr>
        <p:spPr>
          <a:xfrm>
            <a:off x="292600" y="1032150"/>
            <a:ext cx="3517500" cy="22167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800" u="none" cap="none" strike="noStrike">
                <a:solidFill>
                  <a:srgbClr val="0F4D90"/>
                </a:solidFill>
                <a:latin typeface="Montserrat"/>
                <a:ea typeface="Montserrat"/>
                <a:cs typeface="Montserrat"/>
                <a:sym typeface="Montserrat"/>
              </a:rPr>
              <a:t>面包与玫瑰社区基金会（Bread &amp; Roses Community Fund）</a:t>
            </a:r>
            <a:r>
              <a:rPr b="0" i="0" lang="zh-CN" sz="1800" u="none" cap="none" strike="noStrike">
                <a:solidFill>
                  <a:srgbClr val="0F4D90"/>
                </a:solidFill>
                <a:latin typeface="Montserrat"/>
                <a:ea typeface="Montserrat"/>
                <a:cs typeface="Montserrat"/>
                <a:sym typeface="Montserrat"/>
              </a:rPr>
              <a:t>开放了</a:t>
            </a:r>
            <a:r>
              <a:rPr b="1" i="0" lang="zh-CN" sz="1800" u="none" cap="none" strike="noStrike">
                <a:solidFill>
                  <a:srgbClr val="0F4D90"/>
                </a:solidFill>
                <a:latin typeface="Montserrat"/>
                <a:ea typeface="Montserrat"/>
                <a:cs typeface="Montserrat"/>
                <a:sym typeface="Montserrat"/>
              </a:rPr>
              <a:t> 新冠疫情社区组织团结基金</a:t>
            </a:r>
            <a:r>
              <a:rPr b="0" i="0" lang="zh-CN" sz="1800" u="none" cap="none" strike="noStrike">
                <a:solidFill>
                  <a:srgbClr val="0F4D90"/>
                </a:solidFill>
                <a:latin typeface="Montserrat"/>
                <a:ea typeface="Montserrat"/>
                <a:cs typeface="Montserrat"/>
                <a:sym typeface="Montserrat"/>
              </a:rPr>
              <a:t>，以助新冠疫情期间的基层社区组织团体及机构</a:t>
            </a:r>
            <a:r>
              <a:rPr b="1" i="0" lang="zh-CN" sz="1800" u="none" cap="none" strike="noStrike">
                <a:solidFill>
                  <a:srgbClr val="0F4D90"/>
                </a:solidFill>
                <a:latin typeface="Montserrat"/>
                <a:ea typeface="Montserrat"/>
                <a:cs typeface="Montserrat"/>
                <a:sym typeface="Montserrat"/>
              </a:rPr>
              <a:t>。</a:t>
            </a:r>
            <a:endParaRPr b="0" i="0" sz="1600" u="none" cap="none" strike="noStrike">
              <a:solidFill>
                <a:srgbClr val="0F4D90"/>
              </a:solidFill>
              <a:latin typeface="Montserrat"/>
              <a:ea typeface="Montserrat"/>
              <a:cs typeface="Montserrat"/>
              <a:sym typeface="Montserrat"/>
            </a:endParaRPr>
          </a:p>
        </p:txBody>
      </p:sp>
      <p:sp>
        <p:nvSpPr>
          <p:cNvPr id="604" name="Google Shape;604;g74d7203fa3_0_434"/>
          <p:cNvSpPr txBox="1"/>
          <p:nvPr/>
        </p:nvSpPr>
        <p:spPr>
          <a:xfrm>
            <a:off x="230075" y="3628550"/>
            <a:ext cx="5157900" cy="265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zh-CN" sz="1800" u="none" cap="none" strike="noStrike">
                <a:solidFill>
                  <a:srgbClr val="0F4D90"/>
                </a:solidFill>
                <a:latin typeface="Montserrat"/>
                <a:ea typeface="Montserrat"/>
                <a:cs typeface="Montserrat"/>
                <a:sym typeface="Montserrat"/>
              </a:rPr>
              <a:t>工作性质与新冠疫情直接相关的团体或因新冠疫情而受到影响的团体，可申请最高达$10,000美元的资助，请访问：</a:t>
            </a:r>
            <a:endParaRPr b="0" i="0" sz="1800" u="none" cap="none" strike="noStrike">
              <a:solidFill>
                <a:srgbClr val="0F4D9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0F4D90"/>
                </a:solidFill>
                <a:latin typeface="Montserrat"/>
                <a:ea typeface="Montserrat"/>
                <a:cs typeface="Montserrat"/>
                <a:sym typeface="Montserrat"/>
              </a:rPr>
              <a:t>breadrosesfund.org/solidarityfundapply/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g737b016594_0_1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g737b016594_0_1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chemeClr val="lt1"/>
                </a:solidFill>
                <a:latin typeface="Montserrat"/>
                <a:ea typeface="Montserrat"/>
                <a:cs typeface="Montserrat"/>
                <a:sym typeface="Montserrat"/>
              </a:rPr>
              <a:t>互联网基础服务 (</a:t>
            </a:r>
            <a:r>
              <a:rPr b="1" i="0" lang="zh-CN" sz="2400" u="none" cap="none" strike="noStrike">
                <a:solidFill>
                  <a:srgbClr val="FFFFFF"/>
                </a:solidFill>
                <a:latin typeface="Montserrat"/>
                <a:ea typeface="Montserrat"/>
                <a:cs typeface="Montserrat"/>
                <a:sym typeface="Montserrat"/>
              </a:rPr>
              <a:t>INTERNET ESSENTIALS</a:t>
            </a:r>
            <a:r>
              <a:rPr b="1" i="0" lang="zh-CN" sz="2400" u="none" cap="none" strike="noStrike">
                <a:solidFill>
                  <a:schemeClr val="lt1"/>
                </a:solidFill>
                <a:latin typeface="Montserrat"/>
                <a:ea typeface="Montserrat"/>
                <a:cs typeface="Montserrat"/>
                <a:sym typeface="Montserrat"/>
              </a:rPr>
              <a:t>) 项目</a:t>
            </a:r>
            <a:endParaRPr b="1" i="0" sz="2400" u="none" cap="none" strike="noStrike">
              <a:solidFill>
                <a:srgbClr val="FFFFFF"/>
              </a:solidFill>
              <a:latin typeface="Montserrat"/>
              <a:ea typeface="Montserrat"/>
              <a:cs typeface="Montserrat"/>
              <a:sym typeface="Montserrat"/>
            </a:endParaRPr>
          </a:p>
        </p:txBody>
      </p:sp>
      <p:pic>
        <p:nvPicPr>
          <p:cNvPr id="611" name="Google Shape;611;g737b016594_0_171"/>
          <p:cNvPicPr preferRelativeResize="0"/>
          <p:nvPr/>
        </p:nvPicPr>
        <p:blipFill rotWithShape="1">
          <a:blip r:embed="rId3">
            <a:alphaModFix/>
          </a:blip>
          <a:srcRect b="0" l="0" r="0" t="0"/>
          <a:stretch/>
        </p:blipFill>
        <p:spPr>
          <a:xfrm>
            <a:off x="6746613" y="4157050"/>
            <a:ext cx="1357766" cy="583500"/>
          </a:xfrm>
          <a:prstGeom prst="rect">
            <a:avLst/>
          </a:prstGeom>
          <a:noFill/>
          <a:ln>
            <a:noFill/>
          </a:ln>
        </p:spPr>
      </p:pic>
      <p:pic>
        <p:nvPicPr>
          <p:cNvPr id="612" name="Google Shape;612;g737b016594_0_171"/>
          <p:cNvPicPr preferRelativeResize="0"/>
          <p:nvPr/>
        </p:nvPicPr>
        <p:blipFill rotWithShape="1">
          <a:blip r:embed="rId4">
            <a:alphaModFix/>
          </a:blip>
          <a:srcRect b="0" l="0" r="0" t="0"/>
          <a:stretch/>
        </p:blipFill>
        <p:spPr>
          <a:xfrm>
            <a:off x="6042950" y="1262612"/>
            <a:ext cx="2592250" cy="2592250"/>
          </a:xfrm>
          <a:prstGeom prst="rect">
            <a:avLst/>
          </a:prstGeom>
          <a:noFill/>
          <a:ln>
            <a:noFill/>
          </a:ln>
        </p:spPr>
      </p:pic>
      <p:sp>
        <p:nvSpPr>
          <p:cNvPr id="613" name="Google Shape;613;g737b016594_0_171"/>
          <p:cNvSpPr txBox="1"/>
          <p:nvPr/>
        </p:nvSpPr>
        <p:spPr>
          <a:xfrm>
            <a:off x="259350" y="1305375"/>
            <a:ext cx="5566500" cy="167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333333"/>
                </a:solidFill>
                <a:highlight>
                  <a:srgbClr val="FFFFFF"/>
                </a:highlight>
                <a:latin typeface="Montserrat"/>
                <a:ea typeface="Montserrat"/>
                <a:cs typeface="Montserrat"/>
                <a:sym typeface="Montserrat"/>
              </a:rPr>
              <a:t>互联网基础服务(Internet Essentials</a:t>
            </a:r>
            <a:r>
              <a:rPr b="1" i="0" lang="zh-CN" sz="2400" u="none" cap="none" strike="noStrike">
                <a:solidFill>
                  <a:srgbClr val="333333"/>
                </a:solidFill>
                <a:highlight>
                  <a:schemeClr val="lt1"/>
                </a:highlight>
                <a:latin typeface="Montserrat"/>
                <a:ea typeface="Montserrat"/>
                <a:cs typeface="Montserrat"/>
                <a:sym typeface="Montserrat"/>
              </a:rPr>
              <a:t>)</a:t>
            </a:r>
            <a:r>
              <a:rPr b="0" i="0" lang="zh-CN" sz="2400" u="none" cap="none" strike="noStrike">
                <a:solidFill>
                  <a:srgbClr val="333333"/>
                </a:solidFill>
                <a:highlight>
                  <a:srgbClr val="FFFFFF"/>
                </a:highlight>
                <a:latin typeface="Montserrat"/>
                <a:ea typeface="Montserrat"/>
                <a:cs typeface="Montserrat"/>
                <a:sym typeface="Montserrat"/>
              </a:rPr>
              <a:t> 是一项服务家中无网络连接的家庭，及其他低收入家庭的项目。</a:t>
            </a:r>
            <a:endParaRPr b="0" i="0" sz="2400" u="none" cap="none" strike="noStrike">
              <a:solidFill>
                <a:srgbClr val="000000"/>
              </a:solidFill>
              <a:latin typeface="Montserrat"/>
              <a:ea typeface="Montserrat"/>
              <a:cs typeface="Montserrat"/>
              <a:sym typeface="Montserrat"/>
            </a:endParaRPr>
          </a:p>
        </p:txBody>
      </p:sp>
      <p:sp>
        <p:nvSpPr>
          <p:cNvPr id="614" name="Google Shape;614;g737b016594_0_171"/>
          <p:cNvSpPr txBox="1"/>
          <p:nvPr/>
        </p:nvSpPr>
        <p:spPr>
          <a:xfrm>
            <a:off x="339134" y="2941375"/>
            <a:ext cx="5566500" cy="143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新冠疫情期间，</a:t>
            </a:r>
            <a:r>
              <a:rPr b="1" i="0" lang="zh-CN" sz="2000" u="none" cap="none" strike="noStrike">
                <a:solidFill>
                  <a:srgbClr val="333333"/>
                </a:solidFill>
                <a:highlight>
                  <a:srgbClr val="FFFFFF"/>
                </a:highlight>
                <a:latin typeface="Montserrat"/>
                <a:ea typeface="Montserrat"/>
                <a:cs typeface="Montserrat"/>
                <a:sym typeface="Montserrat"/>
              </a:rPr>
              <a:t>新客户</a:t>
            </a:r>
            <a:r>
              <a:rPr b="0" i="0" lang="zh-CN" sz="2000" u="none" cap="none" strike="noStrike">
                <a:solidFill>
                  <a:srgbClr val="333333"/>
                </a:solidFill>
                <a:highlight>
                  <a:srgbClr val="FFFFFF"/>
                </a:highlight>
                <a:latin typeface="Montserrat"/>
                <a:ea typeface="Montserrat"/>
                <a:cs typeface="Montserrat"/>
                <a:sym typeface="Montserrat"/>
              </a:rPr>
              <a:t>将获得</a:t>
            </a:r>
            <a:r>
              <a:rPr b="1" i="0" lang="zh-CN" sz="2000" u="none" cap="none" strike="noStrike">
                <a:solidFill>
                  <a:srgbClr val="333333"/>
                </a:solidFill>
                <a:highlight>
                  <a:srgbClr val="FFFFFF"/>
                </a:highlight>
                <a:latin typeface="Montserrat"/>
                <a:ea typeface="Montserrat"/>
                <a:cs typeface="Montserrat"/>
                <a:sym typeface="Montserrat"/>
              </a:rPr>
              <a:t>两个月免费互联网服务。</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3333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rPr b="0" i="0" lang="zh-CN" sz="2000" u="none" cap="none" strike="noStrike">
                <a:solidFill>
                  <a:srgbClr val="333333"/>
                </a:solidFill>
                <a:highlight>
                  <a:srgbClr val="FFFFFF"/>
                </a:highlight>
                <a:latin typeface="Montserrat"/>
                <a:ea typeface="Montserrat"/>
                <a:cs typeface="Montserrat"/>
                <a:sym typeface="Montserrat"/>
              </a:rPr>
              <a:t>访问 apply.internetessentials.com 在线申请</a:t>
            </a:r>
            <a:endParaRPr b="0" i="0" sz="2000" u="none" cap="none" strike="noStrike">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g74d7203fa3_0_49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74d7203fa3_0_494"/>
          <p:cNvSpPr txBox="1"/>
          <p:nvPr/>
        </p:nvSpPr>
        <p:spPr>
          <a:xfrm>
            <a:off x="395650" y="301600"/>
            <a:ext cx="823955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学生专用CHROMEBOOK（谷歌上网本）笔记本电脑</a:t>
            </a:r>
            <a:endParaRPr b="1" i="0" sz="2400" u="none" cap="none" strike="noStrike">
              <a:solidFill>
                <a:srgbClr val="FFFFFF"/>
              </a:solidFill>
              <a:latin typeface="Montserrat"/>
              <a:ea typeface="Montserrat"/>
              <a:cs typeface="Montserrat"/>
              <a:sym typeface="Montserrat"/>
            </a:endParaRPr>
          </a:p>
        </p:txBody>
      </p:sp>
      <p:pic>
        <p:nvPicPr>
          <p:cNvPr id="621" name="Google Shape;621;g74d7203fa3_0_494"/>
          <p:cNvPicPr preferRelativeResize="0"/>
          <p:nvPr/>
        </p:nvPicPr>
        <p:blipFill rotWithShape="1">
          <a:blip r:embed="rId3">
            <a:alphaModFix/>
          </a:blip>
          <a:srcRect b="0" l="0" r="0" t="0"/>
          <a:stretch/>
        </p:blipFill>
        <p:spPr>
          <a:xfrm>
            <a:off x="395650" y="1027525"/>
            <a:ext cx="4858832" cy="4007950"/>
          </a:xfrm>
          <a:prstGeom prst="rect">
            <a:avLst/>
          </a:prstGeom>
          <a:noFill/>
          <a:ln>
            <a:noFill/>
          </a:ln>
        </p:spPr>
      </p:pic>
      <p:sp>
        <p:nvSpPr>
          <p:cNvPr id="622" name="Google Shape;622;g74d7203fa3_0_494"/>
          <p:cNvSpPr txBox="1"/>
          <p:nvPr/>
        </p:nvSpPr>
        <p:spPr>
          <a:xfrm>
            <a:off x="5504125" y="1205550"/>
            <a:ext cx="3273600" cy="3672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chemeClr val="dk1"/>
                </a:solidFill>
                <a:latin typeface="Montserrat"/>
                <a:ea typeface="Montserrat"/>
                <a:cs typeface="Montserrat"/>
                <a:sym typeface="Montserrat"/>
              </a:rPr>
              <a:t>费城教育局（</a:t>
            </a:r>
            <a:r>
              <a:rPr lang="zh-CN" sz="1800">
                <a:solidFill>
                  <a:schemeClr val="dk1"/>
                </a:solidFill>
                <a:latin typeface="Montserrat"/>
                <a:ea typeface="Montserrat"/>
                <a:cs typeface="Montserrat"/>
                <a:sym typeface="Montserrat"/>
              </a:rPr>
              <a:t>市学</a:t>
            </a:r>
            <a:r>
              <a:rPr b="0" i="0" lang="zh-CN" sz="1800" u="none" cap="none" strike="noStrike">
                <a:solidFill>
                  <a:schemeClr val="dk1"/>
                </a:solidFill>
                <a:latin typeface="Montserrat"/>
                <a:ea typeface="Montserrat"/>
                <a:cs typeface="Montserrat"/>
                <a:sym typeface="Montserrat"/>
              </a:rPr>
              <a:t>区）幼儿班至12年级学生的家庭，若需Chromebook（谷歌上网本）笔记本电脑，以便在家完成学习及作业，可到任一“家长与家庭服务中心”（Parent &amp; Family Support Centers）领取一台。</a:t>
            </a:r>
            <a:endParaRPr b="0" i="0" sz="18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chemeClr val="dk1"/>
                </a:solidFill>
                <a:latin typeface="Montserrat"/>
                <a:ea typeface="Montserrat"/>
                <a:cs typeface="Montserrat"/>
                <a:sym typeface="Montserrat"/>
              </a:rPr>
              <a:t>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0" i="0" lang="zh-CN" sz="1800" u="none" cap="none" strike="noStrike">
                <a:solidFill>
                  <a:schemeClr val="dk1"/>
                </a:solidFill>
                <a:latin typeface="Montserrat"/>
                <a:ea typeface="Montserrat"/>
                <a:cs typeface="Montserrat"/>
                <a:sym typeface="Montserrat"/>
              </a:rPr>
              <a:t>欲知</a:t>
            </a:r>
            <a:r>
              <a:rPr b="0" i="0" lang="zh-CN" sz="1800" u="none" cap="none" strike="noStrike">
                <a:solidFill>
                  <a:srgbClr val="000000"/>
                </a:solidFill>
                <a:latin typeface="Montserrat"/>
                <a:ea typeface="Montserrat"/>
                <a:cs typeface="Montserrat"/>
                <a:sym typeface="Montserrat"/>
              </a:rPr>
              <a:t>详情，请访问：</a:t>
            </a:r>
            <a:r>
              <a:rPr b="1" i="0" lang="zh-CN" sz="1800" u="none" cap="none" strike="noStrike">
                <a:solidFill>
                  <a:srgbClr val="000000"/>
                </a:solidFill>
                <a:latin typeface="Montserrat"/>
                <a:ea typeface="Montserrat"/>
                <a:cs typeface="Montserrat"/>
                <a:sym typeface="Montserrat"/>
              </a:rPr>
              <a:t>philasd.org/chromebooks</a:t>
            </a:r>
            <a:endParaRPr b="1"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g74d7203fa3_0_501"/>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74d7203fa3_0_501"/>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电子学习辅助</a:t>
            </a:r>
            <a:endParaRPr b="1" i="0" sz="2400" u="none" cap="none" strike="noStrike">
              <a:solidFill>
                <a:srgbClr val="FFFFFF"/>
              </a:solidFill>
              <a:latin typeface="Montserrat"/>
              <a:ea typeface="Montserrat"/>
              <a:cs typeface="Montserrat"/>
              <a:sym typeface="Montserrat"/>
            </a:endParaRPr>
          </a:p>
        </p:txBody>
      </p:sp>
      <p:sp>
        <p:nvSpPr>
          <p:cNvPr id="629" name="Google Shape;629;g74d7203fa3_0_501"/>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zh-CN" sz="1600" u="none" cap="none" strike="noStrike">
                <a:solidFill>
                  <a:srgbClr val="0F4D90"/>
                </a:solidFill>
                <a:highlight>
                  <a:srgbClr val="FFFFFF"/>
                </a:highlight>
                <a:latin typeface="Montserrat"/>
                <a:ea typeface="Montserrat"/>
                <a:cs typeface="Montserrat"/>
                <a:sym typeface="Montserrat"/>
              </a:rPr>
              <a:t>费城学校关闭期间，欲知更多有关电子学习的提示及资源，请访问</a:t>
            </a:r>
            <a:r>
              <a:rPr b="1" i="0" lang="zh-CN" sz="1600" u="none" cap="none" strike="noStrike">
                <a:solidFill>
                  <a:srgbClr val="0F4D90"/>
                </a:solidFill>
                <a:highlight>
                  <a:srgbClr val="FFFFFF"/>
                </a:highlight>
                <a:latin typeface="Montserrat"/>
                <a:ea typeface="Montserrat"/>
                <a:cs typeface="Montserrat"/>
                <a:sym typeface="Montserrat"/>
              </a:rPr>
              <a:t>https://bit.ly/PhillyDigitalLearning</a:t>
            </a:r>
            <a:endParaRPr b="1" i="0" sz="1500" u="none" cap="none" strike="noStrike">
              <a:solidFill>
                <a:srgbClr val="0F4D9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1200"/>
              </a:spcAft>
              <a:buClr>
                <a:srgbClr val="000000"/>
              </a:buClr>
              <a:buSzPts val="1500"/>
              <a:buFont typeface="Arial"/>
              <a:buNone/>
            </a:pPr>
            <a:r>
              <a:t/>
            </a:r>
            <a:endParaRPr b="0" i="0" sz="1500" u="none" cap="none" strike="noStrike">
              <a:solidFill>
                <a:srgbClr val="171717"/>
              </a:solidFill>
              <a:highlight>
                <a:srgbClr val="FFFFFF"/>
              </a:highlight>
              <a:latin typeface="Open Sans"/>
              <a:ea typeface="Open Sans"/>
              <a:cs typeface="Open Sans"/>
              <a:sym typeface="Open Sans"/>
            </a:endParaRPr>
          </a:p>
        </p:txBody>
      </p:sp>
      <p:pic>
        <p:nvPicPr>
          <p:cNvPr id="630" name="Google Shape;630;g74d7203fa3_0_501"/>
          <p:cNvPicPr preferRelativeResize="0"/>
          <p:nvPr/>
        </p:nvPicPr>
        <p:blipFill rotWithShape="1">
          <a:blip r:embed="rId3">
            <a:alphaModFix/>
          </a:blip>
          <a:srcRect b="0" l="0" r="0" t="0"/>
          <a:stretch/>
        </p:blipFill>
        <p:spPr>
          <a:xfrm>
            <a:off x="152400" y="1202200"/>
            <a:ext cx="4793381" cy="2739075"/>
          </a:xfrm>
          <a:prstGeom prst="rect">
            <a:avLst/>
          </a:prstGeom>
          <a:noFill/>
          <a:ln>
            <a:noFill/>
          </a:ln>
        </p:spPr>
      </p:pic>
      <p:sp>
        <p:nvSpPr>
          <p:cNvPr id="631" name="Google Shape;631;g74d7203fa3_0_501"/>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74d7203fa3_0_501"/>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zh-CN" sz="1200" u="none" cap="none" strike="noStrike">
                <a:solidFill>
                  <a:srgbClr val="FBF9EF"/>
                </a:solidFill>
                <a:latin typeface="Montserrat"/>
                <a:ea typeface="Montserrat"/>
                <a:cs typeface="Montserrat"/>
                <a:sym typeface="Montserrat"/>
              </a:rPr>
              <a:t>专为学生及学生家庭所提供的</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i="0" lang="zh-CN" sz="1800" u="none" cap="none" strike="noStrike">
                <a:solidFill>
                  <a:srgbClr val="FBF9EF"/>
                </a:solidFill>
                <a:latin typeface="Montserrat"/>
                <a:ea typeface="Montserrat"/>
                <a:cs typeface="Montserrat"/>
                <a:sym typeface="Montserrat"/>
              </a:rPr>
              <a:t>费城教育局热线（SDP Hotline）</a:t>
            </a:r>
            <a:r>
              <a:rPr b="1" i="1" lang="zh-CN" sz="1200" u="none" cap="none" strike="noStrike">
                <a:solidFill>
                  <a:srgbClr val="FBF9EF"/>
                </a:solidFill>
                <a:latin typeface="Montserrat"/>
                <a:ea typeface="Montserrat"/>
                <a:cs typeface="Montserrat"/>
                <a:sym typeface="Montserrat"/>
              </a:rPr>
              <a:t>：</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800" u="none" cap="none" strike="noStrike">
                <a:solidFill>
                  <a:srgbClr val="F3C613"/>
                </a:solidFill>
                <a:latin typeface="Montserrat"/>
                <a:ea typeface="Montserrat"/>
                <a:cs typeface="Montserrat"/>
                <a:sym typeface="Montserrat"/>
              </a:rPr>
              <a:t>(215)-400-5300</a:t>
            </a:r>
            <a:endParaRPr b="1" i="0" sz="1800" u="none" cap="none" strike="noStrike">
              <a:solidFill>
                <a:srgbClr val="F3C613"/>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400" u="none" cap="none" strike="noStrike">
                <a:solidFill>
                  <a:srgbClr val="FBF9EF"/>
                </a:solidFill>
                <a:latin typeface="Montserrat"/>
                <a:ea typeface="Montserrat"/>
                <a:cs typeface="Montserrat"/>
                <a:sym typeface="Montserrat"/>
              </a:rPr>
              <a:t>周一 至 周四 开放</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0" lang="zh-CN" sz="1400" u="none" cap="none" strike="noStrike">
                <a:solidFill>
                  <a:srgbClr val="FBF9EF"/>
                </a:solidFill>
                <a:latin typeface="Montserrat"/>
                <a:ea typeface="Montserrat"/>
                <a:cs typeface="Montserrat"/>
                <a:sym typeface="Montserrat"/>
              </a:rPr>
              <a:t>上午 9:30 至 11:30</a:t>
            </a:r>
            <a:endParaRPr b="1" i="0"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1" i="1" lang="zh-CN" sz="1400" u="none" cap="none" strike="noStrike">
                <a:solidFill>
                  <a:srgbClr val="FBF9EF"/>
                </a:solidFill>
                <a:latin typeface="Montserrat"/>
                <a:ea typeface="Montserrat"/>
                <a:cs typeface="Montserrat"/>
                <a:sym typeface="Montserrat"/>
              </a:rPr>
              <a:t>提供10种语言翻译服务</a:t>
            </a:r>
            <a:endParaRPr b="1" i="1" sz="14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400"/>
              <a:buFont typeface="Arial"/>
              <a:buNone/>
            </a:pPr>
            <a:r>
              <a:t/>
            </a:r>
            <a:endParaRPr b="1" i="1" sz="1200" u="none" cap="none" strike="noStrike">
              <a:solidFill>
                <a:srgbClr val="FBF9E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600"/>
              <a:buFont typeface="Arial"/>
              <a:buNone/>
            </a:pPr>
            <a:r>
              <a:t/>
            </a:r>
            <a:endParaRPr b="1" i="0" sz="1600" u="none" cap="none" strike="noStrike">
              <a:solidFill>
                <a:srgbClr val="FBF9EF"/>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g74d7203fa3_0_510"/>
          <p:cNvSpPr/>
          <p:nvPr/>
        </p:nvSpPr>
        <p:spPr>
          <a:xfrm>
            <a:off x="0" y="247250"/>
            <a:ext cx="6547200" cy="6351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g74d7203fa3_0_510"/>
          <p:cNvSpPr txBox="1"/>
          <p:nvPr/>
        </p:nvSpPr>
        <p:spPr>
          <a:xfrm>
            <a:off x="0" y="175300"/>
            <a:ext cx="73068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费城学校启动基金</a:t>
            </a:r>
            <a:endParaRPr b="1"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b="1" i="0" lang="zh-CN" sz="2000" u="none" cap="none" strike="noStrike">
                <a:solidFill>
                  <a:srgbClr val="FFFFFF"/>
                </a:solidFill>
                <a:latin typeface="Montserrat"/>
                <a:ea typeface="Montserrat"/>
                <a:cs typeface="Montserrat"/>
                <a:sym typeface="Montserrat"/>
              </a:rPr>
              <a:t>（</a:t>
            </a:r>
            <a:r>
              <a:rPr b="1" i="0" lang="zh-CN" sz="1800" u="none" cap="none" strike="noStrike">
                <a:solidFill>
                  <a:srgbClr val="FFFFFF"/>
                </a:solidFill>
                <a:latin typeface="Montserrat"/>
                <a:ea typeface="Montserrat"/>
                <a:cs typeface="Montserrat"/>
                <a:sym typeface="Montserrat"/>
              </a:rPr>
              <a:t>JUMP START PHILLY SCHOOLS FUND）</a:t>
            </a:r>
            <a:r>
              <a:rPr b="1" i="0" lang="zh-CN"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sp>
        <p:nvSpPr>
          <p:cNvPr id="639" name="Google Shape;639;g74d7203fa3_0_510"/>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zh-CN" sz="1600" u="none" cap="none" strike="noStrike">
                <a:solidFill>
                  <a:srgbClr val="171717"/>
                </a:solidFill>
                <a:highlight>
                  <a:srgbClr val="FFFFFF"/>
                </a:highlight>
                <a:latin typeface="Montserrat"/>
                <a:ea typeface="Montserrat"/>
                <a:cs typeface="Montserrat"/>
                <a:sym typeface="Montserrat"/>
              </a:rPr>
              <a:t>费城学校启动基金（Jump-Start Philly Schools Fund）</a:t>
            </a:r>
            <a:r>
              <a:rPr b="0" i="0" lang="zh-CN" sz="1600" u="none" cap="none" strike="noStrike">
                <a:solidFill>
                  <a:srgbClr val="171717"/>
                </a:solidFill>
                <a:highlight>
                  <a:srgbClr val="FFFFFF"/>
                </a:highlight>
                <a:latin typeface="Montserrat"/>
                <a:ea typeface="Montserrat"/>
                <a:cs typeface="Montserrat"/>
                <a:sym typeface="Montserrat"/>
              </a:rPr>
              <a:t>旨在帮助低收入家庭及其孩子解决因新冠疫情期间校园关闭而引起的相关问题，为其提供所急需的电子学习资源。</a:t>
            </a:r>
            <a:endParaRPr b="0" i="0" sz="16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171717"/>
              </a:solidFill>
              <a:highlight>
                <a:srgbClr val="FFFFFF"/>
              </a:highlight>
              <a:latin typeface="Montserrat"/>
              <a:ea typeface="Montserrat"/>
              <a:cs typeface="Montserrat"/>
              <a:sym typeface="Montserrat"/>
            </a:endParaRPr>
          </a:p>
        </p:txBody>
      </p:sp>
      <p:sp>
        <p:nvSpPr>
          <p:cNvPr id="640" name="Google Shape;640;g74d7203fa3_0_510"/>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74d7203fa3_0_510"/>
          <p:cNvSpPr txBox="1"/>
          <p:nvPr/>
        </p:nvSpPr>
        <p:spPr>
          <a:xfrm>
            <a:off x="250500" y="4477000"/>
            <a:ext cx="8589900" cy="482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1600"/>
              <a:buFont typeface="Arial"/>
              <a:buNone/>
            </a:pPr>
            <a:r>
              <a:rPr b="1" i="0" lang="zh-CN" sz="1600" u="none" cap="none" strike="noStrike">
                <a:solidFill>
                  <a:srgbClr val="2176D2"/>
                </a:solidFill>
                <a:latin typeface="Montserrat"/>
                <a:ea typeface="Montserrat"/>
                <a:cs typeface="Montserrat"/>
                <a:sym typeface="Montserrat"/>
              </a:rPr>
              <a:t>访问 philaschoolpartnership.org 了解详情并参与。</a:t>
            </a:r>
            <a:endParaRPr b="1" i="0" sz="1600" u="none" cap="none" strike="noStrike">
              <a:solidFill>
                <a:srgbClr val="2176D2"/>
              </a:solidFill>
              <a:latin typeface="Montserrat"/>
              <a:ea typeface="Montserrat"/>
              <a:cs typeface="Montserrat"/>
              <a:sym typeface="Montserrat"/>
            </a:endParaRPr>
          </a:p>
        </p:txBody>
      </p:sp>
      <p:pic>
        <p:nvPicPr>
          <p:cNvPr id="642" name="Google Shape;642;g74d7203fa3_0_510"/>
          <p:cNvPicPr preferRelativeResize="0"/>
          <p:nvPr/>
        </p:nvPicPr>
        <p:blipFill rotWithShape="1">
          <a:blip r:embed="rId3">
            <a:alphaModFix/>
          </a:blip>
          <a:srcRect b="0" l="0" r="0" t="0"/>
          <a:stretch/>
        </p:blipFill>
        <p:spPr>
          <a:xfrm>
            <a:off x="6722672" y="221475"/>
            <a:ext cx="2321450" cy="635050"/>
          </a:xfrm>
          <a:prstGeom prst="rect">
            <a:avLst/>
          </a:prstGeom>
          <a:noFill/>
          <a:ln>
            <a:noFill/>
          </a:ln>
        </p:spPr>
      </p:pic>
      <p:pic>
        <p:nvPicPr>
          <p:cNvPr id="643" name="Google Shape;643;g74d7203fa3_0_510"/>
          <p:cNvPicPr preferRelativeResize="0"/>
          <p:nvPr/>
        </p:nvPicPr>
        <p:blipFill rotWithShape="1">
          <a:blip r:embed="rId4">
            <a:alphaModFix/>
          </a:blip>
          <a:srcRect b="-3937" l="40133" r="1294" t="36248"/>
          <a:stretch/>
        </p:blipFill>
        <p:spPr>
          <a:xfrm>
            <a:off x="5359800" y="1860584"/>
            <a:ext cx="3484506" cy="2679568"/>
          </a:xfrm>
          <a:prstGeom prst="rect">
            <a:avLst/>
          </a:prstGeom>
          <a:noFill/>
          <a:ln>
            <a:noFill/>
          </a:ln>
        </p:spPr>
      </p:pic>
      <p:sp>
        <p:nvSpPr>
          <p:cNvPr id="644" name="Google Shape;644;g74d7203fa3_0_510"/>
          <p:cNvSpPr txBox="1"/>
          <p:nvPr/>
        </p:nvSpPr>
        <p:spPr>
          <a:xfrm>
            <a:off x="254400" y="1836900"/>
            <a:ext cx="48525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zh-CN" sz="1800" u="none" cap="none" strike="noStrike">
                <a:solidFill>
                  <a:srgbClr val="171717"/>
                </a:solidFill>
                <a:highlight>
                  <a:srgbClr val="FFFFFF"/>
                </a:highlight>
                <a:latin typeface="Montserrat"/>
                <a:ea typeface="Montserrat"/>
                <a:cs typeface="Montserrat"/>
                <a:sym typeface="Montserrat"/>
              </a:rPr>
              <a:t>目标：</a:t>
            </a:r>
            <a:endParaRPr b="1" i="0" sz="18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120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消除电子设备不足的缺口</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帮助学生转向在线学习模式</a:t>
            </a:r>
            <a:endParaRPr b="0" i="0" sz="1500" u="none" cap="none" strike="noStrike">
              <a:solidFill>
                <a:srgbClr val="171717"/>
              </a:solidFill>
              <a:highlight>
                <a:srgbClr val="FFFFFF"/>
              </a:highlight>
              <a:latin typeface="Montserrat"/>
              <a:ea typeface="Montserrat"/>
              <a:cs typeface="Montserrat"/>
              <a:sym typeface="Montserrat"/>
            </a:endParaRPr>
          </a:p>
          <a:p>
            <a:pPr indent="-323850" lvl="0" marL="457200" marR="0" rtl="0" algn="l">
              <a:lnSpc>
                <a:spcPct val="115000"/>
              </a:lnSpc>
              <a:spcBef>
                <a:spcPts val="0"/>
              </a:spcBef>
              <a:spcAft>
                <a:spcPts val="0"/>
              </a:spcAft>
              <a:buClr>
                <a:srgbClr val="171717"/>
              </a:buClr>
              <a:buSzPts val="1500"/>
              <a:buFont typeface="Montserrat"/>
              <a:buChar char="●"/>
            </a:pPr>
            <a:r>
              <a:rPr b="0" i="0" lang="zh-CN" sz="1500" u="none" cap="none" strike="noStrike">
                <a:solidFill>
                  <a:srgbClr val="171717"/>
                </a:solidFill>
                <a:highlight>
                  <a:srgbClr val="FFFFFF"/>
                </a:highlight>
                <a:latin typeface="Montserrat"/>
                <a:ea typeface="Montserrat"/>
                <a:cs typeface="Montserrat"/>
                <a:sym typeface="Montserrat"/>
              </a:rPr>
              <a:t>筹备学业的恢复</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171717"/>
              </a:solidFill>
              <a:highlight>
                <a:srgbClr val="FFFFFF"/>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500"/>
              <a:buFont typeface="Arial"/>
              <a:buNone/>
            </a:pPr>
            <a:r>
              <a:rPr b="1" i="1" lang="zh-CN" sz="1500" u="none" cap="none" strike="noStrike">
                <a:solidFill>
                  <a:srgbClr val="0F4D90"/>
                </a:solidFill>
                <a:highlight>
                  <a:srgbClr val="FFFFFF"/>
                </a:highlight>
                <a:latin typeface="Montserrat"/>
                <a:ea typeface="Montserrat"/>
                <a:cs typeface="Montserrat"/>
                <a:sym typeface="Montserrat"/>
              </a:rPr>
              <a:t>无论孩子生活在费城哪个地区，无论在何种学校就读，每位学生都必须拥有继续学习的机会。</a:t>
            </a:r>
            <a:endParaRPr b="1" i="1" sz="1500" u="none" cap="none" strike="noStrike">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3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WIC服务更新：</a:t>
            </a:r>
            <a:endParaRPr b="1" i="0" sz="2400" u="none" cap="none" strike="noStrike">
              <a:solidFill>
                <a:srgbClr val="FFFFFF"/>
              </a:solidFill>
              <a:latin typeface="Montserrat"/>
              <a:ea typeface="Montserrat"/>
              <a:cs typeface="Montserrat"/>
              <a:sym typeface="Montserrat"/>
            </a:endParaRPr>
          </a:p>
        </p:txBody>
      </p:sp>
      <p:sp>
        <p:nvSpPr>
          <p:cNvPr id="651" name="Google Shape;651;p34"/>
          <p:cNvSpPr txBox="1"/>
          <p:nvPr/>
        </p:nvSpPr>
        <p:spPr>
          <a:xfrm>
            <a:off x="395650" y="3478525"/>
            <a:ext cx="7468500" cy="1755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3C4043"/>
              </a:solidFill>
              <a:highlight>
                <a:srgbClr val="FFFFFF"/>
              </a:highlight>
              <a:latin typeface="Montserrat"/>
              <a:ea typeface="Montserrat"/>
              <a:cs typeface="Montserrat"/>
              <a:sym typeface="Montserrat"/>
            </a:endParaRPr>
          </a:p>
        </p:txBody>
      </p:sp>
      <p:sp>
        <p:nvSpPr>
          <p:cNvPr id="652" name="Google Shape;652;p34"/>
          <p:cNvSpPr txBox="1"/>
          <p:nvPr/>
        </p:nvSpPr>
        <p:spPr>
          <a:xfrm>
            <a:off x="430525" y="2281875"/>
            <a:ext cx="5884800" cy="14250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Clr>
                <a:srgbClr val="000000"/>
              </a:buClr>
              <a:buSzPts val="1400"/>
              <a:buFont typeface="Arial"/>
              <a:buNone/>
            </a:pPr>
            <a:r>
              <a:rPr b="1" i="0" lang="zh-CN" sz="1400" u="none" cap="none" strike="noStrike">
                <a:solidFill>
                  <a:srgbClr val="000000"/>
                </a:solidFill>
                <a:highlight>
                  <a:srgbClr val="FFFFFF"/>
                </a:highlight>
                <a:latin typeface="Roboto"/>
                <a:ea typeface="Roboto"/>
                <a:cs typeface="Roboto"/>
                <a:sym typeface="Roboto"/>
              </a:rPr>
              <a:t>WIC项目为以下宾州居民服务：</a:t>
            </a:r>
            <a:endParaRPr b="1" i="0" sz="14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孕妇</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母乳喂养的妇女，直至其产后一年</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非母乳喂养</a:t>
            </a:r>
            <a:r>
              <a:rPr b="0" i="0" lang="zh-CN" sz="1300" u="none" cap="none" strike="noStrike">
                <a:solidFill>
                  <a:schemeClr val="dk1"/>
                </a:solidFill>
                <a:highlight>
                  <a:schemeClr val="lt1"/>
                </a:highlight>
                <a:latin typeface="Roboto"/>
                <a:ea typeface="Roboto"/>
                <a:cs typeface="Roboto"/>
                <a:sym typeface="Roboto"/>
              </a:rPr>
              <a:t>的妇女，直至其产后六个月</a:t>
            </a:r>
            <a:endParaRPr b="0" i="0" sz="1300" u="none" cap="none" strike="noStrike">
              <a:solidFill>
                <a:srgbClr val="000000"/>
              </a:solidFill>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b="0" i="0" lang="zh-CN" sz="1300" u="none" cap="none" strike="noStrike">
                <a:solidFill>
                  <a:srgbClr val="000000"/>
                </a:solidFill>
                <a:highlight>
                  <a:srgbClr val="FFFFFF"/>
                </a:highlight>
                <a:latin typeface="Roboto"/>
                <a:ea typeface="Roboto"/>
                <a:cs typeface="Roboto"/>
                <a:sym typeface="Roboto"/>
              </a:rPr>
              <a:t>5岁以下的婴儿及孩童，包括寄养儿童</a:t>
            </a:r>
            <a:endParaRPr b="0" i="0" sz="1300" u="none" cap="none" strike="noStrike">
              <a:solidFill>
                <a:srgbClr val="000000"/>
              </a:solidFill>
              <a:highlight>
                <a:srgbClr val="FFFFFF"/>
              </a:highlight>
              <a:latin typeface="Roboto"/>
              <a:ea typeface="Roboto"/>
              <a:cs typeface="Roboto"/>
              <a:sym typeface="Roboto"/>
            </a:endParaRPr>
          </a:p>
        </p:txBody>
      </p:sp>
      <p:sp>
        <p:nvSpPr>
          <p:cNvPr id="653" name="Google Shape;653;p34"/>
          <p:cNvSpPr txBox="1"/>
          <p:nvPr/>
        </p:nvSpPr>
        <p:spPr>
          <a:xfrm>
            <a:off x="506725" y="3822850"/>
            <a:ext cx="8128500" cy="14250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Clr>
                <a:srgbClr val="000000"/>
              </a:buClr>
              <a:buSzPts val="1400"/>
              <a:buFont typeface="Arial"/>
              <a:buNone/>
            </a:pPr>
            <a:r>
              <a:rPr b="1" i="0" lang="zh-CN" sz="1800" u="none" cap="none" strike="noStrike">
                <a:solidFill>
                  <a:srgbClr val="000000"/>
                </a:solidFill>
                <a:highlight>
                  <a:srgbClr val="FFFFFF"/>
                </a:highlight>
                <a:latin typeface="Roboto"/>
                <a:ea typeface="Roboto"/>
                <a:cs typeface="Roboto"/>
                <a:sym typeface="Roboto"/>
              </a:rPr>
              <a:t>*申请条件：</a:t>
            </a:r>
            <a:endParaRPr b="1" i="0" sz="1800" u="none" cap="none" strike="noStrike">
              <a:solidFill>
                <a:srgbClr val="000000"/>
              </a:solidFill>
              <a:highlight>
                <a:srgbClr val="FFFFFF"/>
              </a:highlight>
              <a:latin typeface="Roboto"/>
              <a:ea typeface="Roboto"/>
              <a:cs typeface="Roboto"/>
              <a:sym typeface="Roboto"/>
            </a:endParaRPr>
          </a:p>
          <a:p>
            <a:pPr indent="0" lvl="0" marL="0" marR="330200" rtl="0" algn="l">
              <a:lnSpc>
                <a:spcPct val="150000"/>
              </a:lnSpc>
              <a:spcBef>
                <a:spcPts val="0"/>
              </a:spcBef>
              <a:spcAft>
                <a:spcPts val="0"/>
              </a:spcAft>
              <a:buClr>
                <a:srgbClr val="000000"/>
              </a:buClr>
              <a:buSzPts val="1300"/>
              <a:buFont typeface="Arial"/>
              <a:buNone/>
            </a:pPr>
            <a:r>
              <a:rPr b="0" i="0" lang="zh-CN" sz="1300" u="none" cap="none" strike="noStrike">
                <a:solidFill>
                  <a:srgbClr val="000000"/>
                </a:solidFill>
                <a:highlight>
                  <a:srgbClr val="FFFFFF"/>
                </a:highlight>
                <a:latin typeface="Roboto"/>
                <a:ea typeface="Roboto"/>
                <a:cs typeface="Roboto"/>
                <a:sym typeface="Roboto"/>
              </a:rPr>
              <a:t>如果您有接收SNAP，MA或TANF补助金，无论您收入多少，均可申请WIC补助。</a:t>
            </a:r>
            <a:endParaRPr b="0" i="0" sz="1300" u="none" cap="none" strike="noStrike">
              <a:solidFill>
                <a:srgbClr val="000000"/>
              </a:solidFill>
              <a:highlight>
                <a:srgbClr val="FFFFFF"/>
              </a:highlight>
              <a:latin typeface="Roboto"/>
              <a:ea typeface="Roboto"/>
              <a:cs typeface="Roboto"/>
              <a:sym typeface="Roboto"/>
            </a:endParaRPr>
          </a:p>
          <a:p>
            <a:pPr indent="0" lvl="0" marL="0" marR="0" rtl="0" algn="l">
              <a:lnSpc>
                <a:spcPct val="150000"/>
              </a:lnSpc>
              <a:spcBef>
                <a:spcPts val="0"/>
              </a:spcBef>
              <a:spcAft>
                <a:spcPts val="0"/>
              </a:spcAft>
              <a:buClr>
                <a:schemeClr val="dk1"/>
              </a:buClr>
              <a:buSzPts val="1100"/>
              <a:buFont typeface="Arial"/>
              <a:buNone/>
            </a:pPr>
            <a:r>
              <a:rPr b="0" i="0" lang="zh-CN" sz="1300" u="none" cap="none" strike="noStrike">
                <a:solidFill>
                  <a:srgbClr val="262626"/>
                </a:solidFill>
                <a:latin typeface="Montserrat"/>
                <a:ea typeface="Montserrat"/>
                <a:cs typeface="Montserrat"/>
                <a:sym typeface="Montserrat"/>
              </a:rPr>
              <a:t>WIC项目福利不要求公民身份证明。</a:t>
            </a:r>
            <a:endParaRPr b="0" i="0" sz="1300" u="none" cap="none" strike="noStrike">
              <a:solidFill>
                <a:srgbClr val="000000"/>
              </a:solidFill>
              <a:highlight>
                <a:srgbClr val="FFFFFF"/>
              </a:highlight>
              <a:latin typeface="Roboto"/>
              <a:ea typeface="Roboto"/>
              <a:cs typeface="Roboto"/>
              <a:sym typeface="Roboto"/>
            </a:endParaRPr>
          </a:p>
        </p:txBody>
      </p:sp>
      <p:sp>
        <p:nvSpPr>
          <p:cNvPr id="654" name="Google Shape;654;p34"/>
          <p:cNvSpPr txBox="1"/>
          <p:nvPr/>
        </p:nvSpPr>
        <p:spPr>
          <a:xfrm>
            <a:off x="473800" y="1058650"/>
            <a:ext cx="5288100" cy="12084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i="1" lang="zh-CN" sz="1800" u="none" cap="none" strike="noStrike">
                <a:solidFill>
                  <a:schemeClr val="dk1"/>
                </a:solidFill>
                <a:latin typeface="Montserrat"/>
                <a:ea typeface="Montserrat"/>
                <a:cs typeface="Montserrat"/>
                <a:sym typeface="Montserrat"/>
              </a:rPr>
              <a:t>宾州妇女婴童营养补助项目（WIC）</a:t>
            </a:r>
            <a:endParaRPr b="1" i="1"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b="0" i="0" lang="zh-CN" sz="1800" u="none" cap="none" strike="noStrike">
                <a:solidFill>
                  <a:schemeClr val="dk1"/>
                </a:solidFill>
                <a:latin typeface="Montserrat"/>
                <a:ea typeface="Montserrat"/>
                <a:cs typeface="Montserrat"/>
                <a:sym typeface="Montserrat"/>
              </a:rPr>
              <a:t>将以</a:t>
            </a:r>
            <a:r>
              <a:rPr b="1" i="0" lang="zh-CN" sz="1800" u="none" cap="none" strike="noStrike">
                <a:solidFill>
                  <a:schemeClr val="dk1"/>
                </a:solidFill>
                <a:latin typeface="Montserrat"/>
                <a:ea typeface="Montserrat"/>
                <a:cs typeface="Montserrat"/>
                <a:sym typeface="Montserrat"/>
              </a:rPr>
              <a:t>邮寄方式</a:t>
            </a:r>
            <a:r>
              <a:rPr b="0" i="0" lang="zh-CN" sz="1800" u="none" cap="none" strike="noStrike">
                <a:solidFill>
                  <a:schemeClr val="dk1"/>
                </a:solidFill>
                <a:latin typeface="Montserrat"/>
                <a:ea typeface="Montserrat"/>
                <a:cs typeface="Montserrat"/>
                <a:sym typeface="Montserrat"/>
              </a:rPr>
              <a:t>派发福利，</a:t>
            </a:r>
            <a:endParaRPr b="0" i="0" sz="18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100"/>
              <a:buFont typeface="Arial"/>
              <a:buNone/>
            </a:pPr>
            <a:r>
              <a:rPr b="0" i="0" lang="zh-CN" sz="1800" u="none" cap="none" strike="noStrike">
                <a:solidFill>
                  <a:schemeClr val="dk1"/>
                </a:solidFill>
                <a:latin typeface="Montserrat"/>
                <a:ea typeface="Montserrat"/>
                <a:cs typeface="Montserrat"/>
                <a:sym typeface="Montserrat"/>
              </a:rPr>
              <a:t>并</a:t>
            </a:r>
            <a:r>
              <a:rPr b="1" i="0" lang="zh-CN" sz="1800" u="none" cap="none" strike="noStrike">
                <a:solidFill>
                  <a:schemeClr val="dk1"/>
                </a:solidFill>
                <a:latin typeface="Montserrat"/>
                <a:ea typeface="Montserrat"/>
                <a:cs typeface="Montserrat"/>
                <a:sym typeface="Montserrat"/>
              </a:rPr>
              <a:t>仍继续接收新的申请。</a:t>
            </a:r>
            <a:endParaRPr b="1" i="0" sz="1600" u="none" cap="none" strike="noStrike">
              <a:solidFill>
                <a:srgbClr val="3C4043"/>
              </a:solidFill>
              <a:highlight>
                <a:srgbClr val="FFFFFF"/>
              </a:highlight>
              <a:latin typeface="Montserrat"/>
              <a:ea typeface="Montserrat"/>
              <a:cs typeface="Montserrat"/>
              <a:sym typeface="Montserrat"/>
            </a:endParaRPr>
          </a:p>
        </p:txBody>
      </p:sp>
      <p:pic>
        <p:nvPicPr>
          <p:cNvPr id="655" name="Google Shape;655;p34"/>
          <p:cNvPicPr preferRelativeResize="0"/>
          <p:nvPr/>
        </p:nvPicPr>
        <p:blipFill rotWithShape="1">
          <a:blip r:embed="rId3">
            <a:alphaModFix/>
          </a:blip>
          <a:srcRect b="0" l="0" r="0" t="0"/>
          <a:stretch/>
        </p:blipFill>
        <p:spPr>
          <a:xfrm>
            <a:off x="6345775" y="1408175"/>
            <a:ext cx="2482325" cy="14752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公共设施更新</a:t>
            </a:r>
            <a:endParaRPr b="1" i="0" sz="2400" u="none" cap="none" strike="noStrike">
              <a:solidFill>
                <a:srgbClr val="FFFFFF"/>
              </a:solidFill>
              <a:latin typeface="Montserrat"/>
              <a:ea typeface="Montserrat"/>
              <a:cs typeface="Montserrat"/>
              <a:sym typeface="Montserrat"/>
            </a:endParaRPr>
          </a:p>
        </p:txBody>
      </p:sp>
      <p:sp>
        <p:nvSpPr>
          <p:cNvPr id="662" name="Google Shape;662;p35"/>
          <p:cNvSpPr txBox="1"/>
          <p:nvPr/>
        </p:nvSpPr>
        <p:spPr>
          <a:xfrm>
            <a:off x="1585575" y="1130975"/>
            <a:ext cx="4351800" cy="370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费城水务局（PWD）将</a:t>
            </a:r>
            <a:r>
              <a:rPr b="1" i="0" lang="zh-CN" sz="1400" u="none" cap="none" strike="noStrike">
                <a:solidFill>
                  <a:srgbClr val="000000"/>
                </a:solidFill>
                <a:highlight>
                  <a:srgbClr val="FFFFFF"/>
                </a:highlight>
                <a:latin typeface="Montserrat"/>
                <a:ea typeface="Montserrat"/>
                <a:cs typeface="Montserrat"/>
                <a:sym typeface="Montserrat"/>
              </a:rPr>
              <a:t>停止因未交水费而断水的处分，直</a:t>
            </a:r>
            <a:r>
              <a:rPr b="1" lang="zh-CN">
                <a:solidFill>
                  <a:schemeClr val="dk1"/>
                </a:solidFill>
                <a:highlight>
                  <a:schemeClr val="lt1"/>
                </a:highlight>
                <a:latin typeface="Montserrat"/>
                <a:ea typeface="Montserrat"/>
                <a:cs typeface="Montserrat"/>
                <a:sym typeface="Montserrat"/>
              </a:rPr>
              <a:t>到</a:t>
            </a:r>
            <a:r>
              <a:rPr b="1" lang="zh-CN">
                <a:solidFill>
                  <a:schemeClr val="dk1"/>
                </a:solidFill>
                <a:highlight>
                  <a:schemeClr val="lt1"/>
                </a:highlight>
                <a:latin typeface="Montserrat"/>
                <a:ea typeface="Montserrat"/>
                <a:cs typeface="Montserrat"/>
                <a:sym typeface="Montserrat"/>
              </a:rPr>
              <a:t>至少</a:t>
            </a:r>
            <a:r>
              <a:rPr b="1" lang="zh-CN">
                <a:highlight>
                  <a:srgbClr val="FFFFFF"/>
                </a:highlight>
                <a:latin typeface="Montserrat"/>
                <a:ea typeface="Montserrat"/>
                <a:cs typeface="Montserrat"/>
                <a:sym typeface="Montserrat"/>
              </a:rPr>
              <a:t>6</a:t>
            </a:r>
            <a:r>
              <a:rPr b="1" i="0" lang="zh-CN" sz="1400" u="none" cap="none" strike="noStrike">
                <a:solidFill>
                  <a:srgbClr val="000000"/>
                </a:solidFill>
                <a:highlight>
                  <a:srgbClr val="FFFFFF"/>
                </a:highlight>
                <a:latin typeface="Montserrat"/>
                <a:ea typeface="Montserrat"/>
                <a:cs typeface="Montserrat"/>
                <a:sym typeface="Montserrat"/>
              </a:rPr>
              <a:t>月1日。</a:t>
            </a:r>
            <a:r>
              <a:rPr b="0" i="0" lang="zh-CN" sz="1400" u="none" cap="none" strike="noStrike">
                <a:solidFill>
                  <a:schemeClr val="dk1"/>
                </a:solidFill>
                <a:highlight>
                  <a:schemeClr val="lt1"/>
                </a:highlight>
                <a:uFill>
                  <a:noFill/>
                </a:uFill>
                <a:latin typeface="Montserrat"/>
                <a:ea typeface="Montserrat"/>
                <a:cs typeface="Montserrat"/>
                <a:sym typeface="Montserrat"/>
                <a:hlinkClick r:id="rId3"/>
              </a:rPr>
              <a:t>饮用水的安全没有受到疫情的影响。</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i="0" lang="zh-CN" sz="1400" u="none" cap="none" strike="noStrike">
                <a:solidFill>
                  <a:srgbClr val="000000"/>
                </a:solidFill>
                <a:highlight>
                  <a:srgbClr val="FFFFFF"/>
                </a:highlight>
                <a:latin typeface="Montserrat"/>
                <a:ea typeface="Montserrat"/>
                <a:cs typeface="Montserrat"/>
                <a:sym typeface="Montserrat"/>
              </a:rPr>
              <a:t>费城煤气局（PGW）</a:t>
            </a:r>
            <a:r>
              <a:rPr b="1" i="0" lang="zh-CN" sz="1400" u="none" cap="none" strike="noStrike">
                <a:solidFill>
                  <a:srgbClr val="000000"/>
                </a:solidFill>
                <a:highlight>
                  <a:srgbClr val="FFFFFF"/>
                </a:highlight>
                <a:latin typeface="Montserrat"/>
                <a:ea typeface="Montserrat"/>
                <a:cs typeface="Montserrat"/>
                <a:sym typeface="Montserrat"/>
              </a:rPr>
              <a:t>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4"/>
              </a:rPr>
              <a:t>停止因</a:t>
            </a:r>
            <a:r>
              <a:rPr b="1" i="0" lang="zh-CN" sz="1400" u="none" cap="none" strike="noStrike">
                <a:solidFill>
                  <a:schemeClr val="dk1"/>
                </a:solidFill>
                <a:highlight>
                  <a:schemeClr val="lt1"/>
                </a:highlight>
                <a:latin typeface="Montserrat"/>
                <a:ea typeface="Montserrat"/>
                <a:cs typeface="Montserrat"/>
                <a:sym typeface="Montserrat"/>
              </a:rPr>
              <a:t>未交</a:t>
            </a:r>
            <a:r>
              <a:rPr b="1" i="0" lang="zh-CN" sz="1400" u="none" cap="none" strike="noStrike">
                <a:solidFill>
                  <a:srgbClr val="000000"/>
                </a:solidFill>
                <a:highlight>
                  <a:srgbClr val="FFFFFF"/>
                </a:highlight>
                <a:latin typeface="Montserrat"/>
                <a:ea typeface="Montserrat"/>
                <a:cs typeface="Montserrat"/>
                <a:sym typeface="Montserrat"/>
              </a:rPr>
              <a:t>气费</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5"/>
              </a:rPr>
              <a:t>而切断煤气的处分</a:t>
            </a:r>
            <a:r>
              <a:rPr lang="zh-CN">
                <a:highlight>
                  <a:srgbClr val="FFFFFF"/>
                </a:highlight>
                <a:uFill>
                  <a:noFill/>
                </a:uFill>
                <a:latin typeface="Montserrat"/>
                <a:ea typeface="Montserrat"/>
                <a:cs typeface="Montserrat"/>
                <a:sym typeface="Montserrat"/>
                <a:hlinkClick r:id="rId6"/>
              </a:rPr>
              <a:t>，</a:t>
            </a:r>
            <a:r>
              <a:rPr lang="zh-CN">
                <a:highlight>
                  <a:srgbClr val="FFFFFF"/>
                </a:highlight>
                <a:latin typeface="Montserrat"/>
                <a:ea typeface="Montserrat"/>
                <a:cs typeface="Montserrat"/>
                <a:sym typeface="Montserrat"/>
              </a:rPr>
              <a:t>及</a:t>
            </a:r>
            <a:r>
              <a:rPr b="1" i="0" lang="zh-CN" sz="1400" u="none" cap="none" strike="noStrike">
                <a:solidFill>
                  <a:srgbClr val="000000"/>
                </a:solidFill>
                <a:highlight>
                  <a:srgbClr val="FFFFFF"/>
                </a:highlight>
                <a:latin typeface="Montserrat"/>
                <a:ea typeface="Montserrat"/>
                <a:cs typeface="Montserrat"/>
                <a:sym typeface="Montserrat"/>
              </a:rPr>
              <a:t>取消对滞交气费的罚款</a:t>
            </a:r>
            <a:r>
              <a:rPr b="0" i="0" lang="zh-CN" sz="1400" u="none" cap="none" strike="noStrike">
                <a:solidFill>
                  <a:srgbClr val="000000"/>
                </a:solidFill>
                <a:highlight>
                  <a:srgbClr val="FFFFFF"/>
                </a:highlight>
                <a:latin typeface="Montserrat"/>
                <a:ea typeface="Montserrat"/>
                <a:cs typeface="Montserrat"/>
                <a:sym typeface="Montserrat"/>
              </a:rPr>
              <a:t>。</a:t>
            </a:r>
            <a:r>
              <a:rPr lang="zh-CN">
                <a:solidFill>
                  <a:schemeClr val="dk1"/>
                </a:solidFill>
                <a:highlight>
                  <a:schemeClr val="lt1"/>
                </a:highlight>
                <a:uFill>
                  <a:noFill/>
                </a:uFill>
                <a:latin typeface="Montserrat"/>
                <a:ea typeface="Montserrat"/>
                <a:cs typeface="Montserrat"/>
                <a:sym typeface="Montserrat"/>
                <a:hlinkClick r:id="rId7"/>
              </a:rPr>
              <a:t>直</a:t>
            </a:r>
            <a:r>
              <a:rPr lang="zh-CN">
                <a:solidFill>
                  <a:schemeClr val="dk1"/>
                </a:solidFill>
                <a:highlight>
                  <a:schemeClr val="lt1"/>
                </a:highlight>
                <a:latin typeface="Montserrat"/>
                <a:ea typeface="Montserrat"/>
                <a:cs typeface="Montserrat"/>
                <a:sym typeface="Montserrat"/>
              </a:rPr>
              <a:t>至另行通知</a:t>
            </a:r>
            <a:r>
              <a:rPr lang="zh-CN">
                <a:solidFill>
                  <a:schemeClr val="dk1"/>
                </a:solidFill>
                <a:highlight>
                  <a:schemeClr val="lt1"/>
                </a:highlight>
                <a:uFill>
                  <a:noFill/>
                </a:uFill>
                <a:latin typeface="Montserrat"/>
                <a:ea typeface="Montserrat"/>
                <a:cs typeface="Montserrat"/>
                <a:sym typeface="Montserrat"/>
                <a:hlinkClick r:id="rId8"/>
              </a:rPr>
              <a:t>。 </a:t>
            </a:r>
            <a:endParaRPr>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费城电力局（PECO）将</a:t>
            </a:r>
            <a:r>
              <a:rPr b="1" i="0" lang="zh-CN" sz="1400" u="none" cap="none" strike="noStrike">
                <a:solidFill>
                  <a:srgbClr val="000000"/>
                </a:solidFill>
                <a:highlight>
                  <a:srgbClr val="FFFFFF"/>
                </a:highlight>
                <a:uFill>
                  <a:noFill/>
                </a:uFill>
                <a:latin typeface="Montserrat"/>
                <a:ea typeface="Montserrat"/>
                <a:cs typeface="Montserrat"/>
                <a:sym typeface="Montserrat"/>
                <a:hlinkClick r:id="rId9"/>
              </a:rPr>
              <a:t>停止断电处分和取消</a:t>
            </a:r>
            <a:r>
              <a:rPr b="1" i="0" lang="zh-CN" sz="1400" u="none" cap="none" strike="noStrike">
                <a:solidFill>
                  <a:schemeClr val="dk1"/>
                </a:solidFill>
                <a:highlight>
                  <a:schemeClr val="lt1"/>
                </a:highlight>
                <a:latin typeface="Montserrat"/>
                <a:ea typeface="Montserrat"/>
                <a:cs typeface="Montserrat"/>
                <a:sym typeface="Montserrat"/>
              </a:rPr>
              <a:t>对滞交电费的罚款</a:t>
            </a:r>
            <a:r>
              <a:rPr b="1" i="0" lang="zh-CN" sz="1400" u="none" cap="none" strike="noStrike">
                <a:solidFill>
                  <a:srgbClr val="000000"/>
                </a:solidFill>
                <a:highlight>
                  <a:srgbClr val="FFFFFF"/>
                </a:highlight>
                <a:latin typeface="Montserrat"/>
                <a:ea typeface="Montserrat"/>
                <a:cs typeface="Montserrat"/>
                <a:sym typeface="Montserrat"/>
              </a:rPr>
              <a:t>，直到至少2020年</a:t>
            </a:r>
            <a:r>
              <a:rPr b="1" lang="zh-CN">
                <a:highlight>
                  <a:srgbClr val="FFFFFF"/>
                </a:highlight>
                <a:latin typeface="Montserrat"/>
                <a:ea typeface="Montserrat"/>
                <a:cs typeface="Montserrat"/>
                <a:sym typeface="Montserrat"/>
              </a:rPr>
              <a:t>6</a:t>
            </a:r>
            <a:r>
              <a:rPr b="1" i="0" lang="zh-CN" sz="1400" u="none" cap="none" strike="noStrike">
                <a:solidFill>
                  <a:srgbClr val="000000"/>
                </a:solidFill>
                <a:highlight>
                  <a:srgbClr val="FFFFFF"/>
                </a:highlight>
                <a:latin typeface="Montserrat"/>
                <a:ea typeface="Montserrat"/>
                <a:cs typeface="Montserrat"/>
                <a:sym typeface="Montserrat"/>
              </a:rPr>
              <a:t>月1日。</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1400"/>
              <a:buFont typeface="Arial"/>
              <a:buNone/>
            </a:pPr>
            <a:r>
              <a:rPr b="0" i="0" lang="zh-CN" sz="1400" u="none" cap="none" strike="noStrike">
                <a:solidFill>
                  <a:srgbClr val="000000"/>
                </a:solidFill>
                <a:highlight>
                  <a:srgbClr val="FFFFFF"/>
                </a:highlight>
                <a:latin typeface="Montserrat"/>
                <a:ea typeface="Montserrat"/>
                <a:cs typeface="Montserrat"/>
                <a:sym typeface="Montserrat"/>
              </a:rPr>
              <a:t>普通垃圾将按照</a:t>
            </a:r>
            <a:r>
              <a:rPr b="1" i="0" lang="zh-CN" sz="1400" u="none" cap="none" strike="noStrike">
                <a:solidFill>
                  <a:srgbClr val="000000"/>
                </a:solidFill>
                <a:highlight>
                  <a:srgbClr val="FFFFFF"/>
                </a:highlight>
                <a:latin typeface="Montserrat"/>
                <a:ea typeface="Montserrat"/>
                <a:cs typeface="Montserrat"/>
                <a:sym typeface="Montserrat"/>
              </a:rPr>
              <a:t>往常日程</a:t>
            </a:r>
            <a:r>
              <a:rPr b="1" lang="zh-CN">
                <a:highlight>
                  <a:srgbClr val="FFFFFF"/>
                </a:highlight>
                <a:latin typeface="Montserrat"/>
                <a:ea typeface="Montserrat"/>
                <a:cs typeface="Montserrat"/>
                <a:sym typeface="Montserrat"/>
              </a:rPr>
              <a:t>每周一次</a:t>
            </a:r>
            <a:r>
              <a:rPr b="0" i="0" lang="zh-CN" sz="1400" u="none" cap="none" strike="noStrike">
                <a:solidFill>
                  <a:srgbClr val="000000"/>
                </a:solidFill>
                <a:highlight>
                  <a:srgbClr val="FFFFFF"/>
                </a:highlight>
                <a:latin typeface="Montserrat"/>
                <a:ea typeface="Montserrat"/>
                <a:cs typeface="Montserrat"/>
                <a:sym typeface="Montserrat"/>
              </a:rPr>
              <a:t>进行收集。</a:t>
            </a:r>
            <a:r>
              <a:rPr b="0" i="0" lang="zh-CN" sz="1400" u="none" cap="none" strike="noStrike">
                <a:solidFill>
                  <a:schemeClr val="dk1"/>
                </a:solidFill>
                <a:highlight>
                  <a:schemeClr val="lt1"/>
                </a:highlight>
                <a:latin typeface="Montserrat"/>
                <a:ea typeface="Montserrat"/>
                <a:cs typeface="Montserrat"/>
                <a:sym typeface="Montserrat"/>
              </a:rPr>
              <a:t>废品的回收利用(Recycling)</a:t>
            </a:r>
            <a:r>
              <a:rPr b="0" i="0" lang="zh-CN" sz="1400" u="none" cap="none" strike="noStrike">
                <a:solidFill>
                  <a:srgbClr val="000000"/>
                </a:solidFill>
                <a:highlight>
                  <a:srgbClr val="FFFFFF"/>
                </a:highlight>
                <a:latin typeface="Montserrat"/>
                <a:ea typeface="Montserrat"/>
                <a:cs typeface="Montserrat"/>
                <a:sym typeface="Montserrat"/>
              </a:rPr>
              <a:t>将改为</a:t>
            </a:r>
            <a:r>
              <a:rPr b="1" i="0" lang="zh-CN" sz="1400" u="none" cap="none" strike="noStrike">
                <a:solidFill>
                  <a:srgbClr val="000000"/>
                </a:solidFill>
                <a:highlight>
                  <a:srgbClr val="FFFFFF"/>
                </a:highlight>
                <a:latin typeface="Montserrat"/>
                <a:ea typeface="Montserrat"/>
                <a:cs typeface="Montserrat"/>
                <a:sym typeface="Montserrat"/>
              </a:rPr>
              <a:t>每两周</a:t>
            </a:r>
            <a:r>
              <a:rPr b="0" i="0" lang="zh-CN" sz="1400" u="none" cap="none" strike="noStrike">
                <a:solidFill>
                  <a:schemeClr val="dk1"/>
                </a:solidFill>
                <a:highlight>
                  <a:schemeClr val="lt1"/>
                </a:highlight>
                <a:latin typeface="Montserrat"/>
                <a:ea typeface="Montserrat"/>
                <a:cs typeface="Montserrat"/>
                <a:sym typeface="Montserrat"/>
              </a:rPr>
              <a:t>回</a:t>
            </a:r>
            <a:r>
              <a:rPr b="0" i="0" lang="zh-CN" sz="1400" u="none" cap="none" strike="noStrike">
                <a:solidFill>
                  <a:srgbClr val="000000"/>
                </a:solidFill>
                <a:highlight>
                  <a:srgbClr val="FFFFFF"/>
                </a:highlight>
                <a:latin typeface="Montserrat"/>
                <a:ea typeface="Montserrat"/>
                <a:cs typeface="Montserrat"/>
                <a:sym typeface="Montserrat"/>
              </a:rPr>
              <a:t>收一次。</a:t>
            </a:r>
            <a:endParaRPr b="0"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highlight>
                <a:srgbClr val="FFFFFF"/>
              </a:highlight>
              <a:latin typeface="Montserrat"/>
              <a:ea typeface="Montserrat"/>
              <a:cs typeface="Montserrat"/>
              <a:sym typeface="Montserrat"/>
            </a:endParaRPr>
          </a:p>
        </p:txBody>
      </p:sp>
      <p:pic>
        <p:nvPicPr>
          <p:cNvPr id="663" name="Google Shape;663;p35"/>
          <p:cNvPicPr preferRelativeResize="0"/>
          <p:nvPr/>
        </p:nvPicPr>
        <p:blipFill rotWithShape="1">
          <a:blip r:embed="rId10">
            <a:alphaModFix/>
          </a:blip>
          <a:srcRect b="0" l="0" r="0" t="0"/>
          <a:stretch/>
        </p:blipFill>
        <p:spPr>
          <a:xfrm>
            <a:off x="362399" y="1115225"/>
            <a:ext cx="1223186" cy="710223"/>
          </a:xfrm>
          <a:prstGeom prst="rect">
            <a:avLst/>
          </a:prstGeom>
          <a:noFill/>
          <a:ln>
            <a:noFill/>
          </a:ln>
        </p:spPr>
      </p:pic>
      <p:pic>
        <p:nvPicPr>
          <p:cNvPr id="664" name="Google Shape;664;p35"/>
          <p:cNvPicPr preferRelativeResize="0"/>
          <p:nvPr/>
        </p:nvPicPr>
        <p:blipFill rotWithShape="1">
          <a:blip r:embed="rId11">
            <a:alphaModFix/>
          </a:blip>
          <a:srcRect b="0" l="0" r="0" t="0"/>
          <a:stretch/>
        </p:blipFill>
        <p:spPr>
          <a:xfrm>
            <a:off x="428253" y="2155338"/>
            <a:ext cx="1091485" cy="664873"/>
          </a:xfrm>
          <a:prstGeom prst="rect">
            <a:avLst/>
          </a:prstGeom>
          <a:noFill/>
          <a:ln>
            <a:noFill/>
          </a:ln>
        </p:spPr>
      </p:pic>
      <p:pic>
        <p:nvPicPr>
          <p:cNvPr id="665" name="Google Shape;665;p35"/>
          <p:cNvPicPr preferRelativeResize="0"/>
          <p:nvPr/>
        </p:nvPicPr>
        <p:blipFill rotWithShape="1">
          <a:blip r:embed="rId12">
            <a:alphaModFix/>
          </a:blip>
          <a:srcRect b="0" l="0" r="0" t="0"/>
          <a:stretch/>
        </p:blipFill>
        <p:spPr>
          <a:xfrm>
            <a:off x="428246" y="3259586"/>
            <a:ext cx="1091492" cy="666043"/>
          </a:xfrm>
          <a:prstGeom prst="rect">
            <a:avLst/>
          </a:prstGeom>
          <a:noFill/>
          <a:ln>
            <a:noFill/>
          </a:ln>
        </p:spPr>
      </p:pic>
      <p:pic>
        <p:nvPicPr>
          <p:cNvPr id="666" name="Google Shape;666;p35"/>
          <p:cNvPicPr preferRelativeResize="0"/>
          <p:nvPr/>
        </p:nvPicPr>
        <p:blipFill rotWithShape="1">
          <a:blip r:embed="rId13">
            <a:alphaModFix/>
          </a:blip>
          <a:srcRect b="0" l="0" r="0" t="0"/>
          <a:stretch/>
        </p:blipFill>
        <p:spPr>
          <a:xfrm>
            <a:off x="-58375" y="4068604"/>
            <a:ext cx="2124025" cy="768772"/>
          </a:xfrm>
          <a:prstGeom prst="rect">
            <a:avLst/>
          </a:prstGeom>
          <a:noFill/>
          <a:ln>
            <a:noFill/>
          </a:ln>
        </p:spPr>
      </p:pic>
      <p:sp>
        <p:nvSpPr>
          <p:cNvPr id="667" name="Google Shape;667;p35"/>
          <p:cNvSpPr/>
          <p:nvPr/>
        </p:nvSpPr>
        <p:spPr>
          <a:xfrm>
            <a:off x="5937375" y="1219000"/>
            <a:ext cx="2734800" cy="35040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5"/>
          <p:cNvSpPr txBox="1"/>
          <p:nvPr/>
        </p:nvSpPr>
        <p:spPr>
          <a:xfrm>
            <a:off x="5937500" y="1447300"/>
            <a:ext cx="2734800" cy="3275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低收入家庭能源援助计划</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（LIHEAP）为需要的家庭提供能源费用补贴，以此帮助他们保持安全和健康，如以下方面的援助：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家用能源费用援助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能源危机援助</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200"/>
              <a:buFont typeface="Arial"/>
              <a:buNone/>
            </a:pPr>
            <a:r>
              <a:rPr b="0" i="0" lang="zh-CN" sz="1200" u="none" cap="none" strike="noStrike">
                <a:solidFill>
                  <a:srgbClr val="FFFFFF"/>
                </a:solidFill>
                <a:latin typeface="Montserrat"/>
                <a:ea typeface="Montserrat"/>
                <a:cs typeface="Montserrat"/>
                <a:sym typeface="Montserrat"/>
              </a:rPr>
              <a:t>风化维修援助 </a:t>
            </a:r>
            <a:endParaRPr b="0" i="0" sz="12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050"/>
              <a:buFont typeface="Arial"/>
              <a:buNone/>
            </a:pPr>
            <a:r>
              <a:rPr b="0" i="0" lang="zh-CN" sz="1050" u="none" cap="none" strike="noStrike">
                <a:solidFill>
                  <a:srgbClr val="FFFFFF"/>
                </a:solidFill>
                <a:latin typeface="Arial"/>
                <a:ea typeface="Arial"/>
                <a:cs typeface="Arial"/>
                <a:sym typeface="Arial"/>
              </a:rPr>
              <a:t>电话：(202) 401-9351</a:t>
            </a:r>
            <a:r>
              <a:rPr b="0" i="0" lang="zh-CN" sz="1000" u="none" cap="none" strike="noStrike">
                <a:solidFill>
                  <a:srgbClr val="FFFFFF"/>
                </a:solidFill>
                <a:latin typeface="Montserrat"/>
                <a:ea typeface="Montserrat"/>
                <a:cs typeface="Montserrat"/>
                <a:sym typeface="Montserrat"/>
              </a:rPr>
              <a:t> </a:t>
            </a:r>
            <a:r>
              <a:rPr b="0" i="0" lang="zh-CN" sz="1000" u="sng" cap="none" strike="noStrike">
                <a:solidFill>
                  <a:srgbClr val="FFFFFF"/>
                </a:solidFill>
                <a:latin typeface="Arial"/>
                <a:ea typeface="Arial"/>
                <a:cs typeface="Arial"/>
                <a:sym typeface="Arial"/>
                <a:hlinkClick r:id="rId14"/>
              </a:rPr>
              <a:t>https://www.acf.hhs.gov/ocs/programs/liheap</a:t>
            </a:r>
            <a:endParaRPr b="0" i="0" sz="10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sp>
        <p:nvSpPr>
          <p:cNvPr id="673" name="Google Shape;673;g775cfaf3a5_0_1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775cfaf3a5_0_179"/>
          <p:cNvSpPr txBox="1"/>
          <p:nvPr/>
        </p:nvSpPr>
        <p:spPr>
          <a:xfrm>
            <a:off x="395650" y="301600"/>
            <a:ext cx="7052400" cy="5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400">
                <a:solidFill>
                  <a:srgbClr val="FFFFFF"/>
                </a:solidFill>
                <a:latin typeface="Montserrat"/>
                <a:ea typeface="Montserrat"/>
                <a:cs typeface="Montserrat"/>
                <a:sym typeface="Montserrat"/>
              </a:rPr>
              <a:t>费城市法院</a:t>
            </a:r>
            <a:endParaRPr b="1" i="0" sz="2400" u="none" cap="none" strike="noStrike">
              <a:solidFill>
                <a:srgbClr val="FFFFFF"/>
              </a:solidFill>
              <a:latin typeface="Montserrat"/>
              <a:ea typeface="Montserrat"/>
              <a:cs typeface="Montserrat"/>
              <a:sym typeface="Montserrat"/>
            </a:endParaRPr>
          </a:p>
        </p:txBody>
      </p:sp>
      <p:sp>
        <p:nvSpPr>
          <p:cNvPr id="675" name="Google Shape;675;g775cfaf3a5_0_179"/>
          <p:cNvSpPr txBox="1"/>
          <p:nvPr/>
        </p:nvSpPr>
        <p:spPr>
          <a:xfrm>
            <a:off x="-24150" y="3694600"/>
            <a:ext cx="9192300" cy="161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800"/>
              <a:buFont typeface="Arial"/>
              <a:buNone/>
            </a:pPr>
            <a:r>
              <a:rPr lang="zh-CN" sz="1800">
                <a:solidFill>
                  <a:srgbClr val="2176D2"/>
                </a:solidFill>
                <a:highlight>
                  <a:schemeClr val="lt1"/>
                </a:highlight>
                <a:latin typeface="Montserrat"/>
                <a:ea typeface="Montserrat"/>
                <a:cs typeface="Montserrat"/>
                <a:sym typeface="Montserrat"/>
              </a:rPr>
              <a:t>此前被安排在此期间参与陪审团的人，均</a:t>
            </a:r>
            <a:r>
              <a:rPr lang="zh-CN" sz="1800" u="sng">
                <a:solidFill>
                  <a:srgbClr val="2176D2"/>
                </a:solidFill>
                <a:highlight>
                  <a:schemeClr val="lt1"/>
                </a:highlight>
                <a:latin typeface="Montserrat"/>
                <a:ea typeface="Montserrat"/>
                <a:cs typeface="Montserrat"/>
                <a:sym typeface="Montserrat"/>
              </a:rPr>
              <a:t>无需</a:t>
            </a:r>
            <a:r>
              <a:rPr lang="zh-CN" sz="1800">
                <a:solidFill>
                  <a:srgbClr val="2176D2"/>
                </a:solidFill>
                <a:highlight>
                  <a:schemeClr val="lt1"/>
                </a:highlight>
                <a:latin typeface="Montserrat"/>
                <a:ea typeface="Montserrat"/>
                <a:cs typeface="Montserrat"/>
                <a:sym typeface="Montserrat"/>
              </a:rPr>
              <a:t>报到。</a:t>
            </a:r>
            <a:endParaRPr b="1" i="0" sz="2000" u="none" cap="none" strike="noStrike">
              <a:solidFill>
                <a:srgbClr val="2176D2"/>
              </a:solidFill>
              <a:highlight>
                <a:schemeClr val="lt1"/>
              </a:highlight>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2000"/>
              <a:buFont typeface="Arial"/>
              <a:buNone/>
            </a:pPr>
            <a:r>
              <a:rPr lang="zh-CN" sz="2000">
                <a:solidFill>
                  <a:srgbClr val="2176D2"/>
                </a:solidFill>
                <a:highlight>
                  <a:schemeClr val="lt1"/>
                </a:highlight>
                <a:latin typeface="Montserrat"/>
                <a:ea typeface="Montserrat"/>
                <a:cs typeface="Montserrat"/>
                <a:sym typeface="Montserrat"/>
              </a:rPr>
              <a:t>欲知详情及了解服务更新信息，请访问</a:t>
            </a:r>
            <a:r>
              <a:rPr b="1" i="0" lang="zh-CN" sz="2000" u="none" cap="none" strike="noStrike">
                <a:solidFill>
                  <a:srgbClr val="2176D2"/>
                </a:solidFill>
                <a:highlight>
                  <a:srgbClr val="FFEFA2"/>
                </a:highlight>
                <a:latin typeface="Montserrat"/>
                <a:ea typeface="Montserrat"/>
                <a:cs typeface="Montserrat"/>
                <a:sym typeface="Montserrat"/>
              </a:rPr>
              <a:t>www.courts.phila.gov/covid-19</a:t>
            </a:r>
            <a:endParaRPr b="1" i="0" sz="2000" u="none" cap="none" strike="noStrike">
              <a:solidFill>
                <a:srgbClr val="2176D2"/>
              </a:solidFill>
              <a:highlight>
                <a:srgbClr val="FFEFA2"/>
              </a:highlight>
              <a:latin typeface="Montserrat"/>
              <a:ea typeface="Montserrat"/>
              <a:cs typeface="Montserrat"/>
              <a:sym typeface="Montserrat"/>
            </a:endParaRPr>
          </a:p>
        </p:txBody>
      </p:sp>
      <p:pic>
        <p:nvPicPr>
          <p:cNvPr id="676" name="Google Shape;676;g775cfaf3a5_0_179"/>
          <p:cNvPicPr preferRelativeResize="0"/>
          <p:nvPr/>
        </p:nvPicPr>
        <p:blipFill rotWithShape="1">
          <a:blip r:embed="rId3">
            <a:alphaModFix/>
          </a:blip>
          <a:srcRect b="0" l="0" r="0" t="0"/>
          <a:stretch/>
        </p:blipFill>
        <p:spPr>
          <a:xfrm>
            <a:off x="6308325" y="1254625"/>
            <a:ext cx="1728575" cy="1728575"/>
          </a:xfrm>
          <a:prstGeom prst="rect">
            <a:avLst/>
          </a:prstGeom>
          <a:noFill/>
          <a:ln>
            <a:noFill/>
          </a:ln>
        </p:spPr>
      </p:pic>
      <p:sp>
        <p:nvSpPr>
          <p:cNvPr id="677" name="Google Shape;677;g775cfaf3a5_0_179"/>
          <p:cNvSpPr txBox="1"/>
          <p:nvPr/>
        </p:nvSpPr>
        <p:spPr>
          <a:xfrm>
            <a:off x="571500" y="1550800"/>
            <a:ext cx="5101500" cy="1728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200"/>
              </a:spcAft>
              <a:buClr>
                <a:srgbClr val="000000"/>
              </a:buClr>
              <a:buSzPts val="2300"/>
              <a:buFont typeface="Arial"/>
              <a:buNone/>
            </a:pPr>
            <a:r>
              <a:rPr b="1" lang="zh-CN" sz="2300">
                <a:solidFill>
                  <a:srgbClr val="2176D2"/>
                </a:solidFill>
                <a:highlight>
                  <a:schemeClr val="lt1"/>
                </a:highlight>
                <a:latin typeface="Montserrat"/>
                <a:ea typeface="Montserrat"/>
                <a:cs typeface="Montserrat"/>
                <a:sym typeface="Montserrat"/>
              </a:rPr>
              <a:t>宾州第一司法管辖区</a:t>
            </a:r>
            <a:r>
              <a:rPr b="1" lang="zh-CN" sz="2300">
                <a:solidFill>
                  <a:srgbClr val="2176D2"/>
                </a:solidFill>
                <a:highlight>
                  <a:schemeClr val="lt1"/>
                </a:highlight>
                <a:latin typeface="Montserrat"/>
                <a:ea typeface="Montserrat"/>
                <a:cs typeface="Montserrat"/>
                <a:sym typeface="Montserrat"/>
              </a:rPr>
              <a:t>的</a:t>
            </a:r>
            <a:r>
              <a:rPr b="1" lang="zh-CN" sz="2300">
                <a:solidFill>
                  <a:srgbClr val="2176D2"/>
                </a:solidFill>
                <a:highlight>
                  <a:schemeClr val="lt1"/>
                </a:highlight>
                <a:latin typeface="Montserrat"/>
                <a:ea typeface="Montserrat"/>
                <a:cs typeface="Montserrat"/>
                <a:sym typeface="Montserrat"/>
              </a:rPr>
              <a:t>法院（费城市法院）将维持关闭状态，停止非核心业务，直至2020年5月29日。</a:t>
            </a:r>
            <a:endParaRPr b="1" i="0" sz="2300" u="none" cap="none" strike="noStrike">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36"/>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83" name="Google Shape;6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36"/>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宾州东南地区交通局(SEPTA)运营更新:</a:t>
            </a:r>
            <a:endParaRPr b="1" i="0" sz="2400" u="none" cap="none" strike="noStrike">
              <a:solidFill>
                <a:srgbClr val="FFFFFF"/>
              </a:solidFill>
              <a:latin typeface="Montserrat"/>
              <a:ea typeface="Montserrat"/>
              <a:cs typeface="Montserrat"/>
              <a:sym typeface="Montserrat"/>
            </a:endParaRPr>
          </a:p>
        </p:txBody>
      </p:sp>
      <p:pic>
        <p:nvPicPr>
          <p:cNvPr id="685" name="Google Shape;685;p36"/>
          <p:cNvPicPr preferRelativeResize="0"/>
          <p:nvPr/>
        </p:nvPicPr>
        <p:blipFill rotWithShape="1">
          <a:blip r:embed="rId4">
            <a:alphaModFix/>
          </a:blip>
          <a:srcRect b="0" l="0" r="0" t="0"/>
          <a:stretch/>
        </p:blipFill>
        <p:spPr>
          <a:xfrm>
            <a:off x="627788" y="2015825"/>
            <a:ext cx="3563725" cy="2926950"/>
          </a:xfrm>
          <a:prstGeom prst="rect">
            <a:avLst/>
          </a:prstGeom>
          <a:noFill/>
          <a:ln>
            <a:noFill/>
          </a:ln>
        </p:spPr>
      </p:pic>
      <p:grpSp>
        <p:nvGrpSpPr>
          <p:cNvPr id="686" name="Google Shape;686;p36"/>
          <p:cNvGrpSpPr/>
          <p:nvPr/>
        </p:nvGrpSpPr>
        <p:grpSpPr>
          <a:xfrm>
            <a:off x="4889105" y="1012753"/>
            <a:ext cx="3739922" cy="1620486"/>
            <a:chOff x="4632325" y="971550"/>
            <a:chExt cx="3804600" cy="1260000"/>
          </a:xfrm>
        </p:grpSpPr>
        <p:sp>
          <p:nvSpPr>
            <p:cNvPr id="687" name="Google Shape;687;p36"/>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36"/>
            <p:cNvSpPr txBox="1"/>
            <p:nvPr/>
          </p:nvSpPr>
          <p:spPr>
            <a:xfrm>
              <a:off x="4714060" y="1048875"/>
              <a:ext cx="3641100" cy="1065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200" u="none" cap="none" strike="noStrike">
                  <a:solidFill>
                    <a:srgbClr val="0F4D90"/>
                  </a:solidFill>
                  <a:latin typeface="Montserrat"/>
                  <a:ea typeface="Montserrat"/>
                  <a:cs typeface="Montserrat"/>
                  <a:sym typeface="Montserrat"/>
                </a:rPr>
                <a:t> </a:t>
              </a:r>
              <a:r>
                <a:rPr b="1" i="0" lang="zh-CN" sz="1200" u="none" cap="none" strike="noStrike">
                  <a:solidFill>
                    <a:srgbClr val="0F4D90"/>
                  </a:solidFill>
                  <a:latin typeface="Montserrat"/>
                  <a:ea typeface="Montserrat"/>
                  <a:cs typeface="Montserrat"/>
                  <a:sym typeface="Montserrat"/>
                </a:rPr>
                <a:t>生命线服务模式</a:t>
              </a:r>
              <a:r>
                <a:rPr b="0" i="0" lang="zh-CN" sz="1200" u="none" cap="none" strike="noStrike">
                  <a:solidFill>
                    <a:srgbClr val="0F4D90"/>
                  </a:solidFill>
                  <a:latin typeface="Montserrat"/>
                  <a:ea typeface="Montserrat"/>
                  <a:cs typeface="Montserrat"/>
                  <a:sym typeface="Montserrat"/>
                </a:rPr>
                <a:t>于2020年4月9日开始施行，所有公交服务线路已进行调整，</a:t>
              </a:r>
              <a:r>
                <a:rPr b="1" i="0" lang="zh-CN" sz="1200" u="none" cap="none" strike="noStrike">
                  <a:solidFill>
                    <a:srgbClr val="0F4D90"/>
                  </a:solidFill>
                  <a:latin typeface="Montserrat"/>
                  <a:ea typeface="Montserrat"/>
                  <a:cs typeface="Montserrat"/>
                  <a:sym typeface="Montserrat"/>
                </a:rPr>
                <a:t>仅集中为核心工作者提供</a:t>
              </a:r>
              <a:r>
                <a:rPr b="0" i="0" lang="zh-CN" sz="1200" u="none" cap="none" strike="noStrike">
                  <a:solidFill>
                    <a:srgbClr val="0F4D90"/>
                  </a:solidFill>
                  <a:latin typeface="Montserrat"/>
                  <a:ea typeface="Montserrat"/>
                  <a:cs typeface="Montserrat"/>
                  <a:sym typeface="Montserrat"/>
                </a:rPr>
                <a:t>去往医院、超市/杂货店，及其它生活必需服务设施的</a:t>
              </a:r>
              <a:r>
                <a:rPr b="1" i="0" lang="zh-CN" sz="1200" u="none" cap="none" strike="noStrike">
                  <a:solidFill>
                    <a:srgbClr val="0F4D90"/>
                  </a:solidFill>
                  <a:latin typeface="Montserrat"/>
                  <a:ea typeface="Montserrat"/>
                  <a:cs typeface="Montserrat"/>
                  <a:sym typeface="Montserrat"/>
                </a:rPr>
                <a:t>路线</a:t>
              </a:r>
              <a:r>
                <a:rPr b="0" i="0" lang="zh-CN" sz="1200" u="none" cap="none" strike="noStrike">
                  <a:solidFill>
                    <a:srgbClr val="0F4D90"/>
                  </a:solidFill>
                  <a:latin typeface="Montserrat"/>
                  <a:ea typeface="Montserrat"/>
                  <a:cs typeface="Montserrat"/>
                  <a:sym typeface="Montserrat"/>
                </a:rPr>
                <a:t>。</a:t>
              </a:r>
              <a:endParaRPr b="0" i="0" sz="12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1200"/>
                </a:spcBef>
                <a:spcAft>
                  <a:spcPts val="0"/>
                </a:spcAft>
                <a:buClr>
                  <a:schemeClr val="dk1"/>
                </a:buClr>
                <a:buSzPts val="1100"/>
                <a:buFont typeface="Arial"/>
                <a:buNone/>
              </a:pPr>
              <a:r>
                <a:rPr b="0" i="0" lang="zh-CN" sz="1200" u="none" cap="none" strike="noStrike">
                  <a:solidFill>
                    <a:srgbClr val="0F4D90"/>
                  </a:solidFill>
                  <a:latin typeface="Montserrat"/>
                  <a:ea typeface="Montserrat"/>
                  <a:cs typeface="Montserrat"/>
                  <a:sym typeface="Montserrat"/>
                </a:rPr>
                <a:t>查看 </a:t>
              </a:r>
              <a:r>
                <a:rPr b="1" i="0" lang="zh-CN" sz="1200" u="none" cap="none" strike="noStrike">
                  <a:solidFill>
                    <a:srgbClr val="0F4D90"/>
                  </a:solidFill>
                  <a:latin typeface="Montserrat"/>
                  <a:ea typeface="Montserrat"/>
                  <a:cs typeface="Montserrat"/>
                  <a:sym typeface="Montserrat"/>
                </a:rPr>
                <a:t>SEPTA.org </a:t>
              </a:r>
              <a:r>
                <a:rPr b="0" i="0" lang="zh-CN" sz="1200" u="none" cap="none" strike="noStrike">
                  <a:solidFill>
                    <a:srgbClr val="0F4D90"/>
                  </a:solidFill>
                  <a:latin typeface="Montserrat"/>
                  <a:ea typeface="Montserrat"/>
                  <a:cs typeface="Montserrat"/>
                  <a:sym typeface="Montserrat"/>
                </a:rPr>
                <a:t>了解详情</a:t>
              </a:r>
              <a:endParaRPr b="0" i="0" sz="12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1200"/>
                </a:spcBef>
                <a:spcAft>
                  <a:spcPts val="1200"/>
                </a:spcAft>
                <a:buClr>
                  <a:srgbClr val="000000"/>
                </a:buClr>
                <a:buSzPts val="1200"/>
                <a:buFont typeface="Arial"/>
                <a:buNone/>
              </a:pPr>
              <a:r>
                <a:t/>
              </a:r>
              <a:endParaRPr b="0" i="0" sz="1200" u="none" cap="none" strike="noStrike">
                <a:solidFill>
                  <a:srgbClr val="0F4D90"/>
                </a:solidFill>
                <a:latin typeface="Montserrat"/>
                <a:ea typeface="Montserrat"/>
                <a:cs typeface="Montserrat"/>
                <a:sym typeface="Montserrat"/>
              </a:endParaRPr>
            </a:p>
          </p:txBody>
        </p:sp>
      </p:grpSp>
      <p:pic>
        <p:nvPicPr>
          <p:cNvPr id="689" name="Google Shape;689;p36"/>
          <p:cNvPicPr preferRelativeResize="0"/>
          <p:nvPr/>
        </p:nvPicPr>
        <p:blipFill rotWithShape="1">
          <a:blip r:embed="rId5">
            <a:alphaModFix/>
          </a:blip>
          <a:srcRect b="0" l="0" r="0" t="0"/>
          <a:stretch/>
        </p:blipFill>
        <p:spPr>
          <a:xfrm>
            <a:off x="875725" y="971500"/>
            <a:ext cx="3067846" cy="859013"/>
          </a:xfrm>
          <a:prstGeom prst="rect">
            <a:avLst/>
          </a:prstGeom>
          <a:noFill/>
          <a:ln>
            <a:noFill/>
          </a:ln>
        </p:spPr>
      </p:pic>
      <p:grpSp>
        <p:nvGrpSpPr>
          <p:cNvPr id="690" name="Google Shape;690;p36"/>
          <p:cNvGrpSpPr/>
          <p:nvPr/>
        </p:nvGrpSpPr>
        <p:grpSpPr>
          <a:xfrm>
            <a:off x="4728175" y="2866425"/>
            <a:ext cx="4093500" cy="1147200"/>
            <a:chOff x="4573213" y="2571750"/>
            <a:chExt cx="4093500" cy="1147200"/>
          </a:xfrm>
        </p:grpSpPr>
        <p:sp>
          <p:nvSpPr>
            <p:cNvPr id="691" name="Google Shape;691;p36"/>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6"/>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查看网页 </a:t>
              </a:r>
              <a:r>
                <a:rPr b="1" i="0" lang="zh-CN" sz="1600" u="none" cap="none" strike="noStrike">
                  <a:solidFill>
                    <a:srgbClr val="0F4D90"/>
                  </a:solidFill>
                  <a:latin typeface="Montserrat"/>
                  <a:ea typeface="Montserrat"/>
                  <a:cs typeface="Montserrat"/>
                  <a:sym typeface="Montserrat"/>
                </a:rPr>
                <a:t>bit.ly/SeptaEssential</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所提供的地图，以便安排</a:t>
              </a:r>
              <a:endParaRPr b="0" i="0" sz="1600" u="none" cap="none" strike="noStrike">
                <a:solidFill>
                  <a:srgbClr val="0F4D90"/>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rgbClr val="0F4D90"/>
                  </a:solidFill>
                  <a:latin typeface="Montserrat"/>
                  <a:ea typeface="Montserrat"/>
                  <a:cs typeface="Montserrat"/>
                  <a:sym typeface="Montserrat"/>
                </a:rPr>
                <a:t>前往必要设施及医院的路线。</a:t>
              </a:r>
              <a:endParaRPr b="0" i="0" sz="16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F4D90"/>
                </a:solidFill>
                <a:latin typeface="Montserrat"/>
                <a:ea typeface="Montserrat"/>
                <a:cs typeface="Montserrat"/>
                <a:sym typeface="Montserrat"/>
              </a:endParaRPr>
            </a:p>
          </p:txBody>
        </p:sp>
      </p:grpSp>
      <p:pic>
        <p:nvPicPr>
          <p:cNvPr id="693" name="Google Shape;693;p36"/>
          <p:cNvPicPr preferRelativeResize="0"/>
          <p:nvPr/>
        </p:nvPicPr>
        <p:blipFill rotWithShape="1">
          <a:blip r:embed="rId6">
            <a:alphaModFix/>
          </a:blip>
          <a:srcRect b="0" l="0" r="0" t="0"/>
          <a:stretch/>
        </p:blipFill>
        <p:spPr>
          <a:xfrm>
            <a:off x="7623900" y="4146925"/>
            <a:ext cx="858900" cy="858900"/>
          </a:xfrm>
          <a:prstGeom prst="rect">
            <a:avLst/>
          </a:prstGeom>
          <a:noFill/>
          <a:ln>
            <a:noFill/>
          </a:ln>
        </p:spPr>
      </p:pic>
      <p:sp>
        <p:nvSpPr>
          <p:cNvPr id="694" name="Google Shape;694;p36"/>
          <p:cNvSpPr txBox="1"/>
          <p:nvPr/>
        </p:nvSpPr>
        <p:spPr>
          <a:xfrm>
            <a:off x="4685238" y="4239213"/>
            <a:ext cx="3207900" cy="85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zh-CN" sz="1500" u="none" cap="none" strike="noStrike">
                <a:solidFill>
                  <a:srgbClr val="2176D2"/>
                </a:solidFill>
                <a:latin typeface="Montserrat"/>
                <a:ea typeface="Montserrat"/>
                <a:cs typeface="Montserrat"/>
                <a:sym typeface="Montserrat"/>
              </a:rPr>
              <a:t>保护SEPTA员工 -</a:t>
            </a:r>
            <a:endParaRPr b="1" i="0" sz="15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rPr b="1" i="0" lang="zh-CN" sz="1500" u="none" cap="none" strike="noStrike">
                <a:solidFill>
                  <a:srgbClr val="2176D2"/>
                </a:solidFill>
                <a:latin typeface="Montserrat"/>
                <a:ea typeface="Montserrat"/>
                <a:cs typeface="Montserrat"/>
                <a:sym typeface="Montserrat"/>
              </a:rPr>
              <a:t> 搭乘公交时，请务必戴口罩！</a:t>
            </a:r>
            <a:endParaRPr b="0" i="0" sz="15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00" name="Google Shape;700;p37"/>
          <p:cNvSpPr txBox="1"/>
          <p:nvPr/>
        </p:nvSpPr>
        <p:spPr>
          <a:xfrm>
            <a:off x="5075225" y="575825"/>
            <a:ext cx="4029900" cy="411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3C4043"/>
                </a:solidFill>
                <a:highlight>
                  <a:srgbClr val="FFFFFF"/>
                </a:highlight>
                <a:latin typeface="Montserrat"/>
                <a:ea typeface="Montserrat"/>
                <a:cs typeface="Montserrat"/>
                <a:sym typeface="Montserrat"/>
              </a:rPr>
              <a:t>宾州重要日程更新</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如2020年人口普查，您现在就可以上网登记成为选民！同时，您也可以使用邮寄方式注册。</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您不确定自己是否已在您目前的居住地登记选民？</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8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800" u="none" cap="none" strike="noStrike">
                <a:solidFill>
                  <a:srgbClr val="3C4043"/>
                </a:solidFill>
                <a:highlight>
                  <a:srgbClr val="FFFFFF"/>
                </a:highlight>
                <a:latin typeface="Montserrat"/>
                <a:ea typeface="Montserrat"/>
                <a:cs typeface="Montserrat"/>
                <a:sym typeface="Montserrat"/>
              </a:rPr>
              <a:t>请到以下网站查看您的选民登记状态:</a:t>
            </a:r>
            <a:r>
              <a:rPr b="0" i="0" lang="zh-CN" sz="1800" u="sng" cap="none" strike="noStrike">
                <a:solidFill>
                  <a:schemeClr val="hlink"/>
                </a:solidFill>
                <a:highlight>
                  <a:srgbClr val="FFFFFF"/>
                </a:highlight>
                <a:latin typeface="Montserrat"/>
                <a:ea typeface="Montserrat"/>
                <a:cs typeface="Montserrat"/>
                <a:sym typeface="Montserrat"/>
                <a:hlinkClick r:id="rId3"/>
              </a:rPr>
              <a:t>www.pavoterservices.pa.gov/</a:t>
            </a:r>
            <a:endParaRPr b="0" i="0" sz="1800" u="sng" cap="none" strike="noStrike">
              <a:solidFill>
                <a:schemeClr val="hlink"/>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0" i="0" sz="2400" u="none" cap="none" strike="noStrike">
              <a:solidFill>
                <a:srgbClr val="3C4043"/>
              </a:solidFill>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3C4043"/>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Montserrat"/>
              <a:ea typeface="Montserrat"/>
              <a:cs typeface="Montserrat"/>
              <a:sym typeface="Montserrat"/>
            </a:endParaRPr>
          </a:p>
        </p:txBody>
      </p:sp>
      <p:pic>
        <p:nvPicPr>
          <p:cNvPr id="701" name="Google Shape;701;p37"/>
          <p:cNvPicPr preferRelativeResize="0"/>
          <p:nvPr/>
        </p:nvPicPr>
        <p:blipFill rotWithShape="1">
          <a:blip r:embed="rId4">
            <a:alphaModFix/>
          </a:blip>
          <a:srcRect b="0" l="0" r="0" t="0"/>
          <a:stretch/>
        </p:blipFill>
        <p:spPr>
          <a:xfrm>
            <a:off x="168650" y="183425"/>
            <a:ext cx="4880199" cy="4584249"/>
          </a:xfrm>
          <a:prstGeom prst="rect">
            <a:avLst/>
          </a:prstGeom>
          <a:noFill/>
          <a:ln>
            <a:noFill/>
          </a:ln>
        </p:spPr>
      </p:pic>
      <p:sp>
        <p:nvSpPr>
          <p:cNvPr id="702" name="Google Shape;702;p37"/>
          <p:cNvSpPr txBox="1"/>
          <p:nvPr/>
        </p:nvSpPr>
        <p:spPr>
          <a:xfrm>
            <a:off x="308325" y="1927450"/>
            <a:ext cx="2248800" cy="885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美国总统选举初选 </a:t>
            </a:r>
            <a:r>
              <a:rPr b="0" i="0" lang="zh-C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新选举日：</a:t>
            </a:r>
            <a:r>
              <a:rPr b="0" i="0" lang="zh-CN" sz="1400" u="none" cap="none" strike="noStrike">
                <a:solidFill>
                  <a:srgbClr val="FF0000"/>
                </a:solidFill>
                <a:latin typeface="Arial"/>
                <a:ea typeface="Arial"/>
                <a:cs typeface="Arial"/>
                <a:sym typeface="Arial"/>
              </a:rPr>
              <a:t>2020年6月2日</a:t>
            </a:r>
            <a:endParaRPr b="0" i="0" sz="1400" u="none" cap="none" strike="noStrike">
              <a:solidFill>
                <a:srgbClr val="FF0000"/>
              </a:solidFill>
              <a:latin typeface="Arial"/>
              <a:ea typeface="Arial"/>
              <a:cs typeface="Arial"/>
              <a:sym typeface="Arial"/>
            </a:endParaRPr>
          </a:p>
        </p:txBody>
      </p:sp>
      <p:sp>
        <p:nvSpPr>
          <p:cNvPr id="703" name="Google Shape;703;p37"/>
          <p:cNvSpPr txBox="1"/>
          <p:nvPr/>
        </p:nvSpPr>
        <p:spPr>
          <a:xfrm>
            <a:off x="2656075" y="3665725"/>
            <a:ext cx="2352900" cy="962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收入税报税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更新报税期限：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2020年7月15日</a:t>
            </a:r>
            <a:endParaRPr b="0" i="0" sz="1400" u="none" cap="none" strike="noStrike">
              <a:solidFill>
                <a:srgbClr val="FF0000"/>
              </a:solidFill>
              <a:latin typeface="Arial"/>
              <a:ea typeface="Arial"/>
              <a:cs typeface="Arial"/>
              <a:sym typeface="Arial"/>
            </a:endParaRPr>
          </a:p>
        </p:txBody>
      </p:sp>
      <p:sp>
        <p:nvSpPr>
          <p:cNvPr id="704" name="Google Shape;704;p37"/>
          <p:cNvSpPr txBox="1"/>
          <p:nvPr/>
        </p:nvSpPr>
        <p:spPr>
          <a:xfrm>
            <a:off x="274900" y="3665725"/>
            <a:ext cx="23211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身份证件</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更新期限：</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FF0000"/>
                </a:solidFill>
                <a:latin typeface="Arial"/>
                <a:ea typeface="Arial"/>
                <a:cs typeface="Arial"/>
                <a:sym typeface="Arial"/>
              </a:rPr>
              <a:t>2021年10月1日</a:t>
            </a:r>
            <a:endParaRPr b="0" i="0" sz="1400" u="none" cap="none" strike="noStrike">
              <a:solidFill>
                <a:srgbClr val="FF0000"/>
              </a:solidFill>
              <a:latin typeface="Arial"/>
              <a:ea typeface="Arial"/>
              <a:cs typeface="Arial"/>
              <a:sym typeface="Arial"/>
            </a:endParaRPr>
          </a:p>
        </p:txBody>
      </p:sp>
      <p:sp>
        <p:nvSpPr>
          <p:cNvPr id="705" name="Google Shape;705;p37"/>
          <p:cNvSpPr txBox="1"/>
          <p:nvPr/>
        </p:nvSpPr>
        <p:spPr>
          <a:xfrm>
            <a:off x="2639725" y="1889050"/>
            <a:ext cx="2352900" cy="962100"/>
          </a:xfrm>
          <a:prstGeom prst="rect">
            <a:avLst/>
          </a:prstGeom>
          <a:solidFill>
            <a:srgbClr val="EFEFE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000000"/>
                </a:solidFill>
                <a:latin typeface="Arial"/>
                <a:ea typeface="Arial"/>
                <a:cs typeface="Arial"/>
                <a:sym typeface="Arial"/>
              </a:rPr>
              <a:t>驾驶执照</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原</a:t>
            </a:r>
            <a:r>
              <a:rPr b="0" i="0" lang="zh-CN" sz="1400" u="none" cap="none" strike="noStrike">
                <a:solidFill>
                  <a:srgbClr val="FF0000"/>
                </a:solidFill>
                <a:latin typeface="Arial"/>
                <a:ea typeface="Arial"/>
                <a:cs typeface="Arial"/>
                <a:sym typeface="Arial"/>
              </a:rPr>
              <a:t>4月30日</a:t>
            </a:r>
            <a:r>
              <a:rPr b="0" i="0" lang="zh-CN" sz="1400" u="none" cap="none" strike="noStrike">
                <a:solidFill>
                  <a:srgbClr val="000000"/>
                </a:solidFill>
                <a:latin typeface="Arial"/>
                <a:ea typeface="Arial"/>
                <a:cs typeface="Arial"/>
                <a:sym typeface="Arial"/>
              </a:rPr>
              <a:t>前将过期的驾照</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期限更新至</a:t>
            </a:r>
            <a:r>
              <a:rPr b="0" i="0" lang="zh-CN" sz="1400" u="none" cap="none" strike="noStrike">
                <a:solidFill>
                  <a:srgbClr val="FF0000"/>
                </a:solidFill>
                <a:latin typeface="Arial"/>
                <a:ea typeface="Arial"/>
                <a:cs typeface="Arial"/>
                <a:sym typeface="Arial"/>
              </a:rPr>
              <a:t>2020年5月31日</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6"/>
          <p:cNvSpPr txBox="1"/>
          <p:nvPr>
            <p:ph idx="1" type="body"/>
          </p:nvPr>
        </p:nvSpPr>
        <p:spPr>
          <a:xfrm>
            <a:off x="196775" y="1123988"/>
            <a:ext cx="7662900" cy="71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u="sng">
                <a:solidFill>
                  <a:schemeClr val="accent5"/>
                </a:solidFill>
                <a:latin typeface="Montserrat"/>
                <a:ea typeface="Montserrat"/>
                <a:cs typeface="Montserrat"/>
                <a:sym typeface="Montserrat"/>
              </a:rPr>
              <a:t>https://bit.ly/philagov-coronavirus-chinese</a:t>
            </a:r>
            <a:endParaRPr sz="2400" u="sng">
              <a:solidFill>
                <a:schemeClr val="accent5"/>
              </a:solidFill>
            </a:endParaRPr>
          </a:p>
        </p:txBody>
      </p:sp>
      <p:sp>
        <p:nvSpPr>
          <p:cNvPr id="121" name="Google Shape;121;p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6"/>
          <p:cNvSpPr txBox="1"/>
          <p:nvPr/>
        </p:nvSpPr>
        <p:spPr>
          <a:xfrm>
            <a:off x="395650" y="247250"/>
            <a:ext cx="8239500" cy="41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新冠肺炎疫情 (COVID-19) 每日相关资讯更新</a:t>
            </a:r>
            <a:endParaRPr b="1" i="0" sz="2800" u="none" cap="none" strike="noStrike">
              <a:solidFill>
                <a:srgbClr val="FFFFFF"/>
              </a:solidFill>
              <a:latin typeface="Montserrat"/>
              <a:ea typeface="Montserrat"/>
              <a:cs typeface="Montserrat"/>
              <a:sym typeface="Montserrat"/>
            </a:endParaRPr>
          </a:p>
        </p:txBody>
      </p:sp>
      <p:pic>
        <p:nvPicPr>
          <p:cNvPr id="123" name="Google Shape;123;p6"/>
          <p:cNvPicPr preferRelativeResize="0"/>
          <p:nvPr/>
        </p:nvPicPr>
        <p:blipFill rotWithShape="1">
          <a:blip r:embed="rId3">
            <a:alphaModFix/>
          </a:blip>
          <a:srcRect b="0" l="0" r="0" t="0"/>
          <a:stretch/>
        </p:blipFill>
        <p:spPr>
          <a:xfrm>
            <a:off x="196775" y="2132425"/>
            <a:ext cx="6136326" cy="2676425"/>
          </a:xfrm>
          <a:prstGeom prst="rect">
            <a:avLst/>
          </a:prstGeom>
          <a:noFill/>
          <a:ln>
            <a:noFill/>
          </a:ln>
        </p:spPr>
      </p:pic>
      <p:pic>
        <p:nvPicPr>
          <p:cNvPr id="124" name="Google Shape;124;p6"/>
          <p:cNvPicPr preferRelativeResize="0"/>
          <p:nvPr/>
        </p:nvPicPr>
        <p:blipFill rotWithShape="1">
          <a:blip r:embed="rId4">
            <a:alphaModFix/>
          </a:blip>
          <a:srcRect b="0" l="1891" r="0" t="0"/>
          <a:stretch/>
        </p:blipFill>
        <p:spPr>
          <a:xfrm>
            <a:off x="5378975" y="2466400"/>
            <a:ext cx="3612625" cy="2523899"/>
          </a:xfrm>
          <a:prstGeom prst="rect">
            <a:avLst/>
          </a:prstGeom>
          <a:noFill/>
          <a:ln>
            <a:noFill/>
          </a:ln>
        </p:spPr>
      </p:pic>
      <p:sp>
        <p:nvSpPr>
          <p:cNvPr id="125" name="Google Shape;125;p6"/>
          <p:cNvSpPr/>
          <p:nvPr/>
        </p:nvSpPr>
        <p:spPr>
          <a:xfrm>
            <a:off x="2887800" y="4424650"/>
            <a:ext cx="1536900" cy="471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Google Shape;710;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11" name="Google Shape;711;p38"/>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38"/>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邮寄方式投票</a:t>
            </a:r>
            <a:endParaRPr b="1" i="0" sz="2400" u="none" cap="none" strike="noStrike">
              <a:solidFill>
                <a:srgbClr val="FFFFFF"/>
              </a:solidFill>
              <a:latin typeface="Montserrat"/>
              <a:ea typeface="Montserrat"/>
              <a:cs typeface="Montserrat"/>
              <a:sym typeface="Montserrat"/>
            </a:endParaRPr>
          </a:p>
        </p:txBody>
      </p:sp>
      <p:pic>
        <p:nvPicPr>
          <p:cNvPr id="713" name="Google Shape;713;p38"/>
          <p:cNvPicPr preferRelativeResize="0"/>
          <p:nvPr/>
        </p:nvPicPr>
        <p:blipFill rotWithShape="1">
          <a:blip r:embed="rId3">
            <a:alphaModFix/>
          </a:blip>
          <a:srcRect b="0" l="0" r="0" t="0"/>
          <a:stretch/>
        </p:blipFill>
        <p:spPr>
          <a:xfrm>
            <a:off x="0" y="820175"/>
            <a:ext cx="8603401" cy="4242124"/>
          </a:xfrm>
          <a:prstGeom prst="rect">
            <a:avLst/>
          </a:prstGeom>
          <a:noFill/>
          <a:ln>
            <a:noFill/>
          </a:ln>
        </p:spPr>
      </p:pic>
      <p:sp>
        <p:nvSpPr>
          <p:cNvPr id="714" name="Google Shape;714;p38"/>
          <p:cNvSpPr txBox="1"/>
          <p:nvPr/>
        </p:nvSpPr>
        <p:spPr>
          <a:xfrm>
            <a:off x="1686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1. 根据选票提示，在选票上标注好您的选择。</a:t>
            </a:r>
            <a:endParaRPr b="0" i="0" sz="1400" u="none" cap="none" strike="noStrike">
              <a:solidFill>
                <a:srgbClr val="000000"/>
              </a:solidFill>
              <a:latin typeface="Arial"/>
              <a:ea typeface="Arial"/>
              <a:cs typeface="Arial"/>
              <a:sym typeface="Arial"/>
            </a:endParaRPr>
          </a:p>
        </p:txBody>
      </p:sp>
      <p:sp>
        <p:nvSpPr>
          <p:cNvPr id="715" name="Google Shape;715;p38"/>
          <p:cNvSpPr txBox="1"/>
          <p:nvPr/>
        </p:nvSpPr>
        <p:spPr>
          <a:xfrm>
            <a:off x="2971800" y="3808450"/>
            <a:ext cx="27213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2.将您的选票放入保密信封内，再将保密信封放入正式信封内。请记得在表格上签名，否则，您的选票将被视作无效。</a:t>
            </a:r>
            <a:endParaRPr b="0" i="0" sz="1400" u="none" cap="none" strike="noStrike">
              <a:solidFill>
                <a:srgbClr val="000000"/>
              </a:solidFill>
              <a:latin typeface="Arial"/>
              <a:ea typeface="Arial"/>
              <a:cs typeface="Arial"/>
              <a:sym typeface="Arial"/>
            </a:endParaRPr>
          </a:p>
        </p:txBody>
      </p:sp>
      <p:sp>
        <p:nvSpPr>
          <p:cNvPr id="716" name="Google Shape;716;p38"/>
          <p:cNvSpPr txBox="1"/>
          <p:nvPr/>
        </p:nvSpPr>
        <p:spPr>
          <a:xfrm>
            <a:off x="5774950" y="3808450"/>
            <a:ext cx="2628000" cy="10398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rgbClr val="000000"/>
                </a:solidFill>
                <a:latin typeface="Arial"/>
                <a:ea typeface="Arial"/>
                <a:cs typeface="Arial"/>
                <a:sym typeface="Arial"/>
              </a:rPr>
              <a:t>3.按时寄回您的选票，预备充足的时间让选票可以及时寄达郡/市选举办公室。</a:t>
            </a:r>
            <a:endParaRPr b="0" i="0" sz="1400" u="none" cap="none" strike="noStrike">
              <a:solidFill>
                <a:srgbClr val="000000"/>
              </a:solidFill>
              <a:latin typeface="Arial"/>
              <a:ea typeface="Arial"/>
              <a:cs typeface="Arial"/>
              <a:sym typeface="Arial"/>
            </a:endParaRPr>
          </a:p>
        </p:txBody>
      </p:sp>
      <p:pic>
        <p:nvPicPr>
          <p:cNvPr id="717" name="Google Shape;717;p38"/>
          <p:cNvPicPr preferRelativeResize="0"/>
          <p:nvPr/>
        </p:nvPicPr>
        <p:blipFill rotWithShape="1">
          <a:blip r:embed="rId4">
            <a:alphaModFix/>
          </a:blip>
          <a:srcRect b="0" l="0" r="0" t="0"/>
          <a:stretch/>
        </p:blipFill>
        <p:spPr>
          <a:xfrm>
            <a:off x="115592" y="1094875"/>
            <a:ext cx="4297125" cy="228600"/>
          </a:xfrm>
          <a:prstGeom prst="rect">
            <a:avLst/>
          </a:prstGeom>
          <a:noFill/>
          <a:ln>
            <a:noFill/>
          </a:ln>
        </p:spPr>
      </p:pic>
      <p:sp>
        <p:nvSpPr>
          <p:cNvPr id="718" name="Google Shape;718;p38"/>
          <p:cNvSpPr txBox="1"/>
          <p:nvPr/>
        </p:nvSpPr>
        <p:spPr>
          <a:xfrm>
            <a:off x="261675" y="999575"/>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zh-CN" sz="1400" u="none" cap="none" strike="noStrike">
                <a:solidFill>
                  <a:schemeClr val="dk1"/>
                </a:solidFill>
                <a:latin typeface="Arial"/>
                <a:ea typeface="Arial"/>
                <a:cs typeface="Arial"/>
                <a:sym typeface="Arial"/>
              </a:rPr>
              <a:t>我如何使用邮寄方式投票？</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24" name="Google Shape;724;p3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9"/>
          <p:cNvSpPr txBox="1"/>
          <p:nvPr/>
        </p:nvSpPr>
        <p:spPr>
          <a:xfrm>
            <a:off x="440050" y="218050"/>
            <a:ext cx="7052400" cy="52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800" u="none" cap="none" strike="noStrike">
                <a:solidFill>
                  <a:srgbClr val="FFFFFF"/>
                </a:solidFill>
                <a:latin typeface="Montserrat"/>
                <a:ea typeface="Montserrat"/>
                <a:cs typeface="Montserrat"/>
                <a:sym typeface="Montserrat"/>
              </a:rPr>
              <a:t>邮寄投票：今天就申请吧！</a:t>
            </a:r>
            <a:endParaRPr b="1" i="0" sz="2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726" name="Google Shape;726;p39"/>
          <p:cNvPicPr preferRelativeResize="0"/>
          <p:nvPr/>
        </p:nvPicPr>
        <p:blipFill rotWithShape="1">
          <a:blip r:embed="rId3">
            <a:alphaModFix/>
          </a:blip>
          <a:srcRect b="0" l="0" r="0" t="0"/>
          <a:stretch/>
        </p:blipFill>
        <p:spPr>
          <a:xfrm>
            <a:off x="4627625" y="3196682"/>
            <a:ext cx="4051976" cy="1749594"/>
          </a:xfrm>
          <a:prstGeom prst="rect">
            <a:avLst/>
          </a:prstGeom>
          <a:noFill/>
          <a:ln>
            <a:noFill/>
          </a:ln>
        </p:spPr>
      </p:pic>
      <p:sp>
        <p:nvSpPr>
          <p:cNvPr id="727" name="Google Shape;727;p39"/>
          <p:cNvSpPr txBox="1"/>
          <p:nvPr/>
        </p:nvSpPr>
        <p:spPr>
          <a:xfrm>
            <a:off x="633400" y="2994525"/>
            <a:ext cx="3938700" cy="104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申请邮寄方式投票的截止日期是</a:t>
            </a:r>
            <a:r>
              <a:rPr b="1" i="0" lang="zh-CN" sz="2400" u="none" cap="none" strike="noStrike">
                <a:solidFill>
                  <a:srgbClr val="2176D2"/>
                </a:solidFill>
                <a:highlight>
                  <a:srgbClr val="FFEFA2"/>
                </a:highlight>
                <a:latin typeface="Montserrat"/>
                <a:ea typeface="Montserrat"/>
                <a:cs typeface="Montserrat"/>
                <a:sym typeface="Montserrat"/>
              </a:rPr>
              <a:t>5月26日</a:t>
            </a:r>
            <a:r>
              <a:rPr b="0" i="0" lang="zh-CN" sz="2400" u="none" cap="none" strike="noStrike">
                <a:solidFill>
                  <a:srgbClr val="2176D2"/>
                </a:solidFill>
                <a:latin typeface="Montserrat"/>
                <a:ea typeface="Montserrat"/>
                <a:cs typeface="Montserrat"/>
                <a:sym typeface="Montserrat"/>
              </a:rPr>
              <a:t>。</a:t>
            </a:r>
            <a:endParaRPr b="0"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728" name="Google Shape;728;p39"/>
          <p:cNvPicPr preferRelativeResize="0"/>
          <p:nvPr/>
        </p:nvPicPr>
        <p:blipFill rotWithShape="1">
          <a:blip r:embed="rId4">
            <a:alphaModFix/>
          </a:blip>
          <a:srcRect b="0" l="0" r="0" t="0"/>
          <a:stretch/>
        </p:blipFill>
        <p:spPr>
          <a:xfrm>
            <a:off x="5038650" y="1022500"/>
            <a:ext cx="3503298" cy="1923075"/>
          </a:xfrm>
          <a:prstGeom prst="rect">
            <a:avLst/>
          </a:prstGeom>
          <a:noFill/>
          <a:ln>
            <a:noFill/>
          </a:ln>
        </p:spPr>
      </p:pic>
      <p:sp>
        <p:nvSpPr>
          <p:cNvPr id="729" name="Google Shape;729;p39"/>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zh-CN" sz="2400" u="none" cap="none" strike="noStrike">
                <a:solidFill>
                  <a:srgbClr val="2176D2"/>
                </a:solidFill>
                <a:latin typeface="Montserrat"/>
                <a:ea typeface="Montserrat"/>
                <a:cs typeface="Montserrat"/>
                <a:sym typeface="Montserrat"/>
              </a:rPr>
              <a:t>注册为宾州选民的截止日期是</a:t>
            </a:r>
            <a:r>
              <a:rPr b="1" i="0" lang="zh-CN" sz="2400" u="none" cap="none" strike="noStrike">
                <a:solidFill>
                  <a:srgbClr val="2176D2"/>
                </a:solidFill>
                <a:highlight>
                  <a:srgbClr val="FFEFA2"/>
                </a:highlight>
                <a:latin typeface="Montserrat"/>
                <a:ea typeface="Montserrat"/>
                <a:cs typeface="Montserrat"/>
                <a:sym typeface="Montserrat"/>
              </a:rPr>
              <a:t>5月18日</a:t>
            </a:r>
            <a:r>
              <a:rPr b="1" i="0" lang="zh-CN" sz="2400" u="none" cap="none" strike="noStrike">
                <a:solidFill>
                  <a:srgbClr val="2176D2"/>
                </a:solidFill>
                <a:latin typeface="Montserrat"/>
                <a:ea typeface="Montserrat"/>
                <a:cs typeface="Montserrat"/>
                <a:sym typeface="Montserrat"/>
              </a:rPr>
              <a:t>。</a:t>
            </a:r>
            <a:endParaRPr b="1" i="0" sz="24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176D2"/>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pic>
        <p:nvPicPr>
          <p:cNvPr id="734" name="Google Shape;734;g74d7203fa3_0_574"/>
          <p:cNvPicPr preferRelativeResize="0"/>
          <p:nvPr/>
        </p:nvPicPr>
        <p:blipFill rotWithShape="1">
          <a:blip r:embed="rId3">
            <a:alphaModFix/>
          </a:blip>
          <a:srcRect b="0" l="0" r="0" t="0"/>
          <a:stretch/>
        </p:blipFill>
        <p:spPr>
          <a:xfrm>
            <a:off x="5305600" y="909675"/>
            <a:ext cx="3734600" cy="2319714"/>
          </a:xfrm>
          <a:prstGeom prst="rect">
            <a:avLst/>
          </a:prstGeom>
          <a:noFill/>
          <a:ln>
            <a:noFill/>
          </a:ln>
        </p:spPr>
      </p:pic>
      <p:sp>
        <p:nvSpPr>
          <p:cNvPr id="735" name="Google Shape;735;g74d7203fa3_0_5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36" name="Google Shape;736;g74d7203fa3_0_5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g74d7203fa3_0_5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2020年人口普查 - 您算数！</a:t>
            </a:r>
            <a:endParaRPr b="1" i="0" sz="2400" u="none" cap="none" strike="noStrike">
              <a:solidFill>
                <a:srgbClr val="FFFFFF"/>
              </a:solidFill>
              <a:latin typeface="Montserrat"/>
              <a:ea typeface="Montserrat"/>
              <a:cs typeface="Montserrat"/>
              <a:sym typeface="Montserrat"/>
            </a:endParaRPr>
          </a:p>
        </p:txBody>
      </p:sp>
      <p:sp>
        <p:nvSpPr>
          <p:cNvPr id="738" name="Google Shape;738;g74d7203fa3_0_574"/>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每个</a:t>
            </a:r>
            <a:r>
              <a:rPr b="0" i="0" lang="zh-CN" sz="1700" u="none" cap="none" strike="noStrike">
                <a:solidFill>
                  <a:srgbClr val="2176D2"/>
                </a:solidFill>
                <a:latin typeface="Montserrat"/>
                <a:ea typeface="Montserrat"/>
                <a:cs typeface="Montserrat"/>
                <a:sym typeface="Montserrat"/>
              </a:rPr>
              <a:t>人都算数，无论公民身份或移民状态！</a:t>
            </a:r>
            <a:endParaRPr b="0"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（而且，您填报的信息</a:t>
            </a:r>
            <a:endParaRPr b="1" i="0" sz="17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700"/>
              <a:buFont typeface="Arial"/>
              <a:buNone/>
            </a:pPr>
            <a:r>
              <a:rPr b="1" i="0" lang="zh-CN" sz="1700" u="none" cap="none" strike="noStrike">
                <a:solidFill>
                  <a:srgbClr val="2176D2"/>
                </a:solidFill>
                <a:latin typeface="Montserrat"/>
                <a:ea typeface="Montserrat"/>
                <a:cs typeface="Montserrat"/>
                <a:sym typeface="Montserrat"/>
              </a:rPr>
              <a:t>将完全保密。）</a:t>
            </a:r>
            <a:endParaRPr b="1" i="0" sz="1700" u="none" cap="none" strike="noStrike">
              <a:solidFill>
                <a:srgbClr val="2176D2"/>
              </a:solidFill>
              <a:latin typeface="Montserrat"/>
              <a:ea typeface="Montserrat"/>
              <a:cs typeface="Montserrat"/>
              <a:sym typeface="Montserrat"/>
            </a:endParaRPr>
          </a:p>
        </p:txBody>
      </p:sp>
      <p:sp>
        <p:nvSpPr>
          <p:cNvPr id="739" name="Google Shape;739;g74d7203fa3_0_574"/>
          <p:cNvSpPr txBox="1"/>
          <p:nvPr/>
        </p:nvSpPr>
        <p:spPr>
          <a:xfrm>
            <a:off x="395650" y="1028700"/>
            <a:ext cx="4607700" cy="124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zh-CN" sz="2000" u="none" cap="none" strike="noStrike">
                <a:solidFill>
                  <a:srgbClr val="2176D2"/>
                </a:solidFill>
                <a:latin typeface="Montserrat"/>
                <a:ea typeface="Montserrat"/>
                <a:cs typeface="Montserrat"/>
                <a:sym typeface="Montserrat"/>
              </a:rPr>
              <a:t>2020年，我们要努力确保每位费城居民都填报人口普查，以确保我们能够得到足够所需的联邦新冠疫情救济援助。</a:t>
            </a:r>
            <a:endParaRPr b="0" i="0" sz="2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2176D2"/>
              </a:solidFill>
              <a:latin typeface="Montserrat"/>
              <a:ea typeface="Montserrat"/>
              <a:cs typeface="Montserrat"/>
              <a:sym typeface="Montserrat"/>
            </a:endParaRPr>
          </a:p>
        </p:txBody>
      </p:sp>
      <p:sp>
        <p:nvSpPr>
          <p:cNvPr id="740" name="Google Shape;740;g74d7203fa3_0_574"/>
          <p:cNvSpPr txBox="1"/>
          <p:nvPr/>
        </p:nvSpPr>
        <p:spPr>
          <a:xfrm>
            <a:off x="94750" y="2304650"/>
            <a:ext cx="5210700" cy="73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zh-CN" sz="1500" u="none" cap="none" strike="noStrike">
                <a:solidFill>
                  <a:srgbClr val="2176D2"/>
                </a:solidFill>
                <a:latin typeface="Montserrat"/>
                <a:ea typeface="Montserrat"/>
                <a:cs typeface="Montserrat"/>
                <a:sym typeface="Montserrat"/>
              </a:rPr>
              <a:t>访问 </a:t>
            </a:r>
            <a:r>
              <a:rPr b="1" i="0" lang="zh-CN" sz="1500" u="none" cap="none" strike="noStrike">
                <a:solidFill>
                  <a:srgbClr val="2176D2"/>
                </a:solidFill>
                <a:latin typeface="Montserrat"/>
                <a:ea typeface="Montserrat"/>
                <a:cs typeface="Montserrat"/>
                <a:sym typeface="Montserrat"/>
              </a:rPr>
              <a:t>2020census.gov</a:t>
            </a:r>
            <a:r>
              <a:rPr b="0" i="0" lang="zh-CN" sz="1500" u="none" cap="none" strike="noStrike">
                <a:solidFill>
                  <a:srgbClr val="2176D2"/>
                </a:solidFill>
                <a:latin typeface="Montserrat"/>
                <a:ea typeface="Montserrat"/>
                <a:cs typeface="Montserrat"/>
                <a:sym typeface="Montserrat"/>
              </a:rPr>
              <a:t>，致电 </a:t>
            </a:r>
            <a:r>
              <a:rPr b="1" i="0" lang="zh-CN" sz="1500" u="none" cap="none" strike="noStrike">
                <a:solidFill>
                  <a:srgbClr val="2176D2"/>
                </a:solidFill>
                <a:latin typeface="Montserrat"/>
                <a:ea typeface="Montserrat"/>
                <a:cs typeface="Montserrat"/>
                <a:sym typeface="Montserrat"/>
              </a:rPr>
              <a:t>844-330-2020</a:t>
            </a:r>
            <a:r>
              <a:rPr b="0" i="0" lang="zh-CN" sz="1500" u="none" cap="none" strike="noStrike">
                <a:solidFill>
                  <a:srgbClr val="2176D2"/>
                </a:solidFill>
                <a:latin typeface="Montserrat"/>
                <a:ea typeface="Montserrat"/>
                <a:cs typeface="Montserrat"/>
                <a:sym typeface="Montserrat"/>
              </a:rPr>
              <a:t>，或 </a:t>
            </a:r>
            <a:endParaRPr b="0" i="0" sz="1500" u="none" cap="none" strike="noStrike">
              <a:solidFill>
                <a:srgbClr val="2176D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rPr b="0" i="0" lang="zh-CN" sz="1500" u="none" cap="none" strike="noStrike">
                <a:solidFill>
                  <a:srgbClr val="2176D2"/>
                </a:solidFill>
                <a:latin typeface="Montserrat"/>
                <a:ea typeface="Montserrat"/>
                <a:cs typeface="Montserrat"/>
                <a:sym typeface="Montserrat"/>
              </a:rPr>
              <a:t>查看信箱，寻找人口普查局</a:t>
            </a:r>
            <a:r>
              <a:rPr b="1" i="0" lang="zh-CN" sz="1500" u="none" cap="none" strike="noStrike">
                <a:solidFill>
                  <a:srgbClr val="2176D2"/>
                </a:solidFill>
                <a:latin typeface="Montserrat"/>
                <a:ea typeface="Montserrat"/>
                <a:cs typeface="Montserrat"/>
                <a:sym typeface="Montserrat"/>
              </a:rPr>
              <a:t>寄给您的纸质表格</a:t>
            </a:r>
            <a:r>
              <a:rPr b="0" i="0" lang="zh-CN" sz="1500" u="none" cap="none" strike="noStrike">
                <a:solidFill>
                  <a:srgbClr val="2176D2"/>
                </a:solidFill>
                <a:latin typeface="Montserrat"/>
                <a:ea typeface="Montserrat"/>
                <a:cs typeface="Montserrat"/>
                <a:sym typeface="Montserrat"/>
              </a:rPr>
              <a:t>，务必填报。</a:t>
            </a:r>
            <a:endParaRPr b="0" i="0" sz="1500" u="none" cap="none" strike="noStrike">
              <a:solidFill>
                <a:srgbClr val="2176D2"/>
              </a:solidFill>
              <a:latin typeface="Montserrat"/>
              <a:ea typeface="Montserrat"/>
              <a:cs typeface="Montserrat"/>
              <a:sym typeface="Montserrat"/>
            </a:endParaRPr>
          </a:p>
        </p:txBody>
      </p:sp>
      <p:sp>
        <p:nvSpPr>
          <p:cNvPr id="741" name="Google Shape;741;g74d7203fa3_0_574"/>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g74d7203fa3_0_574"/>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zh-CN" sz="1600" u="none" cap="none" strike="noStrike">
                <a:solidFill>
                  <a:srgbClr val="FFFFFF"/>
                </a:solidFill>
                <a:latin typeface="Montserrat"/>
                <a:ea typeface="Montserrat"/>
                <a:cs typeface="Montserrat"/>
                <a:sym typeface="Montserrat"/>
              </a:rPr>
              <a:t>为何要完成人口普查？</a:t>
            </a:r>
            <a:endParaRPr b="1" i="0" sz="1600" u="none" cap="none" strike="noStrike">
              <a:solidFill>
                <a:srgbClr val="FFFFFF"/>
              </a:solidFill>
              <a:latin typeface="Montserrat"/>
              <a:ea typeface="Montserrat"/>
              <a:cs typeface="Montserrat"/>
              <a:sym typeface="Montserrat"/>
            </a:endParaRPr>
          </a:p>
        </p:txBody>
      </p:sp>
      <p:pic>
        <p:nvPicPr>
          <p:cNvPr id="743" name="Google Shape;743;g74d7203fa3_0_574"/>
          <p:cNvPicPr preferRelativeResize="0"/>
          <p:nvPr/>
        </p:nvPicPr>
        <p:blipFill rotWithShape="1">
          <a:blip r:embed="rId4">
            <a:alphaModFix/>
          </a:blip>
          <a:srcRect b="0" l="0" r="0" t="0"/>
          <a:stretch/>
        </p:blipFill>
        <p:spPr>
          <a:xfrm>
            <a:off x="590925" y="3734350"/>
            <a:ext cx="583500" cy="583500"/>
          </a:xfrm>
          <a:prstGeom prst="rect">
            <a:avLst/>
          </a:prstGeom>
          <a:noFill/>
          <a:ln>
            <a:noFill/>
          </a:ln>
        </p:spPr>
      </p:pic>
      <p:sp>
        <p:nvSpPr>
          <p:cNvPr id="744" name="Google Shape;744;g74d7203fa3_0_574"/>
          <p:cNvSpPr txBox="1"/>
          <p:nvPr/>
        </p:nvSpPr>
        <p:spPr>
          <a:xfrm>
            <a:off x="0" y="4455675"/>
            <a:ext cx="16698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政治代表权</a:t>
            </a:r>
            <a:endParaRPr b="1" i="0" sz="1400" u="none" cap="none" strike="noStrike">
              <a:solidFill>
                <a:srgbClr val="FFFFFF"/>
              </a:solidFill>
              <a:latin typeface="Montserrat"/>
              <a:ea typeface="Montserrat"/>
              <a:cs typeface="Montserrat"/>
              <a:sym typeface="Montserrat"/>
            </a:endParaRPr>
          </a:p>
        </p:txBody>
      </p:sp>
      <p:pic>
        <p:nvPicPr>
          <p:cNvPr id="745" name="Google Shape;745;g74d7203fa3_0_574"/>
          <p:cNvPicPr preferRelativeResize="0"/>
          <p:nvPr/>
        </p:nvPicPr>
        <p:blipFill rotWithShape="1">
          <a:blip r:embed="rId5">
            <a:alphaModFix/>
          </a:blip>
          <a:srcRect b="0" l="0" r="0" t="0"/>
          <a:stretch/>
        </p:blipFill>
        <p:spPr>
          <a:xfrm>
            <a:off x="2240250" y="3613225"/>
            <a:ext cx="825000" cy="825000"/>
          </a:xfrm>
          <a:prstGeom prst="rect">
            <a:avLst/>
          </a:prstGeom>
          <a:noFill/>
          <a:ln>
            <a:noFill/>
          </a:ln>
        </p:spPr>
      </p:pic>
      <p:sp>
        <p:nvSpPr>
          <p:cNvPr id="746" name="Google Shape;746;g74d7203fa3_0_574"/>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人口代表权</a:t>
            </a:r>
            <a:endParaRPr b="1" i="0" sz="1400" u="none" cap="none" strike="noStrike">
              <a:solidFill>
                <a:srgbClr val="FFFFFF"/>
              </a:solidFill>
              <a:latin typeface="Montserrat"/>
              <a:ea typeface="Montserrat"/>
              <a:cs typeface="Montserrat"/>
              <a:sym typeface="Montserrat"/>
            </a:endParaRPr>
          </a:p>
        </p:txBody>
      </p:sp>
      <p:pic>
        <p:nvPicPr>
          <p:cNvPr id="747" name="Google Shape;747;g74d7203fa3_0_574"/>
          <p:cNvPicPr preferRelativeResize="0"/>
          <p:nvPr/>
        </p:nvPicPr>
        <p:blipFill rotWithShape="1">
          <a:blip r:embed="rId6">
            <a:alphaModFix/>
          </a:blip>
          <a:srcRect b="0" l="0" r="0" t="0"/>
          <a:stretch/>
        </p:blipFill>
        <p:spPr>
          <a:xfrm>
            <a:off x="3995427" y="3613224"/>
            <a:ext cx="825000" cy="825000"/>
          </a:xfrm>
          <a:prstGeom prst="rect">
            <a:avLst/>
          </a:prstGeom>
          <a:noFill/>
          <a:ln>
            <a:noFill/>
          </a:ln>
        </p:spPr>
      </p:pic>
      <p:sp>
        <p:nvSpPr>
          <p:cNvPr id="748" name="Google Shape;748;g74d7203fa3_0_574"/>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rgbClr val="FFFFFF"/>
                </a:solidFill>
                <a:latin typeface="Montserrat"/>
                <a:ea typeface="Montserrat"/>
                <a:cs typeface="Montserrat"/>
                <a:sym typeface="Montserrat"/>
              </a:rPr>
              <a:t>社区资助</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g74d7203fa3_0_644"/>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74d7203fa3_0_64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UPDATES TO ESSENTIAL SERVICES:</a:t>
            </a:r>
            <a:endParaRPr b="1" i="0" sz="2400" u="none" cap="none" strike="noStrike">
              <a:solidFill>
                <a:srgbClr val="FFFFFF"/>
              </a:solidFill>
              <a:latin typeface="Montserrat"/>
              <a:ea typeface="Montserrat"/>
              <a:cs typeface="Montserrat"/>
              <a:sym typeface="Montserrat"/>
            </a:endParaRPr>
          </a:p>
        </p:txBody>
      </p:sp>
      <p:sp>
        <p:nvSpPr>
          <p:cNvPr id="755" name="Google Shape;755;g74d7203fa3_0_644"/>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g74d7203fa3_0_64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zh-CN" sz="2400" u="none" cap="none" strike="noStrike">
                <a:solidFill>
                  <a:srgbClr val="FFFFFF"/>
                </a:solidFill>
                <a:latin typeface="Montserrat"/>
                <a:ea typeface="Montserrat"/>
                <a:cs typeface="Montserrat"/>
                <a:sym typeface="Montserrat"/>
              </a:rPr>
              <a:t>费城311免费热线 </a:t>
            </a:r>
            <a:endParaRPr b="1" i="0" sz="2400" u="none" cap="none" strike="noStrike">
              <a:solidFill>
                <a:srgbClr val="FFFFFF"/>
              </a:solidFill>
              <a:latin typeface="Montserrat"/>
              <a:ea typeface="Montserrat"/>
              <a:cs typeface="Montserrat"/>
              <a:sym typeface="Montserrat"/>
            </a:endParaRPr>
          </a:p>
        </p:txBody>
      </p:sp>
      <p:sp>
        <p:nvSpPr>
          <p:cNvPr id="757" name="Google Shape;757;g74d7203fa3_0_644"/>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想了解更多新冠疫情相关信息，以及目前有关市政府所发布的社交聚集指南，请致电</a:t>
            </a:r>
            <a:endParaRPr b="1" i="0" sz="2000" u="none" cap="none" strike="noStrike">
              <a:solidFill>
                <a:srgbClr val="0F4D9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1" i="0" lang="zh-CN" sz="2000" u="none" cap="none" strike="noStrike">
                <a:solidFill>
                  <a:srgbClr val="0F4D90"/>
                </a:solidFill>
                <a:latin typeface="Montserrat"/>
                <a:ea typeface="Montserrat"/>
                <a:cs typeface="Montserrat"/>
                <a:sym typeface="Montserrat"/>
              </a:rPr>
              <a:t>费城</a:t>
            </a:r>
            <a:r>
              <a:rPr b="1" i="0" lang="zh-CN" sz="2000" u="none" cap="none" strike="noStrike">
                <a:solidFill>
                  <a:srgbClr val="0F4D90"/>
                </a:solidFill>
                <a:highlight>
                  <a:srgbClr val="FFF2CC"/>
                </a:highlight>
                <a:latin typeface="Montserrat"/>
                <a:ea typeface="Montserrat"/>
                <a:cs typeface="Montserrat"/>
                <a:sym typeface="Montserrat"/>
              </a:rPr>
              <a:t>311</a:t>
            </a:r>
            <a:r>
              <a:rPr b="1" i="0" lang="zh-CN" sz="2000" u="none" cap="none" strike="noStrike">
                <a:solidFill>
                  <a:srgbClr val="0F4D90"/>
                </a:solidFill>
                <a:latin typeface="Montserrat"/>
                <a:ea typeface="Montserrat"/>
                <a:cs typeface="Montserrat"/>
                <a:sym typeface="Montserrat"/>
              </a:rPr>
              <a:t>免费服务热线。</a:t>
            </a:r>
            <a:endParaRPr b="0" i="0" sz="2000" u="none" cap="none" strike="noStrike">
              <a:solidFill>
                <a:srgbClr val="0F4D90"/>
              </a:solidFill>
              <a:latin typeface="Montserrat"/>
              <a:ea typeface="Montserrat"/>
              <a:cs typeface="Montserrat"/>
              <a:sym typeface="Montserrat"/>
            </a:endParaRPr>
          </a:p>
        </p:txBody>
      </p:sp>
      <p:pic>
        <p:nvPicPr>
          <p:cNvPr id="758" name="Google Shape;758;g74d7203fa3_0_644"/>
          <p:cNvPicPr preferRelativeResize="0"/>
          <p:nvPr/>
        </p:nvPicPr>
        <p:blipFill rotWithShape="1">
          <a:blip r:embed="rId3">
            <a:alphaModFix/>
          </a:blip>
          <a:srcRect b="36723" l="0" r="0" t="0"/>
          <a:stretch/>
        </p:blipFill>
        <p:spPr>
          <a:xfrm>
            <a:off x="5418825" y="963825"/>
            <a:ext cx="3479301" cy="2201650"/>
          </a:xfrm>
          <a:prstGeom prst="rect">
            <a:avLst/>
          </a:prstGeom>
          <a:noFill/>
          <a:ln>
            <a:noFill/>
          </a:ln>
        </p:spPr>
      </p:pic>
      <p:sp>
        <p:nvSpPr>
          <p:cNvPr id="759" name="Google Shape;759;g74d7203fa3_0_644"/>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74d7203fa3_0_644"/>
          <p:cNvSpPr txBox="1"/>
          <p:nvPr/>
        </p:nvSpPr>
        <p:spPr>
          <a:xfrm>
            <a:off x="335600" y="2126175"/>
            <a:ext cx="4917900" cy="249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电话：</a:t>
            </a:r>
            <a:r>
              <a:rPr b="0" i="0" lang="zh-CN" sz="1500" u="none" cap="none" strike="noStrike">
                <a:solidFill>
                  <a:srgbClr val="1C4587"/>
                </a:solidFill>
                <a:latin typeface="Montserrat"/>
                <a:ea typeface="Montserrat"/>
                <a:cs typeface="Montserrat"/>
                <a:sym typeface="Montserrat"/>
              </a:rPr>
              <a:t>手机拨打 3-1-1，或 座机拨打 215-686-8686</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电邮：</a:t>
            </a:r>
            <a:r>
              <a:rPr b="0" i="0" lang="zh-CN" sz="1500" u="sng" cap="none" strike="noStrike">
                <a:solidFill>
                  <a:srgbClr val="1C4587"/>
                </a:solidFill>
                <a:latin typeface="Montserrat"/>
                <a:ea typeface="Montserrat"/>
                <a:cs typeface="Montserrat"/>
                <a:sym typeface="Montserrat"/>
                <a:hlinkClick r:id="rId4"/>
              </a:rPr>
              <a:t>philly311@phila.gov</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推特：</a:t>
            </a:r>
            <a:r>
              <a:rPr b="0" i="0" lang="zh-CN" sz="1500" u="none" cap="none" strike="noStrike">
                <a:solidFill>
                  <a:srgbClr val="1C4587"/>
                </a:solidFill>
                <a:latin typeface="Montserrat"/>
                <a:ea typeface="Montserrat"/>
                <a:cs typeface="Montserrat"/>
                <a:sym typeface="Montserrat"/>
              </a:rPr>
              <a:t>@philly311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官方网站：</a:t>
            </a:r>
            <a:r>
              <a:rPr b="0" i="0" lang="zh-CN" sz="1500" u="none" cap="none" strike="noStrike">
                <a:solidFill>
                  <a:srgbClr val="1C4587"/>
                </a:solidFill>
                <a:latin typeface="Montserrat"/>
                <a:ea typeface="Montserrat"/>
                <a:cs typeface="Montserrat"/>
                <a:sym typeface="Montserrat"/>
              </a:rPr>
              <a:t>Phila.gov/311</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1" i="0" lang="zh-CN" sz="1500" u="none" cap="none" strike="noStrike">
                <a:solidFill>
                  <a:srgbClr val="1C4587"/>
                </a:solidFill>
                <a:latin typeface="Montserrat"/>
                <a:ea typeface="Montserrat"/>
                <a:cs typeface="Montserrat"/>
                <a:sym typeface="Montserrat"/>
              </a:rPr>
              <a:t>              手机应用软件: </a:t>
            </a:r>
            <a:r>
              <a:rPr b="0" i="0" lang="zh-CN" sz="1500" u="none" cap="none" strike="noStrike">
                <a:solidFill>
                  <a:srgbClr val="1C4587"/>
                </a:solidFill>
                <a:latin typeface="Montserrat"/>
                <a:ea typeface="Montserrat"/>
                <a:cs typeface="Montserrat"/>
                <a:sym typeface="Montserrat"/>
              </a:rPr>
              <a:t>Philly 311 (支持 苹果 iOS 及</a:t>
            </a:r>
            <a:endParaRPr b="0" i="0" sz="1500" u="none" cap="none" strike="noStrike">
              <a:solidFill>
                <a:srgbClr val="1C458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500"/>
              <a:buFont typeface="Arial"/>
              <a:buNone/>
            </a:pPr>
            <a:r>
              <a:rPr b="0" i="0" lang="zh-CN" sz="1500" u="none" cap="none" strike="noStrike">
                <a:solidFill>
                  <a:srgbClr val="1C4587"/>
                </a:solidFill>
                <a:latin typeface="Montserrat"/>
                <a:ea typeface="Montserrat"/>
                <a:cs typeface="Montserrat"/>
                <a:sym typeface="Montserrat"/>
              </a:rPr>
              <a:t>                                                            Android 系统)</a:t>
            </a:r>
            <a:endParaRPr b="0" i="0" sz="1500" u="none" cap="none" strike="noStrike">
              <a:solidFill>
                <a:srgbClr val="1C4587"/>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1C4587"/>
              </a:solidFill>
              <a:highlight>
                <a:srgbClr val="FFFFFF"/>
              </a:highlight>
              <a:latin typeface="Montserrat"/>
              <a:ea typeface="Montserrat"/>
              <a:cs typeface="Montserrat"/>
              <a:sym typeface="Montserrat"/>
            </a:endParaRPr>
          </a:p>
        </p:txBody>
      </p:sp>
      <p:sp>
        <p:nvSpPr>
          <p:cNvPr id="761" name="Google Shape;761;g74d7203fa3_0_644"/>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FFFFFF"/>
                </a:solidFill>
                <a:latin typeface="Montserrat"/>
                <a:ea typeface="Montserrat"/>
                <a:cs typeface="Montserrat"/>
                <a:sym typeface="Montserrat"/>
              </a:rPr>
              <a:t>工作时间：</a:t>
            </a:r>
            <a:endParaRPr b="1" i="0" sz="18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工作日：早8点 至 晚8点</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000"/>
              </a:spcBef>
              <a:spcAft>
                <a:spcPts val="0"/>
              </a:spcAft>
              <a:buClr>
                <a:srgbClr val="000000"/>
              </a:buClr>
              <a:buSzPts val="1400"/>
              <a:buFont typeface="Arial"/>
              <a:buNone/>
            </a:pPr>
            <a:r>
              <a:rPr b="0" i="0" lang="zh-CN" sz="1400" u="none" cap="none" strike="noStrike">
                <a:solidFill>
                  <a:srgbClr val="FFFFFF"/>
                </a:solidFill>
                <a:latin typeface="Montserrat"/>
                <a:ea typeface="Montserrat"/>
                <a:cs typeface="Montserrat"/>
                <a:sym typeface="Montserrat"/>
              </a:rPr>
              <a:t>周末：    </a:t>
            </a:r>
            <a:r>
              <a:rPr b="0" i="0" lang="zh-CN" sz="1400" u="none" cap="none" strike="noStrike">
                <a:solidFill>
                  <a:schemeClr val="lt1"/>
                </a:solidFill>
                <a:latin typeface="Montserrat"/>
                <a:ea typeface="Montserrat"/>
                <a:cs typeface="Montserrat"/>
                <a:sym typeface="Montserrat"/>
              </a:rPr>
              <a:t>早8点 至 晚8点</a:t>
            </a:r>
            <a:r>
              <a:rPr b="0" i="0" lang="zh-CN" sz="1400" u="none" cap="none" strike="noStrike">
                <a:solidFill>
                  <a:srgbClr val="FFFFFF"/>
                </a:solidFill>
                <a:latin typeface="Montserrat"/>
                <a:ea typeface="Montserrat"/>
                <a:cs typeface="Montserrat"/>
                <a:sym typeface="Montserrat"/>
              </a:rPr>
              <a:t> </a:t>
            </a:r>
            <a:endParaRPr b="0" i="0" sz="1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p:txBody>
      </p:sp>
      <p:sp>
        <p:nvSpPr>
          <p:cNvPr id="762" name="Google Shape;762;g74d7203fa3_0_644"/>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g74d7203fa3_0_644"/>
          <p:cNvSpPr txBox="1"/>
          <p:nvPr/>
        </p:nvSpPr>
        <p:spPr>
          <a:xfrm>
            <a:off x="1870050" y="4623050"/>
            <a:ext cx="4917900" cy="43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zh-CN" sz="1800" u="none" cap="none" strike="noStrike">
                <a:solidFill>
                  <a:srgbClr val="2176D2"/>
                </a:solidFill>
                <a:latin typeface="Montserrat"/>
                <a:ea typeface="Montserrat"/>
                <a:cs typeface="Montserrat"/>
                <a:sym typeface="Montserrat"/>
              </a:rPr>
              <a:t>电话服务及手机应用软件 均可提供翻译服务。</a:t>
            </a:r>
            <a:endParaRPr b="0" i="0" sz="1800" u="none" cap="none" strike="noStrike">
              <a:solidFill>
                <a:srgbClr val="2176D2"/>
              </a:solidFill>
              <a:highlight>
                <a:srgbClr val="FFFFFF"/>
              </a:highlight>
              <a:latin typeface="Montserrat"/>
              <a:ea typeface="Montserrat"/>
              <a:cs typeface="Montserrat"/>
              <a:sym typeface="Montserrat"/>
            </a:endParaRPr>
          </a:p>
        </p:txBody>
      </p:sp>
      <p:pic>
        <p:nvPicPr>
          <p:cNvPr id="764" name="Google Shape;764;g74d7203fa3_0_644"/>
          <p:cNvPicPr preferRelativeResize="0"/>
          <p:nvPr/>
        </p:nvPicPr>
        <p:blipFill rotWithShape="1">
          <a:blip r:embed="rId5">
            <a:alphaModFix/>
          </a:blip>
          <a:srcRect b="13731" l="0" r="0" t="6706"/>
          <a:stretch/>
        </p:blipFill>
        <p:spPr>
          <a:xfrm>
            <a:off x="440050" y="3910175"/>
            <a:ext cx="633961" cy="58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sp>
        <p:nvSpPr>
          <p:cNvPr id="769" name="Google Shape;769;p41"/>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70" name="Google Shape;770;p41"/>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71" name="Google Shape;771;p41"/>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72" name="Google Shape;772;p41"/>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73" name="Google Shape;773;p41"/>
          <p:cNvSpPr txBox="1"/>
          <p:nvPr/>
        </p:nvSpPr>
        <p:spPr>
          <a:xfrm>
            <a:off x="1962025" y="2220925"/>
            <a:ext cx="24003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在社交媒体上分享</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分享关于您参加这次讲座的体验</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并使用#CommunityCaptainPHL 主题标签</a:t>
            </a:r>
            <a:endParaRPr b="1" i="0" sz="1400" u="none" cap="none" strike="noStrike">
              <a:solidFill>
                <a:schemeClr val="dk1"/>
              </a:solidFill>
              <a:latin typeface="Montserrat"/>
              <a:ea typeface="Montserrat"/>
              <a:cs typeface="Montserrat"/>
              <a:sym typeface="Montserrat"/>
            </a:endParaRPr>
          </a:p>
        </p:txBody>
      </p:sp>
      <p:sp>
        <p:nvSpPr>
          <p:cNvPr id="774" name="Google Shape;774;p41"/>
          <p:cNvSpPr txBox="1"/>
          <p:nvPr/>
        </p:nvSpPr>
        <p:spPr>
          <a:xfrm>
            <a:off x="4697370" y="2220935"/>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传播信息</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向您的家人、朋友和乡亲邻里们      说说您在此次讲座中获知的信息</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zh-C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75" name="Google Shape;775;p41"/>
          <p:cNvSpPr txBox="1"/>
          <p:nvPr/>
        </p:nvSpPr>
        <p:spPr>
          <a:xfrm>
            <a:off x="253750" y="10903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600" u="none" cap="none" strike="noStrike">
                <a:solidFill>
                  <a:schemeClr val="dk1"/>
                </a:solidFill>
                <a:latin typeface="Montserrat"/>
                <a:ea typeface="Montserrat"/>
                <a:cs typeface="Montserrat"/>
                <a:sym typeface="Montserrat"/>
              </a:rPr>
              <a:t>大家互帮互助。</a:t>
            </a:r>
            <a:endParaRPr b="1" i="0" sz="1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1" i="0" sz="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您可以采取以下几项行动来帮助确保您社区的安康。</a:t>
            </a:r>
            <a:endParaRPr b="0" i="0" sz="16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776" name="Google Shape;776;p4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77" name="Google Shape;777;p41"/>
          <p:cNvSpPr txBox="1"/>
          <p:nvPr/>
        </p:nvSpPr>
        <p:spPr>
          <a:xfrm>
            <a:off x="4807323" y="3391650"/>
            <a:ext cx="20775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Open Sans"/>
                <a:ea typeface="Open Sans"/>
                <a:cs typeface="Open Sans"/>
                <a:sym typeface="Open Sans"/>
              </a:rPr>
              <a:t>鼓励</a:t>
            </a:r>
            <a:endParaRPr b="1" i="0" sz="14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t/>
            </a:r>
            <a:endParaRPr b="1" i="0" sz="600" u="none" cap="none" strike="noStrike">
              <a:solidFill>
                <a:schemeClr val="dk1"/>
              </a:solidFill>
              <a:latin typeface="Open Sans"/>
              <a:ea typeface="Open Sans"/>
              <a:cs typeface="Open Sans"/>
              <a:sym typeface="Open Sans"/>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鼓励您认识的所有人遵循            国家疾控中心(CDC)的建议</a:t>
            </a:r>
            <a:endParaRPr b="0" i="0" sz="1100" u="none" cap="none" strike="noStrike">
              <a:solidFill>
                <a:schemeClr val="dk1"/>
              </a:solidFill>
              <a:latin typeface="Montserrat"/>
              <a:ea typeface="Montserrat"/>
              <a:cs typeface="Montserrat"/>
              <a:sym typeface="Montserrat"/>
            </a:endParaRPr>
          </a:p>
          <a:p>
            <a:pPr indent="0" lvl="0" marL="0" marR="0" rtl="0" algn="l">
              <a:lnSpc>
                <a:spcPct val="115000"/>
              </a:lnSpc>
              <a:spcBef>
                <a:spcPts val="1000"/>
              </a:spcBef>
              <a:spcAft>
                <a:spcPts val="0"/>
              </a:spcAft>
              <a:buClr>
                <a:schemeClr val="dk1"/>
              </a:buClr>
              <a:buSzPts val="1100"/>
              <a:buFont typeface="Arial"/>
              <a:buNone/>
            </a:pPr>
            <a:r>
              <a:t/>
            </a:r>
            <a:endParaRPr b="1" i="0" sz="1400" u="none" cap="none" strike="noStrike">
              <a:solidFill>
                <a:schemeClr val="dk1"/>
              </a:solidFill>
              <a:latin typeface="Open Sans"/>
              <a:ea typeface="Open Sans"/>
              <a:cs typeface="Open Sans"/>
              <a:sym typeface="Open Sans"/>
            </a:endParaRPr>
          </a:p>
        </p:txBody>
      </p:sp>
      <p:sp>
        <p:nvSpPr>
          <p:cNvPr id="778" name="Google Shape;778;p41"/>
          <p:cNvSpPr txBox="1"/>
          <p:nvPr/>
        </p:nvSpPr>
        <p:spPr>
          <a:xfrm>
            <a:off x="1930075" y="3467850"/>
            <a:ext cx="2464200" cy="1028100"/>
          </a:xfrm>
          <a:prstGeom prst="rect">
            <a:avLst/>
          </a:prstGeom>
          <a:noFill/>
          <a:ln>
            <a:noFill/>
          </a:ln>
        </p:spPr>
        <p:txBody>
          <a:bodyPr anchorCtr="0" anchor="t" bIns="34275" lIns="68575" spcFirstLastPara="1" rIns="68575" wrap="square" tIns="34275">
            <a:noAutofit/>
          </a:bodyPr>
          <a:lstStyle/>
          <a:p>
            <a:pPr indent="0" lvl="0" marL="0" marR="0" rtl="0" algn="ctr">
              <a:lnSpc>
                <a:spcPct val="115000"/>
              </a:lnSpc>
              <a:spcBef>
                <a:spcPts val="0"/>
              </a:spcBef>
              <a:spcAft>
                <a:spcPts val="0"/>
              </a:spcAft>
              <a:buClr>
                <a:schemeClr val="dk1"/>
              </a:buClr>
              <a:buSzPts val="1100"/>
              <a:buFont typeface="Arial"/>
              <a:buNone/>
            </a:pPr>
            <a:r>
              <a:rPr b="1" i="0" lang="zh-CN" sz="1400" u="none" cap="none" strike="noStrike">
                <a:solidFill>
                  <a:schemeClr val="dk1"/>
                </a:solidFill>
                <a:latin typeface="Montserrat"/>
                <a:ea typeface="Montserrat"/>
                <a:cs typeface="Montserrat"/>
                <a:sym typeface="Montserrat"/>
              </a:rPr>
              <a:t>关怀询问邻里乡亲的近况</a:t>
            </a:r>
            <a:endParaRPr b="1" i="0" sz="14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t/>
            </a:r>
            <a:endParaRPr b="0" i="0" sz="6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给邻里乡亲打电话，</a:t>
            </a:r>
            <a:endParaRPr b="0" i="0" sz="1100" u="none" cap="none" strike="noStrike">
              <a:solidFill>
                <a:schemeClr val="dk1"/>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0" i="0" lang="zh-CN" sz="1100" u="none" cap="none" strike="noStrike">
                <a:solidFill>
                  <a:schemeClr val="dk1"/>
                </a:solidFill>
                <a:latin typeface="Montserrat"/>
                <a:ea typeface="Montserrat"/>
                <a:cs typeface="Montserrat"/>
                <a:sym typeface="Montserrat"/>
              </a:rPr>
              <a:t>确认他们已经有了所有所需用品。</a:t>
            </a:r>
            <a:endParaRPr b="0" i="0" sz="11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79" name="Google Shape;779;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4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您作为“社区防疫队长”的担当：</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g775cfaf3a5_0_238"/>
          <p:cNvSpPr txBox="1"/>
          <p:nvPr/>
        </p:nvSpPr>
        <p:spPr>
          <a:xfrm>
            <a:off x="394425" y="938325"/>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zh-CN" sz="2400">
                <a:solidFill>
                  <a:srgbClr val="2176D2"/>
                </a:solidFill>
                <a:highlight>
                  <a:srgbClr val="FFEFA2"/>
                </a:highlight>
                <a:latin typeface="Montserrat"/>
                <a:ea typeface="Montserrat"/>
                <a:cs typeface="Montserrat"/>
                <a:sym typeface="Montserrat"/>
              </a:rPr>
              <a:t>与您的邻里们分享这些信息！</a:t>
            </a:r>
            <a:endParaRPr b="0" i="0" sz="1600" u="none" cap="none" strike="noStrike">
              <a:solidFill>
                <a:schemeClr val="dk1"/>
              </a:solidFill>
              <a:latin typeface="Montserrat"/>
              <a:ea typeface="Montserrat"/>
              <a:cs typeface="Montserrat"/>
              <a:sym typeface="Montserrat"/>
            </a:endParaRPr>
          </a:p>
        </p:txBody>
      </p:sp>
      <p:sp>
        <p:nvSpPr>
          <p:cNvPr id="786" name="Google Shape;786;g775cfaf3a5_0_238"/>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1000"/>
              <a:buFont typeface="Arial"/>
              <a:buNone/>
            </a:pPr>
            <a:fld id="{00000000-1234-1234-1234-123412341234}" type="slidenum">
              <a:rPr lang="zh-CN"/>
              <a:t>‹#›</a:t>
            </a:fld>
            <a:endParaRPr/>
          </a:p>
        </p:txBody>
      </p:sp>
      <p:sp>
        <p:nvSpPr>
          <p:cNvPr id="787" name="Google Shape;787;g775cfaf3a5_0_2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g775cfaf3a5_0_238"/>
          <p:cNvSpPr txBox="1"/>
          <p:nvPr/>
        </p:nvSpPr>
        <p:spPr>
          <a:xfrm>
            <a:off x="148350" y="225400"/>
            <a:ext cx="8748300" cy="54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zh-CN" sz="2600">
                <a:solidFill>
                  <a:srgbClr val="FFFFFF"/>
                </a:solidFill>
                <a:latin typeface="Montserrat"/>
                <a:ea typeface="Montserrat"/>
                <a:cs typeface="Montserrat"/>
                <a:sym typeface="Montserrat"/>
              </a:rPr>
              <a:t>行动起来！</a:t>
            </a:r>
            <a:endParaRPr b="1" i="0" sz="2600" u="none" cap="none" strike="noStrike">
              <a:solidFill>
                <a:srgbClr val="FFFFFF"/>
              </a:solidFill>
              <a:latin typeface="Montserrat"/>
              <a:ea typeface="Montserrat"/>
              <a:cs typeface="Montserrat"/>
              <a:sym typeface="Montserrat"/>
            </a:endParaRPr>
          </a:p>
        </p:txBody>
      </p:sp>
      <p:pic>
        <p:nvPicPr>
          <p:cNvPr id="789" name="Google Shape;789;g775cfaf3a5_0_238"/>
          <p:cNvPicPr preferRelativeResize="0"/>
          <p:nvPr/>
        </p:nvPicPr>
        <p:blipFill rotWithShape="1">
          <a:blip r:embed="rId3">
            <a:alphaModFix/>
          </a:blip>
          <a:srcRect b="7889" l="0" r="0" t="12574"/>
          <a:stretch/>
        </p:blipFill>
        <p:spPr>
          <a:xfrm>
            <a:off x="5605688" y="1650950"/>
            <a:ext cx="2390827" cy="2535269"/>
          </a:xfrm>
          <a:prstGeom prst="rect">
            <a:avLst/>
          </a:prstGeom>
          <a:noFill/>
          <a:ln>
            <a:noFill/>
          </a:ln>
        </p:spPr>
      </p:pic>
      <p:sp>
        <p:nvSpPr>
          <p:cNvPr id="790" name="Google Shape;790;g775cfaf3a5_0_238"/>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g775cfaf3a5_0_238"/>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g775cfaf3a5_0_238"/>
          <p:cNvSpPr txBox="1"/>
          <p:nvPr/>
        </p:nvSpPr>
        <p:spPr>
          <a:xfrm>
            <a:off x="148350" y="1682500"/>
            <a:ext cx="1547100" cy="14526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600"/>
              <a:buFont typeface="Arial"/>
              <a:buNone/>
            </a:pPr>
            <a:r>
              <a:rPr b="1" lang="zh-CN" sz="1600">
                <a:solidFill>
                  <a:schemeClr val="lt1"/>
                </a:solidFill>
                <a:latin typeface="Montserrat"/>
                <a:ea typeface="Montserrat"/>
                <a:cs typeface="Montserrat"/>
                <a:sym typeface="Montserrat"/>
              </a:rPr>
              <a:t>打印</a:t>
            </a:r>
            <a:r>
              <a:rPr b="1" lang="zh-CN" sz="1600">
                <a:solidFill>
                  <a:srgbClr val="FFFFFF"/>
                </a:solidFill>
                <a:latin typeface="Montserrat"/>
                <a:ea typeface="Montserrat"/>
                <a:cs typeface="Montserrat"/>
                <a:sym typeface="Montserrat"/>
              </a:rPr>
              <a:t>这份信息海报，并张贴在您周围的小区里！</a:t>
            </a:r>
            <a:endParaRPr b="0" i="0" sz="1600" u="none" cap="none" strike="noStrike">
              <a:solidFill>
                <a:srgbClr val="FFFFFF"/>
              </a:solidFill>
              <a:latin typeface="Montserrat"/>
              <a:ea typeface="Montserrat"/>
              <a:cs typeface="Montserrat"/>
              <a:sym typeface="Montserrat"/>
            </a:endParaRPr>
          </a:p>
        </p:txBody>
      </p:sp>
      <p:sp>
        <p:nvSpPr>
          <p:cNvPr id="793" name="Google Shape;793;g775cfaf3a5_0_238"/>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zh-CN" sz="1600">
                <a:solidFill>
                  <a:srgbClr val="FFFFFF"/>
                </a:solidFill>
                <a:latin typeface="Montserrat"/>
                <a:ea typeface="Montserrat"/>
                <a:cs typeface="Montserrat"/>
                <a:sym typeface="Montserrat"/>
              </a:rPr>
              <a:t>没有打印机？没关系！</a:t>
            </a:r>
            <a:endParaRPr b="1" sz="16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600"/>
              <a:buFont typeface="Arial"/>
              <a:buNone/>
            </a:pPr>
            <a:r>
              <a:rPr b="1" lang="zh-CN" sz="1600">
                <a:solidFill>
                  <a:srgbClr val="FFFFFF"/>
                </a:solidFill>
                <a:latin typeface="Montserrat"/>
                <a:ea typeface="Montserrat"/>
                <a:cs typeface="Montserrat"/>
                <a:sym typeface="Montserrat"/>
              </a:rPr>
              <a:t>您也可以手写。</a:t>
            </a:r>
            <a:endParaRPr b="0" i="0" sz="1600" u="none" cap="none" strike="noStrike">
              <a:solidFill>
                <a:srgbClr val="FFFFFF"/>
              </a:solidFill>
              <a:latin typeface="Montserrat"/>
              <a:ea typeface="Montserrat"/>
              <a:cs typeface="Montserrat"/>
              <a:sym typeface="Montserrat"/>
            </a:endParaRPr>
          </a:p>
        </p:txBody>
      </p:sp>
      <p:sp>
        <p:nvSpPr>
          <p:cNvPr id="794" name="Google Shape;794;g775cfaf3a5_0_238"/>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775cfaf3a5_0_238"/>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6" name="Google Shape;796;g775cfaf3a5_0_238"/>
          <p:cNvPicPr preferRelativeResize="0"/>
          <p:nvPr/>
        </p:nvPicPr>
        <p:blipFill>
          <a:blip r:embed="rId4">
            <a:alphaModFix/>
          </a:blip>
          <a:stretch>
            <a:fillRect/>
          </a:stretch>
        </p:blipFill>
        <p:spPr>
          <a:xfrm>
            <a:off x="2061725" y="1484850"/>
            <a:ext cx="2731239" cy="353559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42"/>
          <p:cNvSpPr txBox="1"/>
          <p:nvPr/>
        </p:nvSpPr>
        <p:spPr>
          <a:xfrm>
            <a:off x="323150" y="1258650"/>
            <a:ext cx="8073300" cy="38325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食物派发点志愿者：</a:t>
            </a:r>
            <a:r>
              <a:rPr b="0" i="0" lang="zh-CN" sz="1600" u="none" cap="none" strike="noStrike">
                <a:solidFill>
                  <a:schemeClr val="dk1"/>
                </a:solidFill>
                <a:latin typeface="Montserrat"/>
                <a:ea typeface="Montserrat"/>
                <a:cs typeface="Montserrat"/>
                <a:sym typeface="Montserrat"/>
              </a:rPr>
              <a:t>费城市政府需要志愿者帮助打包食物盒，并派发给疫情期间有需要的人们。请查看 </a:t>
            </a:r>
            <a:r>
              <a:rPr b="1" i="0" lang="zh-CN" sz="1600" u="none" cap="none" strike="noStrike">
                <a:solidFill>
                  <a:schemeClr val="dk1"/>
                </a:solidFill>
                <a:latin typeface="Montserrat"/>
                <a:ea typeface="Montserrat"/>
                <a:cs typeface="Montserrat"/>
                <a:sym typeface="Montserrat"/>
              </a:rPr>
              <a:t>www.serve.phila.gov </a:t>
            </a:r>
            <a:r>
              <a:rPr b="0" i="0" lang="zh-CN" sz="1600" u="none" cap="none" strike="noStrike">
                <a:solidFill>
                  <a:schemeClr val="dk1"/>
                </a:solidFill>
                <a:latin typeface="Montserrat"/>
                <a:ea typeface="Montserrat"/>
                <a:cs typeface="Montserrat"/>
                <a:sym typeface="Montserrat"/>
              </a:rPr>
              <a:t>了解详情并登记成为志愿者。</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参加费城市医疗后援队：</a:t>
            </a:r>
            <a:r>
              <a:rPr b="0" i="0" lang="zh-CN" sz="1600" u="none" cap="none" strike="noStrike">
                <a:solidFill>
                  <a:schemeClr val="dk1"/>
                </a:solidFill>
                <a:latin typeface="Montserrat"/>
                <a:ea typeface="Montserrat"/>
                <a:cs typeface="Montserrat"/>
                <a:sym typeface="Montserrat"/>
              </a:rPr>
              <a:t>一群在公共健康危机时为我们这座城市服务的志愿者。临床和非临床的志愿者都需要。必须年满18岁才可加入。查看</a:t>
            </a:r>
            <a:r>
              <a:rPr b="1" i="0" lang="zh-CN" sz="1600" u="none" cap="none" strike="noStrike">
                <a:solidFill>
                  <a:schemeClr val="dk1"/>
                </a:solidFill>
                <a:latin typeface="Montserrat"/>
                <a:ea typeface="Montserrat"/>
                <a:cs typeface="Montserrat"/>
                <a:sym typeface="Montserrat"/>
              </a:rPr>
              <a:t> </a:t>
            </a:r>
            <a:r>
              <a:rPr b="1" i="0" lang="zh-CN" sz="1600" u="none" cap="none" strike="noStrike">
                <a:solidFill>
                  <a:srgbClr val="000000"/>
                </a:solidFill>
                <a:uFill>
                  <a:noFill/>
                </a:uFill>
                <a:latin typeface="Montserrat"/>
                <a:ea typeface="Montserrat"/>
                <a:cs typeface="Montserrat"/>
                <a:sym typeface="Montserrat"/>
                <a:hlinkClick r:id="rId3"/>
              </a:rPr>
              <a:t>www.serve.phila.gov</a:t>
            </a:r>
            <a:r>
              <a:rPr b="0" i="0" lang="zh-CN" sz="1600" u="none" cap="none" strike="noStrike">
                <a:solidFill>
                  <a:schemeClr val="dk1"/>
                </a:solidFill>
                <a:latin typeface="Montserrat"/>
                <a:ea typeface="Montserrat"/>
                <a:cs typeface="Montserrat"/>
                <a:sym typeface="Montserrat"/>
              </a:rPr>
              <a:t> 了解详情并登记成为志愿者</a:t>
            </a:r>
            <a:r>
              <a:rPr b="0" i="0" lang="zh-CN" sz="1600" u="none" cap="none" strike="noStrike">
                <a:solidFill>
                  <a:schemeClr val="dk1"/>
                </a:solidFill>
                <a:uFill>
                  <a:noFill/>
                </a:uFill>
                <a:latin typeface="Montserrat"/>
                <a:ea typeface="Montserrat"/>
                <a:cs typeface="Montserrat"/>
                <a:sym typeface="Montserrat"/>
                <a:hlinkClick r:id="rId4"/>
              </a:rPr>
              <a:t>。</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2176D2"/>
                </a:solidFill>
                <a:latin typeface="Montserrat"/>
                <a:ea typeface="Montserrat"/>
                <a:cs typeface="Montserrat"/>
                <a:sym typeface="Montserrat"/>
              </a:rPr>
              <a:t>加入市政府人普办公室(Philly Counts)进行电话访问: </a:t>
            </a:r>
            <a:r>
              <a:rPr b="0" i="0" lang="zh-CN" sz="1600" u="none" cap="none" strike="noStrike">
                <a:solidFill>
                  <a:schemeClr val="dk1"/>
                </a:solidFill>
                <a:latin typeface="Montserrat"/>
                <a:ea typeface="Montserrat"/>
                <a:cs typeface="Montserrat"/>
                <a:sym typeface="Montserrat"/>
              </a:rPr>
              <a:t>我们在给费城各处的家庭打电话询问近况，确保大家在疫情期间拥有在家中所需的维持健康与安全的一切用品。</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0" i="0" lang="zh-CN" sz="1600" u="none" cap="none" strike="noStrike">
                <a:solidFill>
                  <a:schemeClr val="dk1"/>
                </a:solidFill>
                <a:latin typeface="Montserrat"/>
                <a:ea typeface="Montserrat"/>
                <a:cs typeface="Montserrat"/>
                <a:sym typeface="Montserrat"/>
              </a:rPr>
              <a:t>请访问</a:t>
            </a:r>
            <a:r>
              <a:rPr b="0" i="0" lang="zh-CN" sz="1600" u="none" cap="none" strike="noStrike">
                <a:solidFill>
                  <a:schemeClr val="dk1"/>
                </a:solidFill>
                <a:uFill>
                  <a:noFill/>
                </a:uFill>
                <a:latin typeface="Montserrat"/>
                <a:ea typeface="Montserrat"/>
                <a:cs typeface="Montserrat"/>
                <a:sym typeface="Montserrat"/>
                <a:hlinkClick r:id="rId5"/>
              </a:rPr>
              <a:t> </a:t>
            </a:r>
            <a:r>
              <a:rPr b="1" i="0" lang="zh-CN" sz="1600" u="sng" cap="none" strike="noStrike">
                <a:solidFill>
                  <a:schemeClr val="hlink"/>
                </a:solidFill>
                <a:latin typeface="Montserrat"/>
                <a:ea typeface="Montserrat"/>
                <a:cs typeface="Montserrat"/>
                <a:sym typeface="Montserrat"/>
                <a:hlinkClick r:id="rId6"/>
              </a:rPr>
              <a:t>https://bit.ly/COVIDPhoneBank</a:t>
            </a:r>
            <a:r>
              <a:rPr b="1" i="0" lang="zh-CN" sz="1600" u="none" cap="none" strike="noStrike">
                <a:solidFill>
                  <a:schemeClr val="dk1"/>
                </a:solidFill>
                <a:latin typeface="Montserrat"/>
                <a:ea typeface="Montserrat"/>
                <a:cs typeface="Montserrat"/>
                <a:sym typeface="Montserrat"/>
              </a:rPr>
              <a:t> </a:t>
            </a:r>
            <a:r>
              <a:rPr b="0" i="0" lang="zh-CN" sz="1600" u="none" cap="none" strike="noStrike">
                <a:solidFill>
                  <a:schemeClr val="dk1"/>
                </a:solidFill>
                <a:latin typeface="Montserrat"/>
                <a:ea typeface="Montserrat"/>
                <a:cs typeface="Montserrat"/>
                <a:sym typeface="Montserrat"/>
              </a:rPr>
              <a:t>登记成为志愿者，加入我们进行电话访问。</a:t>
            </a:r>
            <a:endParaRPr b="0" i="0" sz="16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600" u="none" cap="none" strike="noStrike">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802" name="Google Shape;802;p42"/>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lnSpc>
                <a:spcPct val="100000"/>
              </a:lnSpc>
              <a:spcBef>
                <a:spcPts val="0"/>
              </a:spcBef>
              <a:spcAft>
                <a:spcPts val="0"/>
              </a:spcAft>
              <a:buSzPts val="1000"/>
              <a:buNone/>
            </a:pPr>
            <a:fld id="{00000000-1234-1234-1234-123412341234}" type="slidenum">
              <a:rPr lang="zh-C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803" name="Google Shape;803;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42"/>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更多志愿服务机会</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8" name="Shape 808"/>
        <p:cNvGrpSpPr/>
        <p:nvPr/>
      </p:nvGrpSpPr>
      <p:grpSpPr>
        <a:xfrm>
          <a:off x="0" y="0"/>
          <a:ext cx="0" cy="0"/>
          <a:chOff x="0" y="0"/>
          <a:chExt cx="0" cy="0"/>
        </a:xfrm>
      </p:grpSpPr>
      <p:sp>
        <p:nvSpPr>
          <p:cNvPr id="809" name="Google Shape;809;p43"/>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43"/>
          <p:cNvSpPr txBox="1"/>
          <p:nvPr/>
        </p:nvSpPr>
        <p:spPr>
          <a:xfrm>
            <a:off x="148350" y="135850"/>
            <a:ext cx="8748300" cy="460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2400" u="none" cap="none" strike="noStrike">
                <a:solidFill>
                  <a:srgbClr val="FFFFFF"/>
                </a:solidFill>
                <a:latin typeface="Montserrat"/>
                <a:ea typeface="Montserrat"/>
                <a:cs typeface="Montserrat"/>
                <a:sym typeface="Montserrat"/>
              </a:rPr>
              <a:t>努力前行，支持您的社区和同胞们！</a:t>
            </a:r>
            <a:endParaRPr b="1"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FFFF"/>
              </a:solidFill>
              <a:latin typeface="Montserrat"/>
              <a:ea typeface="Montserrat"/>
              <a:cs typeface="Montserrat"/>
              <a:sym typeface="Montserrat"/>
            </a:endParaRPr>
          </a:p>
        </p:txBody>
      </p:sp>
      <p:pic>
        <p:nvPicPr>
          <p:cNvPr id="811" name="Google Shape;811;p43"/>
          <p:cNvPicPr preferRelativeResize="0"/>
          <p:nvPr/>
        </p:nvPicPr>
        <p:blipFill rotWithShape="1">
          <a:blip r:embed="rId3">
            <a:alphaModFix/>
          </a:blip>
          <a:srcRect b="0" l="0" r="0" t="0"/>
          <a:stretch/>
        </p:blipFill>
        <p:spPr>
          <a:xfrm>
            <a:off x="-49500" y="808606"/>
            <a:ext cx="9143998" cy="2807187"/>
          </a:xfrm>
          <a:prstGeom prst="rect">
            <a:avLst/>
          </a:prstGeom>
          <a:noFill/>
          <a:ln>
            <a:noFill/>
          </a:ln>
        </p:spPr>
      </p:pic>
      <p:sp>
        <p:nvSpPr>
          <p:cNvPr id="812" name="Google Shape;812;p43"/>
          <p:cNvSpPr txBox="1"/>
          <p:nvPr/>
        </p:nvSpPr>
        <p:spPr>
          <a:xfrm>
            <a:off x="772200" y="3842900"/>
            <a:ext cx="8007000" cy="35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zh-CN" sz="1600" u="none" cap="none" strike="noStrike">
                <a:solidFill>
                  <a:srgbClr val="0F4D90"/>
                </a:solidFill>
                <a:latin typeface="Montserrat"/>
                <a:ea typeface="Montserrat"/>
                <a:cs typeface="Montserrat"/>
                <a:sym typeface="Montserrat"/>
              </a:rPr>
              <a:t>分享知识           	                  分享资源        	                分享善意</a:t>
            </a:r>
            <a:endParaRPr b="1" i="0" sz="1600" u="none" cap="none" strike="noStrike">
              <a:solidFill>
                <a:srgbClr val="0F4D9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F4D90"/>
              </a:solidFill>
              <a:latin typeface="Montserrat"/>
              <a:ea typeface="Montserrat"/>
              <a:cs typeface="Montserrat"/>
              <a:sym typeface="Montserrat"/>
            </a:endParaRPr>
          </a:p>
        </p:txBody>
      </p:sp>
      <p:sp>
        <p:nvSpPr>
          <p:cNvPr id="813" name="Google Shape;813;p43"/>
          <p:cNvSpPr txBox="1"/>
          <p:nvPr/>
        </p:nvSpPr>
        <p:spPr>
          <a:xfrm>
            <a:off x="862950" y="4426125"/>
            <a:ext cx="7418100" cy="460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zh-CN" sz="2400" u="none" cap="none" strike="noStrike">
                <a:solidFill>
                  <a:srgbClr val="0F4D90"/>
                </a:solidFill>
                <a:latin typeface="Montserrat"/>
                <a:ea typeface="Montserrat"/>
                <a:cs typeface="Montserrat"/>
                <a:sym typeface="Montserrat"/>
              </a:rPr>
              <a:t>并且，确保彼此安康！</a:t>
            </a:r>
            <a:endParaRPr b="1" i="0" sz="2400" u="none" cap="none" strike="noStrike">
              <a:solidFill>
                <a:srgbClr val="0F4D90"/>
              </a:solidFill>
              <a:latin typeface="Montserrat"/>
              <a:ea typeface="Montserrat"/>
              <a:cs typeface="Montserrat"/>
              <a:sym typeface="Montserrat"/>
            </a:endParaRPr>
          </a:p>
        </p:txBody>
      </p:sp>
      <p:pic>
        <p:nvPicPr>
          <p:cNvPr id="814" name="Google Shape;814;p43"/>
          <p:cNvPicPr preferRelativeResize="0"/>
          <p:nvPr/>
        </p:nvPicPr>
        <p:blipFill rotWithShape="1">
          <a:blip r:embed="rId4">
            <a:alphaModFix/>
          </a:blip>
          <a:srcRect b="0" l="0" r="0" t="0"/>
          <a:stretch/>
        </p:blipFill>
        <p:spPr>
          <a:xfrm>
            <a:off x="2270925" y="3731512"/>
            <a:ext cx="460200" cy="460200"/>
          </a:xfrm>
          <a:prstGeom prst="rect">
            <a:avLst/>
          </a:prstGeom>
          <a:noFill/>
          <a:ln>
            <a:noFill/>
          </a:ln>
        </p:spPr>
      </p:pic>
      <p:pic>
        <p:nvPicPr>
          <p:cNvPr id="815" name="Google Shape;815;p43"/>
          <p:cNvPicPr preferRelativeResize="0"/>
          <p:nvPr/>
        </p:nvPicPr>
        <p:blipFill rotWithShape="1">
          <a:blip r:embed="rId5">
            <a:alphaModFix/>
          </a:blip>
          <a:srcRect b="0" l="0" r="0" t="0"/>
          <a:stretch/>
        </p:blipFill>
        <p:spPr>
          <a:xfrm>
            <a:off x="5173850" y="3759863"/>
            <a:ext cx="522198" cy="522175"/>
          </a:xfrm>
          <a:prstGeom prst="rect">
            <a:avLst/>
          </a:prstGeom>
          <a:noFill/>
          <a:ln>
            <a:noFill/>
          </a:ln>
        </p:spPr>
      </p:pic>
      <p:pic>
        <p:nvPicPr>
          <p:cNvPr id="816" name="Google Shape;816;p43"/>
          <p:cNvPicPr preferRelativeResize="0"/>
          <p:nvPr/>
        </p:nvPicPr>
        <p:blipFill rotWithShape="1">
          <a:blip r:embed="rId6">
            <a:alphaModFix/>
          </a:blip>
          <a:srcRect b="0" l="0" r="0" t="0"/>
          <a:stretch/>
        </p:blipFill>
        <p:spPr>
          <a:xfrm>
            <a:off x="7850550" y="37598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7"/>
          <p:cNvSpPr txBox="1"/>
          <p:nvPr>
            <p:ph idx="1" type="body"/>
          </p:nvPr>
        </p:nvSpPr>
        <p:spPr>
          <a:xfrm>
            <a:off x="395650" y="1131425"/>
            <a:ext cx="6100500" cy="3488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年纪较长的成年人 </a:t>
            </a:r>
            <a:r>
              <a:rPr lang="zh-CN">
                <a:solidFill>
                  <a:schemeClr val="dk1"/>
                </a:solidFill>
                <a:latin typeface="Montserrat"/>
                <a:ea typeface="Montserrat"/>
                <a:cs typeface="Montserrat"/>
                <a:sym typeface="Montserrat"/>
              </a:rPr>
              <a:t>和老年人（60岁及以上）</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zh-CN">
                <a:solidFill>
                  <a:schemeClr val="dk1"/>
                </a:solidFill>
                <a:latin typeface="Montserrat"/>
                <a:ea typeface="Montserrat"/>
                <a:cs typeface="Montserrat"/>
                <a:sym typeface="Montserrat"/>
              </a:rPr>
              <a:t>免疫力低下</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zh-CN">
                <a:solidFill>
                  <a:schemeClr val="dk1"/>
                </a:solidFill>
                <a:latin typeface="Montserrat"/>
                <a:ea typeface="Montserrat"/>
                <a:cs typeface="Montserrat"/>
                <a:sym typeface="Montserrat"/>
              </a:rPr>
              <a:t>患有严重</a:t>
            </a:r>
            <a:r>
              <a:rPr b="1" lang="zh-CN">
                <a:solidFill>
                  <a:schemeClr val="dk1"/>
                </a:solidFill>
                <a:latin typeface="Montserrat"/>
                <a:ea typeface="Montserrat"/>
                <a:cs typeface="Montserrat"/>
                <a:sym typeface="Montserrat"/>
              </a:rPr>
              <a:t>基础疾病</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SzPts val="18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lang="zh-CN">
                <a:solidFill>
                  <a:schemeClr val="dk1"/>
                </a:solidFill>
                <a:latin typeface="Montserrat"/>
                <a:ea typeface="Montserrat"/>
                <a:cs typeface="Montserrat"/>
                <a:sym typeface="Montserrat"/>
              </a:rPr>
              <a:t>大家需要明白的很重要一点是，</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None/>
            </a:pPr>
            <a:r>
              <a:rPr b="1" lang="zh-CN">
                <a:solidFill>
                  <a:schemeClr val="dk1"/>
                </a:solidFill>
                <a:latin typeface="Montserrat"/>
                <a:ea typeface="Montserrat"/>
                <a:cs typeface="Montserrat"/>
                <a:sym typeface="Montserrat"/>
              </a:rPr>
              <a:t>年轻人和健康的人并非</a:t>
            </a:r>
            <a:r>
              <a:rPr lang="zh-CN">
                <a:solidFill>
                  <a:schemeClr val="dk1"/>
                </a:solidFill>
                <a:latin typeface="Montserrat"/>
                <a:ea typeface="Montserrat"/>
                <a:cs typeface="Montserrat"/>
                <a:sym typeface="Montserrat"/>
              </a:rPr>
              <a:t>对</a:t>
            </a:r>
            <a:r>
              <a:rPr lang="zh-CN">
                <a:solidFill>
                  <a:srgbClr val="002060"/>
                </a:solidFill>
                <a:latin typeface="Montserrat"/>
                <a:ea typeface="Montserrat"/>
                <a:cs typeface="Montserrat"/>
                <a:sym typeface="Montserrat"/>
              </a:rPr>
              <a:t>新冠肺炎(</a:t>
            </a:r>
            <a:r>
              <a:rPr lang="zh-CN">
                <a:solidFill>
                  <a:schemeClr val="dk1"/>
                </a:solidFill>
                <a:latin typeface="Montserrat"/>
                <a:ea typeface="Montserrat"/>
                <a:cs typeface="Montserrat"/>
                <a:sym typeface="Montserrat"/>
              </a:rPr>
              <a:t>COVID-19</a:t>
            </a:r>
            <a:r>
              <a:rPr lang="zh-CN">
                <a:solidFill>
                  <a:srgbClr val="002060"/>
                </a:solidFill>
                <a:latin typeface="Montserrat"/>
                <a:ea typeface="Montserrat"/>
                <a:cs typeface="Montserrat"/>
                <a:sym typeface="Montserrat"/>
              </a:rPr>
              <a:t>)</a:t>
            </a:r>
            <a:r>
              <a:rPr b="1" lang="zh-CN">
                <a:solidFill>
                  <a:schemeClr val="dk1"/>
                </a:solidFill>
                <a:latin typeface="Montserrat"/>
                <a:ea typeface="Montserrat"/>
                <a:cs typeface="Montserrat"/>
                <a:sym typeface="Montserrat"/>
              </a:rPr>
              <a:t>免疫</a:t>
            </a:r>
            <a:r>
              <a:rPr lang="zh-CN">
                <a:solidFill>
                  <a:schemeClr val="dk1"/>
                </a:solidFill>
                <a:latin typeface="Montserrat"/>
                <a:ea typeface="Montserrat"/>
                <a:cs typeface="Montserrat"/>
                <a:sym typeface="Montserrat"/>
              </a:rPr>
              <a:t>！</a:t>
            </a:r>
            <a:endParaRPr b="1">
              <a:solidFill>
                <a:schemeClr val="dk1"/>
              </a:solidFill>
              <a:latin typeface="Montserrat"/>
              <a:ea typeface="Montserrat"/>
              <a:cs typeface="Montserrat"/>
              <a:sym typeface="Montserrat"/>
            </a:endParaRPr>
          </a:p>
        </p:txBody>
      </p:sp>
      <p:sp>
        <p:nvSpPr>
          <p:cNvPr id="131" name="Google Shape;131;p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谁最容易出现重症？</a:t>
            </a:r>
            <a:endParaRPr b="1" i="0" sz="2800" u="none" cap="none" strike="noStrike">
              <a:solidFill>
                <a:srgbClr val="FFFFFF"/>
              </a:solidFill>
              <a:latin typeface="Montserrat"/>
              <a:ea typeface="Montserrat"/>
              <a:cs typeface="Montserrat"/>
              <a:sym typeface="Montserrat"/>
            </a:endParaRPr>
          </a:p>
        </p:txBody>
      </p:sp>
      <p:pic>
        <p:nvPicPr>
          <p:cNvPr id="133" name="Google Shape;133;p7"/>
          <p:cNvPicPr preferRelativeResize="0"/>
          <p:nvPr/>
        </p:nvPicPr>
        <p:blipFill rotWithShape="1">
          <a:blip r:embed="rId4">
            <a:alphaModFix/>
          </a:blip>
          <a:srcRect b="0" l="0" r="0" t="0"/>
          <a:stretch/>
        </p:blipFill>
        <p:spPr>
          <a:xfrm>
            <a:off x="4790600" y="1769200"/>
            <a:ext cx="3939401" cy="2114750"/>
          </a:xfrm>
          <a:prstGeom prst="rect">
            <a:avLst/>
          </a:prstGeom>
          <a:noFill/>
          <a:ln>
            <a:noFill/>
          </a:ln>
        </p:spPr>
      </p:pic>
      <p:pic>
        <p:nvPicPr>
          <p:cNvPr id="134" name="Google Shape;134;p7"/>
          <p:cNvPicPr preferRelativeResize="0"/>
          <p:nvPr/>
        </p:nvPicPr>
        <p:blipFill rotWithShape="1">
          <a:blip r:embed="rId5">
            <a:alphaModFix/>
          </a:blip>
          <a:srcRect b="0" l="0" r="0" t="0"/>
          <a:stretch/>
        </p:blipFill>
        <p:spPr>
          <a:xfrm flipH="1">
            <a:off x="5101625" y="2102200"/>
            <a:ext cx="428525" cy="31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8"/>
          <p:cNvSpPr txBox="1"/>
          <p:nvPr>
            <p:ph idx="1" type="body"/>
          </p:nvPr>
        </p:nvSpPr>
        <p:spPr>
          <a:xfrm>
            <a:off x="395650" y="906500"/>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zh-CN" sz="2400">
                <a:solidFill>
                  <a:schemeClr val="dk1"/>
                </a:solidFill>
                <a:latin typeface="Montserrat"/>
                <a:ea typeface="Montserrat"/>
                <a:cs typeface="Montserrat"/>
                <a:sym typeface="Montserrat"/>
              </a:rPr>
              <a:t>最常见</a:t>
            </a:r>
            <a:r>
              <a:rPr lang="zh-CN" sz="2400">
                <a:solidFill>
                  <a:schemeClr val="dk1"/>
                </a:solidFill>
                <a:latin typeface="Montserrat"/>
                <a:ea typeface="Montserrat"/>
                <a:cs typeface="Montserrat"/>
                <a:sym typeface="Montserrat"/>
              </a:rPr>
              <a:t>的症状：</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800"/>
              <a:buNone/>
            </a:pPr>
            <a:r>
              <a:t/>
            </a:r>
            <a:endParaRPr sz="2000">
              <a:solidFill>
                <a:schemeClr val="dk1"/>
              </a:solidFill>
              <a:latin typeface="Montserrat"/>
              <a:ea typeface="Montserrat"/>
              <a:cs typeface="Montserrat"/>
              <a:sym typeface="Montserrat"/>
            </a:endParaRPr>
          </a:p>
        </p:txBody>
      </p:sp>
      <p:sp>
        <p:nvSpPr>
          <p:cNvPr id="140" name="Google Shape;140;p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
          <p:cNvSpPr txBox="1"/>
          <p:nvPr/>
        </p:nvSpPr>
        <p:spPr>
          <a:xfrm>
            <a:off x="395650" y="222200"/>
            <a:ext cx="7052400" cy="4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新冠肺炎(COVID-19)的症状</a:t>
            </a:r>
            <a:endParaRPr b="1" i="0" sz="2800" u="none" cap="none" strike="noStrike">
              <a:solidFill>
                <a:srgbClr val="FFFFFF"/>
              </a:solidFill>
              <a:latin typeface="Montserrat"/>
              <a:ea typeface="Montserrat"/>
              <a:cs typeface="Montserrat"/>
              <a:sym typeface="Montserrat"/>
            </a:endParaRPr>
          </a:p>
        </p:txBody>
      </p:sp>
      <p:grpSp>
        <p:nvGrpSpPr>
          <p:cNvPr id="142" name="Google Shape;142;p8"/>
          <p:cNvGrpSpPr/>
          <p:nvPr/>
        </p:nvGrpSpPr>
        <p:grpSpPr>
          <a:xfrm>
            <a:off x="6427388" y="1599625"/>
            <a:ext cx="1336799" cy="1948275"/>
            <a:chOff x="6427388" y="1599625"/>
            <a:chExt cx="1336799" cy="1948275"/>
          </a:xfrm>
        </p:grpSpPr>
        <p:sp>
          <p:nvSpPr>
            <p:cNvPr id="143" name="Google Shape;143;p8"/>
            <p:cNvSpPr txBox="1"/>
            <p:nvPr/>
          </p:nvSpPr>
          <p:spPr>
            <a:xfrm>
              <a:off x="6427388" y="2903800"/>
              <a:ext cx="1294772" cy="644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u="none" cap="none" strike="noStrike">
                  <a:solidFill>
                    <a:srgbClr val="000000"/>
                  </a:solidFill>
                  <a:latin typeface="Arial"/>
                  <a:ea typeface="Arial"/>
                  <a:cs typeface="Arial"/>
                  <a:sym typeface="Arial"/>
                </a:rPr>
                <a:t>呼吸困难</a:t>
              </a:r>
              <a:endParaRPr b="1" i="0" u="none" cap="none" strike="noStrike">
                <a:solidFill>
                  <a:srgbClr val="000000"/>
                </a:solidFill>
                <a:latin typeface="Arial"/>
                <a:ea typeface="Arial"/>
                <a:cs typeface="Arial"/>
                <a:sym typeface="Arial"/>
              </a:endParaRPr>
            </a:p>
          </p:txBody>
        </p:sp>
        <p:pic>
          <p:nvPicPr>
            <p:cNvPr id="144" name="Google Shape;144;p8"/>
            <p:cNvPicPr preferRelativeResize="0"/>
            <p:nvPr/>
          </p:nvPicPr>
          <p:blipFill rotWithShape="1">
            <a:blip r:embed="rId4">
              <a:alphaModFix/>
            </a:blip>
            <a:srcRect b="0" l="0" r="0" t="0"/>
            <a:stretch/>
          </p:blipFill>
          <p:spPr>
            <a:xfrm>
              <a:off x="6469415" y="1599625"/>
              <a:ext cx="1294772" cy="1294772"/>
            </a:xfrm>
            <a:prstGeom prst="rect">
              <a:avLst/>
            </a:prstGeom>
            <a:noFill/>
            <a:ln>
              <a:noFill/>
            </a:ln>
          </p:spPr>
        </p:pic>
      </p:grpSp>
      <p:grpSp>
        <p:nvGrpSpPr>
          <p:cNvPr id="145" name="Google Shape;145;p8"/>
          <p:cNvGrpSpPr/>
          <p:nvPr/>
        </p:nvGrpSpPr>
        <p:grpSpPr>
          <a:xfrm>
            <a:off x="1370063" y="1609038"/>
            <a:ext cx="1294775" cy="1459987"/>
            <a:chOff x="1370063" y="1609038"/>
            <a:chExt cx="1294775" cy="1459987"/>
          </a:xfrm>
        </p:grpSpPr>
        <p:sp>
          <p:nvSpPr>
            <p:cNvPr id="146" name="Google Shape;146;p8"/>
            <p:cNvSpPr txBox="1"/>
            <p:nvPr/>
          </p:nvSpPr>
          <p:spPr>
            <a:xfrm>
              <a:off x="1520051" y="2894400"/>
              <a:ext cx="854849" cy="1746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u="none" cap="none" strike="noStrike">
                  <a:solidFill>
                    <a:srgbClr val="000000"/>
                  </a:solidFill>
                  <a:latin typeface="Arial"/>
                  <a:ea typeface="Arial"/>
                  <a:cs typeface="Arial"/>
                  <a:sym typeface="Arial"/>
                </a:rPr>
                <a:t>咳嗽</a:t>
              </a:r>
              <a:endParaRPr b="1" i="0" u="none" cap="none" strike="noStrik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5">
              <a:alphaModFix/>
            </a:blip>
            <a:srcRect b="0" l="0" r="0" t="0"/>
            <a:stretch/>
          </p:blipFill>
          <p:spPr>
            <a:xfrm>
              <a:off x="1370063" y="1609038"/>
              <a:ext cx="1294775" cy="1294775"/>
            </a:xfrm>
            <a:prstGeom prst="rect">
              <a:avLst/>
            </a:prstGeom>
            <a:noFill/>
            <a:ln>
              <a:noFill/>
            </a:ln>
          </p:spPr>
        </p:pic>
      </p:grpSp>
      <p:sp>
        <p:nvSpPr>
          <p:cNvPr id="148" name="Google Shape;148;p8"/>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疲劳</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肌肉或关节疼痛</a:t>
            </a:r>
            <a:endParaRPr b="0" i="0" sz="1600" u="none" cap="none" strike="noStrike">
              <a:solidFill>
                <a:srgbClr val="000000"/>
              </a:solidFill>
              <a:latin typeface="Arial"/>
              <a:ea typeface="Arial"/>
              <a:cs typeface="Arial"/>
              <a:sym typeface="Arial"/>
            </a:endParaRPr>
          </a:p>
        </p:txBody>
      </p:sp>
      <p:sp>
        <p:nvSpPr>
          <p:cNvPr id="149" name="Google Shape;149;p8"/>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头痛</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畏寒</a:t>
            </a:r>
            <a:endParaRPr b="0" i="0" sz="1600" u="none" cap="none" strike="noStrike">
              <a:solidFill>
                <a:srgbClr val="000000"/>
              </a:solidFill>
              <a:latin typeface="Arial"/>
              <a:ea typeface="Arial"/>
              <a:cs typeface="Arial"/>
              <a:sym typeface="Arial"/>
            </a:endParaRPr>
          </a:p>
        </p:txBody>
      </p:sp>
      <p:grpSp>
        <p:nvGrpSpPr>
          <p:cNvPr id="150" name="Google Shape;150;p8"/>
          <p:cNvGrpSpPr/>
          <p:nvPr/>
        </p:nvGrpSpPr>
        <p:grpSpPr>
          <a:xfrm>
            <a:off x="4065936" y="1609037"/>
            <a:ext cx="1294772" cy="1641463"/>
            <a:chOff x="4065936" y="1609037"/>
            <a:chExt cx="1294772" cy="1641463"/>
          </a:xfrm>
        </p:grpSpPr>
        <p:pic>
          <p:nvPicPr>
            <p:cNvPr id="151" name="Google Shape;151;p8"/>
            <p:cNvPicPr preferRelativeResize="0"/>
            <p:nvPr/>
          </p:nvPicPr>
          <p:blipFill rotWithShape="1">
            <a:blip r:embed="rId6">
              <a:alphaModFix/>
            </a:blip>
            <a:srcRect b="0" l="0" r="0" t="0"/>
            <a:stretch/>
          </p:blipFill>
          <p:spPr>
            <a:xfrm>
              <a:off x="4065936" y="1609037"/>
              <a:ext cx="1294772" cy="1294772"/>
            </a:xfrm>
            <a:prstGeom prst="rect">
              <a:avLst/>
            </a:prstGeom>
            <a:noFill/>
            <a:ln>
              <a:noFill/>
            </a:ln>
          </p:spPr>
        </p:pic>
        <p:sp>
          <p:nvSpPr>
            <p:cNvPr id="152" name="Google Shape;152;p8"/>
            <p:cNvSpPr txBox="1"/>
            <p:nvPr/>
          </p:nvSpPr>
          <p:spPr>
            <a:xfrm>
              <a:off x="4215925" y="2894397"/>
              <a:ext cx="854849" cy="35610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zh-CN" u="none" cap="none" strike="noStrike">
                  <a:solidFill>
                    <a:schemeClr val="dk1"/>
                  </a:solidFill>
                  <a:latin typeface="Arial"/>
                  <a:ea typeface="Arial"/>
                  <a:cs typeface="Arial"/>
                  <a:sym typeface="Arial"/>
                </a:rPr>
                <a:t>发烧</a:t>
              </a:r>
              <a:endParaRPr b="1" i="0" u="none" cap="none" strike="noStrike">
                <a:solidFill>
                  <a:schemeClr val="dk1"/>
                </a:solidFill>
                <a:latin typeface="Arial"/>
                <a:ea typeface="Arial"/>
                <a:cs typeface="Arial"/>
                <a:sym typeface="Arial"/>
              </a:endParaRPr>
            </a:p>
          </p:txBody>
        </p:sp>
      </p:grpSp>
      <p:sp>
        <p:nvSpPr>
          <p:cNvPr id="153" name="Google Shape;153;p8"/>
          <p:cNvSpPr txBox="1"/>
          <p:nvPr>
            <p:ph idx="1" type="body"/>
          </p:nvPr>
        </p:nvSpPr>
        <p:spPr>
          <a:xfrm>
            <a:off x="539625" y="3367925"/>
            <a:ext cx="6611100" cy="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CN" sz="2000">
                <a:solidFill>
                  <a:schemeClr val="dk1"/>
                </a:solidFill>
                <a:latin typeface="Montserrat"/>
                <a:ea typeface="Montserrat"/>
                <a:cs typeface="Montserrat"/>
                <a:sym typeface="Montserrat"/>
              </a:rPr>
              <a:t>较不常见的症状：</a:t>
            </a:r>
            <a:endParaRPr sz="2000">
              <a:solidFill>
                <a:schemeClr val="dk1"/>
              </a:solidFill>
              <a:latin typeface="Montserrat"/>
              <a:ea typeface="Montserrat"/>
              <a:cs typeface="Montserrat"/>
              <a:sym typeface="Montserrat"/>
            </a:endParaRPr>
          </a:p>
        </p:txBody>
      </p:sp>
      <p:sp>
        <p:nvSpPr>
          <p:cNvPr id="154" name="Google Shape;154;p8"/>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呕吐</a:t>
            </a:r>
            <a:endParaRPr b="0" i="0" sz="1600" u="none" cap="none" strike="noStrike">
              <a:solidFill>
                <a:schemeClr val="dk1"/>
              </a:solidFill>
              <a:latin typeface="Montserrat"/>
              <a:ea typeface="Montserrat"/>
              <a:cs typeface="Montserrat"/>
              <a:sym typeface="Montserrat"/>
            </a:endParaRPr>
          </a:p>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腹泻</a:t>
            </a:r>
            <a:endParaRPr b="0" i="0" sz="1600" u="none" cap="none" strike="noStrike">
              <a:solidFill>
                <a:srgbClr val="000000"/>
              </a:solidFill>
              <a:latin typeface="Arial"/>
              <a:ea typeface="Arial"/>
              <a:cs typeface="Arial"/>
              <a:sym typeface="Arial"/>
            </a:endParaRPr>
          </a:p>
        </p:txBody>
      </p:sp>
      <p:sp>
        <p:nvSpPr>
          <p:cNvPr id="155" name="Google Shape;155;p8"/>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15000"/>
              </a:lnSpc>
              <a:spcBef>
                <a:spcPts val="0"/>
              </a:spcBef>
              <a:spcAft>
                <a:spcPts val="0"/>
              </a:spcAft>
              <a:buClr>
                <a:schemeClr val="dk1"/>
              </a:buClr>
              <a:buSzPts val="1600"/>
              <a:buFont typeface="Montserrat"/>
              <a:buChar char="●"/>
            </a:pPr>
            <a:r>
              <a:rPr b="0" i="0" lang="zh-CN" sz="1600" u="none" cap="none" strike="noStrike">
                <a:solidFill>
                  <a:schemeClr val="dk1"/>
                </a:solidFill>
                <a:latin typeface="Montserrat"/>
                <a:ea typeface="Montserrat"/>
                <a:cs typeface="Montserrat"/>
                <a:sym typeface="Montserrat"/>
              </a:rPr>
              <a:t>失去嗅觉或味觉</a:t>
            </a:r>
            <a:endParaRPr b="0" i="0" sz="16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395650" y="247250"/>
            <a:ext cx="7052400" cy="41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zh-CN" sz="2800" u="none" cap="none" strike="noStrike">
                <a:solidFill>
                  <a:srgbClr val="FFFFFF"/>
                </a:solidFill>
                <a:latin typeface="Montserrat"/>
                <a:ea typeface="Montserrat"/>
                <a:cs typeface="Montserrat"/>
                <a:sym typeface="Montserrat"/>
              </a:rPr>
              <a:t>需要密切观察的严重症状</a:t>
            </a:r>
            <a:endParaRPr b="1" i="0" sz="2800" u="none" cap="none" strike="noStrike">
              <a:solidFill>
                <a:srgbClr val="FFFFFF"/>
              </a:solidFill>
              <a:latin typeface="Montserrat"/>
              <a:ea typeface="Montserrat"/>
              <a:cs typeface="Montserrat"/>
              <a:sym typeface="Montserrat"/>
            </a:endParaRPr>
          </a:p>
        </p:txBody>
      </p:sp>
      <p:pic>
        <p:nvPicPr>
          <p:cNvPr id="162" name="Google Shape;162;p9"/>
          <p:cNvPicPr preferRelativeResize="0"/>
          <p:nvPr/>
        </p:nvPicPr>
        <p:blipFill rotWithShape="1">
          <a:blip r:embed="rId3">
            <a:alphaModFix/>
          </a:blip>
          <a:srcRect b="0" l="7741" r="15436" t="0"/>
          <a:stretch/>
        </p:blipFill>
        <p:spPr>
          <a:xfrm>
            <a:off x="395650" y="1357525"/>
            <a:ext cx="3240550" cy="3065400"/>
          </a:xfrm>
          <a:prstGeom prst="rect">
            <a:avLst/>
          </a:prstGeom>
          <a:noFill/>
          <a:ln>
            <a:noFill/>
          </a:ln>
        </p:spPr>
      </p:pic>
      <p:sp>
        <p:nvSpPr>
          <p:cNvPr id="163" name="Google Shape;163;p9"/>
          <p:cNvSpPr txBox="1"/>
          <p:nvPr/>
        </p:nvSpPr>
        <p:spPr>
          <a:xfrm>
            <a:off x="4295500" y="1811575"/>
            <a:ext cx="4017300" cy="23031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800"/>
              <a:buFont typeface="Arial"/>
              <a:buNone/>
            </a:pPr>
            <a:r>
              <a:rPr b="0" i="0" lang="zh-CN" sz="1800" u="none" cap="none" strike="noStrike">
                <a:solidFill>
                  <a:srgbClr val="000000"/>
                </a:solidFill>
                <a:latin typeface="Montserrat"/>
                <a:ea typeface="Montserrat"/>
                <a:cs typeface="Montserrat"/>
                <a:sym typeface="Montserrat"/>
              </a:rPr>
              <a:t>如果您出现</a:t>
            </a:r>
            <a:r>
              <a:rPr b="1" i="0" lang="zh-CN" sz="1800" u="none" cap="none" strike="noStrike">
                <a:solidFill>
                  <a:srgbClr val="000000"/>
                </a:solidFill>
                <a:latin typeface="Montserrat"/>
                <a:ea typeface="Montserrat"/>
                <a:cs typeface="Montserrat"/>
                <a:sym typeface="Montserrat"/>
              </a:rPr>
              <a:t>呼吸困难、咳嗽加剧、胸部疼痛，</a:t>
            </a:r>
            <a:r>
              <a:rPr b="0" i="0" lang="zh-CN" sz="1800" u="none" cap="none" strike="noStrike">
                <a:solidFill>
                  <a:srgbClr val="000000"/>
                </a:solidFill>
                <a:latin typeface="Montserrat"/>
                <a:ea typeface="Montserrat"/>
                <a:cs typeface="Montserrat"/>
                <a:sym typeface="Montserrat"/>
              </a:rPr>
              <a:t>或其它严重症状，请拨打电话联系您的医生，或前往紧急护理诊所(urgent care clinic)或急诊室</a:t>
            </a:r>
            <a:r>
              <a:rPr b="0" i="0" lang="zh-CN" sz="1800" u="none" cap="none" strike="noStrike">
                <a:solidFill>
                  <a:schemeClr val="dk1"/>
                </a:solidFill>
                <a:latin typeface="Montserrat"/>
                <a:ea typeface="Montserrat"/>
                <a:cs typeface="Montserrat"/>
                <a:sym typeface="Montserrat"/>
              </a:rPr>
              <a:t>(emergency department)</a:t>
            </a:r>
            <a:r>
              <a:rPr b="0" i="0" lang="zh-CN" sz="1800" u="none" cap="none" strike="noStrike">
                <a:solidFill>
                  <a:srgbClr val="000000"/>
                </a:solidFill>
                <a:latin typeface="Montserrat"/>
                <a:ea typeface="Montserrat"/>
                <a:cs typeface="Montserrat"/>
                <a:sym typeface="Montserrat"/>
              </a:rPr>
              <a:t>就诊。</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