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5143500" cx="9144000"/>
  <p:notesSz cx="6858000" cy="9144000"/>
  <p:embeddedFontLst>
    <p:embeddedFont>
      <p:font typeface="Roboto"/>
      <p:regular r:id="rId55"/>
      <p:bold r:id="rId56"/>
      <p:italic r:id="rId57"/>
      <p:boldItalic r:id="rId58"/>
    </p:embeddedFont>
    <p:embeddedFont>
      <p:font typeface="Montserrat"/>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7" roundtripDataSignature="AMtx7mgXfA7gsgRHf3JBOQdNTx5Kpj5cE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7" name="Gabriela Raczka"/>
  <p:cmAuthor clrIdx="1" id="1" initials="" lastIdx="3" name="Cheryl Bettigole"/>
  <p:cmAuthor clrIdx="2" id="2" initials="" lastIdx="1" name="Mica Root"/>
  <p:cmAuthor clrIdx="3" id="3" initials="" lastIdx="1" name="Micaela Robalino"/>
  <p:cmAuthor clrIdx="4" id="4" initials="" lastIdx="1" name="Ava Schweml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boldItalic.fntdata"/><Relationship Id="rId61" Type="http://schemas.openxmlformats.org/officeDocument/2006/relationships/font" Target="fonts/Montserrat-italic.fntdata"/><Relationship Id="rId20" Type="http://schemas.openxmlformats.org/officeDocument/2006/relationships/slide" Target="slides/slide13.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5.xml"/><Relationship Id="rId66" Type="http://schemas.openxmlformats.org/officeDocument/2006/relationships/font" Target="fonts/OpenSans-boldItalic.fntdata"/><Relationship Id="rId21" Type="http://schemas.openxmlformats.org/officeDocument/2006/relationships/slide" Target="slides/slide14.xml"/><Relationship Id="rId65" Type="http://schemas.openxmlformats.org/officeDocument/2006/relationships/font" Target="fonts/OpenSans-italic.fntdata"/><Relationship Id="rId24" Type="http://schemas.openxmlformats.org/officeDocument/2006/relationships/slide" Target="slides/slide17.xml"/><Relationship Id="rId23" Type="http://schemas.openxmlformats.org/officeDocument/2006/relationships/slide" Target="slides/slide16.xml"/><Relationship Id="rId67" Type="http://customschemas.google.com/relationships/presentationmetadata" Target="metadata"/><Relationship Id="rId60" Type="http://schemas.openxmlformats.org/officeDocument/2006/relationships/font" Target="fonts/Montserrat-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Roboto-regular.fnt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Roboto-italic.fntdata"/><Relationship Id="rId12" Type="http://schemas.openxmlformats.org/officeDocument/2006/relationships/slide" Target="slides/slide5.xml"/><Relationship Id="rId56" Type="http://schemas.openxmlformats.org/officeDocument/2006/relationships/font" Target="fonts/Roboto-bold.fntdata"/><Relationship Id="rId15" Type="http://schemas.openxmlformats.org/officeDocument/2006/relationships/slide" Target="slides/slide8.xml"/><Relationship Id="rId59" Type="http://schemas.openxmlformats.org/officeDocument/2006/relationships/font" Target="fonts/Montserrat-regular.fntdata"/><Relationship Id="rId14" Type="http://schemas.openxmlformats.org/officeDocument/2006/relationships/slide" Target="slides/slide7.xml"/><Relationship Id="rId58" Type="http://schemas.openxmlformats.org/officeDocument/2006/relationships/font" Target="fonts/Robo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08T21:53:24.437">
    <p:pos x="249" y="712"/>
    <p:text>@stephanie.sun@phila.gov
_Assigned to Stephanie Sun_</p:text>
    <p:extLst>
      <p:ext uri="{C676402C-5697-4E1C-873F-D02D1690AC5C}">
        <p15:threadingInfo timeZoneBias="0"/>
      </p:ext>
      <p:ext uri="http://customooxmlschemas.google.com/">
        <go:slidesCustomData xmlns:go="http://customooxmlschemas.google.com/" commentPostId="AAAAGZHxRNo"/>
      </p:ext>
    </p:extLst>
  </p:cm>
  <p:cm authorId="0" idx="2" dt="2020-04-08T21:52:54.280">
    <p:pos x="249" y="812"/>
    <p:text>+micaela.robalino@phila.gov  not pregnant women.
_Assigned to Micaela Robalino_</p:text>
    <p:extLst>
      <p:ext uri="{C676402C-5697-4E1C-873F-D02D1690AC5C}">
        <p15:threadingInfo timeZoneBias="0"/>
      </p:ext>
      <p:ext uri="http://customooxmlschemas.google.com/">
        <go:slidesCustomData xmlns:go="http://customooxmlschemas.google.com/" commentPostId="AAAAGZHxRMc"/>
      </p:ext>
    </p:extLst>
  </p:cm>
  <p:cm authorId="0" idx="3" dt="2020-04-08T21:53:09.925">
    <p:pos x="249" y="912"/>
    <p:text>@khanya.brann@phila.gov
_Assigned to khanya.brann@phila.gov_</p:text>
    <p:extLst>
      <p:ext uri="{C676402C-5697-4E1C-873F-D02D1690AC5C}">
        <p15:threadingInfo timeZoneBias="0"/>
      </p:ext>
      <p:ext uri="http://customooxmlschemas.google.com/">
        <go:slidesCustomData xmlns:go="http://customooxmlschemas.google.com/" commentPostId="AAAAGZHxRNY"/>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7" dt="2020-04-08T22:21:57.225">
    <p:pos x="395" y="1269"/>
    <p:text>new image to go with new info</p:text>
    <p:extLst>
      <p:ext uri="{C676402C-5697-4E1C-873F-D02D1690AC5C}">
        <p15:threadingInfo timeZoneBias="0"/>
      </p:ext>
      <p:ext uri="http://customooxmlschemas.google.com/">
        <go:slidesCustomData xmlns:go="http://customooxmlschemas.google.com/" commentPostId="AAAAGZHxRMM"/>
      </p:ext>
    </p:extLst>
  </p:cm>
  <p:cm authorId="4" idx="1" dt="2020-04-08T22:21:42.665">
    <p:pos x="6000" y="0"/>
    <p:text>+micaela.robalino@phila.gov +khanya.brann@phila.gov +gabriel.raczka@phila.gov +stephanie.sun@phila.gov please note edits to this slide
_Assigned to Micaela Robalino_</p:text>
    <p:extLst>
      <p:ext uri="{C676402C-5697-4E1C-873F-D02D1690AC5C}">
        <p15:threadingInfo timeZoneBias="0"/>
      </p:ext>
      <p:ext uri="http://customooxmlschemas.google.com/">
        <go:slidesCustomData xmlns:go="http://customooxmlschemas.google.com/" commentPostId="AAAAGZHxRMU"/>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4-08T21:50:17.064">
    <p:pos x="4123" y="2642"/>
    <p:text>+micaela.robalino@phila.gov  new symptom added
_Assigned to Micaela Robalino_</p:text>
    <p:extLst>
      <p:ext uri="{C676402C-5697-4E1C-873F-D02D1690AC5C}">
        <p15:threadingInfo timeZoneBias="0"/>
      </p:ext>
      <p:ext uri="http://customooxmlschemas.google.com/">
        <go:slidesCustomData xmlns:go="http://customooxmlschemas.google.com/" commentPostId="AAAAGZHxRMw"/>
      </p:ext>
    </p:extLst>
  </p:cm>
  <p:cm authorId="0" idx="5" dt="2020-04-08T21:51:08.547">
    <p:pos x="4123" y="2442"/>
    <p:text>@Stephanie.sun@phila.gov
_Assigned to Stephanie Sun_</p:text>
    <p:extLst>
      <p:ext uri="{C676402C-5697-4E1C-873F-D02D1690AC5C}">
        <p15:threadingInfo timeZoneBias="0"/>
      </p:ext>
      <p:ext uri="http://customooxmlschemas.google.com/">
        <go:slidesCustomData xmlns:go="http://customooxmlschemas.google.com/" commentPostId="AAAAGZHxRM8"/>
      </p:ext>
    </p:extLst>
  </p:cm>
  <p:cm authorId="0" idx="6" dt="2020-04-08T21:50:45.409">
    <p:pos x="4123" y="2542"/>
    <p:text>@khanya.brann@phila.gov
_Assigned to khanya.brann@phila.gov_</p:text>
    <p:extLst>
      <p:ext uri="{C676402C-5697-4E1C-873F-D02D1690AC5C}">
        <p15:threadingInfo timeZoneBias="0"/>
      </p:ext>
      <p:ext uri="http://customooxmlschemas.google.com/">
        <go:slidesCustomData xmlns:go="http://customooxmlschemas.google.com/" commentPostId="AAAAGZHxRNM"/>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20-04-08T21:55:53.112">
    <p:pos x="249" y="889"/>
    <p:text>@stephanie.sun@phila.gov
_Assigned to Stephanie Sun_</p:text>
    <p:extLst>
      <p:ext uri="{C676402C-5697-4E1C-873F-D02D1690AC5C}">
        <p15:threadingInfo timeZoneBias="0"/>
      </p:ext>
      <p:ext uri="http://customooxmlschemas.google.com/">
        <go:slidesCustomData xmlns:go="http://customooxmlschemas.google.com/" commentPostId="AAAAGZHxRNg"/>
      </p:ext>
    </p:extLst>
  </p:cm>
  <p:cm authorId="0" idx="8" dt="2020-04-08T21:56:07.452">
    <p:pos x="249" y="689"/>
    <p:text>@khanya.brann@phila.gov
_Assigned to khanya.brann@phila.gov_</p:text>
    <p:extLst>
      <p:ext uri="{C676402C-5697-4E1C-873F-D02D1690AC5C}">
        <p15:threadingInfo timeZoneBias="0"/>
      </p:ext>
      <p:ext uri="http://customooxmlschemas.google.com/">
        <go:slidesCustomData xmlns:go="http://customooxmlschemas.google.com/" commentPostId="AAAAGZHxRMo"/>
      </p:ext>
    </p:extLst>
  </p:cm>
  <p:cm authorId="0" idx="9" dt="2020-04-08T21:55:40.469">
    <p:pos x="249" y="789"/>
    <p:text>+micaela.robalino@phila.gov  add talks
_Assigned to Micaela Robalino_</p:text>
    <p:extLst>
      <p:ext uri="{C676402C-5697-4E1C-873F-D02D1690AC5C}">
        <p15:threadingInfo timeZoneBias="0"/>
      </p:ext>
      <p:ext uri="http://customooxmlschemas.google.com/">
        <go:slidesCustomData xmlns:go="http://customooxmlschemas.google.com/" commentPostId="AAAAGZHxRMQ"/>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20-04-08T11:35:33.412">
    <p:pos x="249" y="189"/>
    <p:text>This slide is terrific. Can you slow down the movement of the graphic so people can absorb it better? It's so quick right now that it may be hard to understand. And this is worth spending a bit of time on. If there is one message people take from this presentation, this should be it.</p:text>
    <p:extLst>
      <p:ext uri="{C676402C-5697-4E1C-873F-D02D1690AC5C}">
        <p15:threadingInfo timeZoneBias="0"/>
      </p:ext>
      <p:ext uri="http://customooxmlschemas.google.com/">
        <go:slidesCustomData xmlns:go="http://customooxmlschemas.google.com/" commentPostId="AAAAGZHxRNE"/>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0" dt="2020-04-08T22:00:48.101">
    <p:pos x="2584" y="951"/>
    <p:text>@khanya.brann@phila.gov The definitions got switched
_Assigned to khanya.brann@phila.gov_</p:text>
    <p:extLst>
      <p:ext uri="{C676402C-5697-4E1C-873F-D02D1690AC5C}">
        <p15:threadingInfo timeZoneBias="0"/>
      </p:ext>
      <p:ext uri="http://customooxmlschemas.google.com/">
        <go:slidesCustomData xmlns:go="http://customooxmlschemas.google.com/" commentPostId="AAAAGZHxRNI"/>
      </p:ext>
    </p:extLst>
  </p:cm>
  <p:cm authorId="1" idx="2" dt="2020-04-08T11:23:47.580">
    <p:pos x="249" y="189"/>
    <p:text>These definitions got switched. From CDC: Isolation separates sick people with a contagious disease from people who are not sick.
Quarantine separates and restricts the movement of people who were exposed to a contagious disease to see if they become sick.</p:text>
    <p:extLst>
      <p:ext uri="{C676402C-5697-4E1C-873F-D02D1690AC5C}">
        <p15:threadingInfo timeZoneBias="0"/>
      </p:ext>
      <p:ext uri="http://customooxmlschemas.google.com/">
        <go:slidesCustomData xmlns:go="http://customooxmlschemas.google.com/" commentPostId="AAAAGZHxRNQ"/>
      </p:ext>
    </p:extLst>
  </p:cm>
  <p:cm authorId="0" idx="11" dt="2020-04-08T22:00:33.250">
    <p:pos x="2584" y="851"/>
    <p:text>@stephanie.sun@phila.gov The definitions got switched
_Assigned to Stephanie Sun_</p:text>
    <p:extLst>
      <p:ext uri="{C676402C-5697-4E1C-873F-D02D1690AC5C}">
        <p15:threadingInfo timeZoneBias="0"/>
      </p:ext>
      <p:ext uri="http://customooxmlschemas.google.com/">
        <go:slidesCustomData xmlns:go="http://customooxmlschemas.google.com/" commentPostId="AAAAGZHxRNc"/>
      </p:ext>
    </p:extLst>
  </p:cm>
  <p:cm authorId="0" idx="12" dt="2020-04-08T22:00:15.428">
    <p:pos x="2584" y="1051"/>
    <p:text>+micaela.robalino@phila.gov  The definitions got switch
_Assigned to Micaela Robalino_</p:text>
    <p:extLst>
      <p:ext uri="{C676402C-5697-4E1C-873F-D02D1690AC5C}">
        <p15:threadingInfo timeZoneBias="0"/>
      </p:ext>
      <p:ext uri="http://customooxmlschemas.google.com/">
        <go:slidesCustomData xmlns:go="http://customooxmlschemas.google.com/" commentPostId="AAAAGZHxRNk"/>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3" dt="2020-04-08T11:26:11.933">
    <p:pos x="249" y="189"/>
    <p:text>A couple of additional points that would be useful to make (could just be in script): 
1) Treat the outside of your mask as dirty. Don't touch it if you can avoid it, and wash your hands after touching it if you do have to adjust it.
2) You don't need to wear a mask if you are going for a walk, run, bike ride or wheelchair roll alone outside and can observe social distancing (avoid crowded trails, paths and streets).</p:text>
    <p:extLst>
      <p:ext uri="{C676402C-5697-4E1C-873F-D02D1690AC5C}">
        <p15:threadingInfo timeZoneBias="0"/>
      </p:ext>
      <p:ext uri="http://customooxmlschemas.google.com/">
        <go:slidesCustomData xmlns:go="http://customooxmlschemas.google.com/" commentPostId="AAAAGZHxRMg"/>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3" dt="2020-04-08T22:04:01.846">
    <p:pos x="249" y="820"/>
    <p:text>@khanya.brann@phila.gov
_Assigned to khanya.brann@phila.gov_</p:text>
    <p:extLst>
      <p:ext uri="{C676402C-5697-4E1C-873F-D02D1690AC5C}">
        <p15:threadingInfo timeZoneBias="0"/>
      </p:ext>
      <p:ext uri="http://customooxmlschemas.google.com/">
        <go:slidesCustomData xmlns:go="http://customooxmlschemas.google.com/" commentPostId="AAAAGZHxRNU"/>
      </p:ext>
    </p:extLst>
  </p:cm>
  <p:cm authorId="0" idx="14" dt="2020-04-08T22:03:48.920">
    <p:pos x="249" y="720"/>
    <p:text>+micaela.robalino@phila.gov  Doesn't need to be a combination of symptoms.
_Assigned to Micaela Robalino_</p:text>
    <p:extLst>
      <p:ext uri="{C676402C-5697-4E1C-873F-D02D1690AC5C}">
        <p15:threadingInfo timeZoneBias="0"/>
      </p:ext>
      <p:ext uri="http://customooxmlschemas.google.com/">
        <go:slidesCustomData xmlns:go="http://customooxmlschemas.google.com/" commentPostId="AAAAGZHxRM0"/>
      </p:ext>
    </p:extLst>
  </p:cm>
  <p:cm authorId="0" idx="15" dt="2020-04-08T22:04:18.615">
    <p:pos x="249" y="620"/>
    <p:text>@stephanie.sun@phila.gov Doesn't need to be a combination of symptoms.
_Assigned to Stephanie Sun_</p:text>
    <p:extLst>
      <p:ext uri="{C676402C-5697-4E1C-873F-D02D1690AC5C}">
        <p15:threadingInfo timeZoneBias="0"/>
      </p:ext>
      <p:ext uri="http://customooxmlschemas.google.com/">
        <go:slidesCustomData xmlns:go="http://customooxmlschemas.google.com/" commentPostId="AAAAGZHxRMY"/>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20-04-08T22:38:38.671">
    <p:pos x="3418" y="698"/>
    <p:text>https://www.phila.gov/programs/coronavirus-disease-2019-covid-19/guidance/getting-tested-for-covid-19/ -- see 3rd question down</p:text>
    <p:extLst>
      <p:ext uri="{C676402C-5697-4E1C-873F-D02D1690AC5C}">
        <p15:threadingInfo timeZoneBias="0"/>
      </p:ext>
      <p:ext uri="http://customooxmlschemas.google.com/">
        <go:slidesCustomData xmlns:go="http://customooxmlschemas.google.com/" commentPostId="AAAAGZHxRMs"/>
      </p:ext>
    </p:extLst>
  </p:cm>
  <p:cm authorId="3" idx="1" dt="2020-04-09T20:00:07.240">
    <p:pos x="3678" y="1505"/>
    <p:text>add after the number, “English only. For Chinese, call 311” +stephanie.sun@phila.gov
_Assigned to Stephanie Sun_</p:text>
    <p:extLst>
      <p:ext uri="{C676402C-5697-4E1C-873F-D02D1690AC5C}">
        <p15:threadingInfo timeZoneBias="0"/>
      </p:ext>
      <p:ext uri="http://customooxmlschemas.google.com/">
        <go:slidesCustomData xmlns:go="http://customooxmlschemas.google.com/" commentPostId="AAAAJZgeVPw"/>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6" dt="2020-04-08T22:12:30.305">
    <p:pos x="329" y="1015"/>
    <p:text>@stephanie.sun@phila.gov
_Assigned to Stephanie Sun_</p:text>
    <p:extLst>
      <p:ext uri="{C676402C-5697-4E1C-873F-D02D1690AC5C}">
        <p15:threadingInfo timeZoneBias="0"/>
      </p:ext>
      <p:ext uri="http://customooxmlschemas.google.com/">
        <go:slidesCustomData xmlns:go="http://customooxmlschemas.google.com/" commentPostId="AAAAGZHxRN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冠状病毒COVID-19症状显示需要多久</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显示症状的病例所占百分比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第0天</a:t>
            </a:r>
            <a:endParaRPr/>
          </a:p>
          <a:p>
            <a:pPr indent="0" lvl="0" marL="0" rtl="0" algn="l">
              <a:lnSpc>
                <a:spcPct val="100000"/>
              </a:lnSpc>
              <a:spcBef>
                <a:spcPts val="0"/>
              </a:spcBef>
              <a:spcAft>
                <a:spcPts val="0"/>
              </a:spcAft>
              <a:buSzPts val="1100"/>
              <a:buNone/>
            </a:pPr>
            <a:r>
              <a:rPr lang="zh-CN"/>
              <a:t>感染</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第1天</a:t>
            </a:r>
            <a:endParaRPr/>
          </a:p>
          <a:p>
            <a:pPr indent="0" lvl="0" marL="0" rtl="0" algn="l">
              <a:lnSpc>
                <a:spcPct val="100000"/>
              </a:lnSpc>
              <a:spcBef>
                <a:spcPts val="0"/>
              </a:spcBef>
              <a:spcAft>
                <a:spcPts val="0"/>
              </a:spcAft>
              <a:buSzPts val="1100"/>
              <a:buNone/>
            </a:pPr>
            <a:r>
              <a:rPr lang="zh-CN"/>
              <a:t>第2天</a:t>
            </a:r>
            <a:endParaRPr/>
          </a:p>
          <a:p>
            <a:pPr indent="0" lvl="0" marL="0" rtl="0" algn="l">
              <a:lnSpc>
                <a:spcPct val="100000"/>
              </a:lnSpc>
              <a:spcBef>
                <a:spcPts val="0"/>
              </a:spcBef>
              <a:spcAft>
                <a:spcPts val="0"/>
              </a:spcAft>
              <a:buSzPts val="1100"/>
              <a:buNone/>
            </a:pPr>
            <a:r>
              <a:rPr lang="zh-CN"/>
              <a:t>第3天</a:t>
            </a:r>
            <a:endParaRPr/>
          </a:p>
          <a:p>
            <a:pPr indent="0" lvl="0" marL="0" rtl="0" algn="l">
              <a:lnSpc>
                <a:spcPct val="100000"/>
              </a:lnSpc>
              <a:spcBef>
                <a:spcPts val="0"/>
              </a:spcBef>
              <a:spcAft>
                <a:spcPts val="0"/>
              </a:spcAft>
              <a:buSzPts val="1100"/>
              <a:buNone/>
            </a:pPr>
            <a:r>
              <a:rPr lang="zh-CN"/>
              <a:t>第4天</a:t>
            </a:r>
            <a:endParaRPr/>
          </a:p>
          <a:p>
            <a:pPr indent="0" lvl="0" marL="0" rtl="0" algn="l">
              <a:lnSpc>
                <a:spcPct val="100000"/>
              </a:lnSpc>
              <a:spcBef>
                <a:spcPts val="0"/>
              </a:spcBef>
              <a:spcAft>
                <a:spcPts val="0"/>
              </a:spcAft>
              <a:buSzPts val="1100"/>
              <a:buNone/>
            </a:pPr>
            <a:r>
              <a:rPr lang="zh-CN"/>
              <a:t>第5天</a:t>
            </a:r>
            <a:endParaRPr/>
          </a:p>
          <a:p>
            <a:pPr indent="0" lvl="0" marL="0" rtl="0" algn="l">
              <a:lnSpc>
                <a:spcPct val="100000"/>
              </a:lnSpc>
              <a:spcBef>
                <a:spcPts val="0"/>
              </a:spcBef>
              <a:spcAft>
                <a:spcPts val="0"/>
              </a:spcAft>
              <a:buSzPts val="1100"/>
              <a:buNone/>
            </a:pPr>
            <a:r>
              <a:rPr lang="zh-CN"/>
              <a:t>第6天</a:t>
            </a:r>
            <a:endParaRPr/>
          </a:p>
          <a:p>
            <a:pPr indent="0" lvl="0" marL="0" rtl="0" algn="l">
              <a:lnSpc>
                <a:spcPct val="100000"/>
              </a:lnSpc>
              <a:spcBef>
                <a:spcPts val="0"/>
              </a:spcBef>
              <a:spcAft>
                <a:spcPts val="0"/>
              </a:spcAft>
              <a:buSzPts val="1100"/>
              <a:buNone/>
            </a:pPr>
            <a:r>
              <a:rPr lang="zh-CN"/>
              <a:t>第7天</a:t>
            </a:r>
            <a:endParaRPr/>
          </a:p>
          <a:p>
            <a:pPr indent="0" lvl="0" marL="0" rtl="0" algn="l">
              <a:lnSpc>
                <a:spcPct val="100000"/>
              </a:lnSpc>
              <a:spcBef>
                <a:spcPts val="0"/>
              </a:spcBef>
              <a:spcAft>
                <a:spcPts val="0"/>
              </a:spcAft>
              <a:buSzPts val="1100"/>
              <a:buNone/>
            </a:pPr>
            <a:r>
              <a:rPr lang="zh-CN"/>
              <a:t>第8天</a:t>
            </a:r>
            <a:endParaRPr/>
          </a:p>
          <a:p>
            <a:pPr indent="0" lvl="0" marL="0" rtl="0" algn="l">
              <a:lnSpc>
                <a:spcPct val="100000"/>
              </a:lnSpc>
              <a:spcBef>
                <a:spcPts val="0"/>
              </a:spcBef>
              <a:spcAft>
                <a:spcPts val="0"/>
              </a:spcAft>
              <a:buSzPts val="1100"/>
              <a:buNone/>
            </a:pPr>
            <a:r>
              <a:rPr lang="zh-CN"/>
              <a:t>第9天</a:t>
            </a:r>
            <a:endParaRPr/>
          </a:p>
          <a:p>
            <a:pPr indent="0" lvl="0" marL="0" rtl="0" algn="l">
              <a:lnSpc>
                <a:spcPct val="100000"/>
              </a:lnSpc>
              <a:spcBef>
                <a:spcPts val="0"/>
              </a:spcBef>
              <a:spcAft>
                <a:spcPts val="0"/>
              </a:spcAft>
              <a:buSzPts val="1100"/>
              <a:buNone/>
            </a:pPr>
            <a:r>
              <a:rPr lang="zh-CN"/>
              <a:t>第10天</a:t>
            </a:r>
            <a:endParaRPr/>
          </a:p>
          <a:p>
            <a:pPr indent="0" lvl="0" marL="0" rtl="0" algn="l">
              <a:lnSpc>
                <a:spcPct val="100000"/>
              </a:lnSpc>
              <a:spcBef>
                <a:spcPts val="0"/>
              </a:spcBef>
              <a:spcAft>
                <a:spcPts val="0"/>
              </a:spcAft>
              <a:buSzPts val="1100"/>
              <a:buNone/>
            </a:pPr>
            <a:r>
              <a:rPr lang="zh-CN"/>
              <a:t>第11天</a:t>
            </a:r>
            <a:endParaRPr/>
          </a:p>
          <a:p>
            <a:pPr indent="0" lvl="0" marL="0" rtl="0" algn="l">
              <a:lnSpc>
                <a:spcPct val="100000"/>
              </a:lnSpc>
              <a:spcBef>
                <a:spcPts val="0"/>
              </a:spcBef>
              <a:spcAft>
                <a:spcPts val="0"/>
              </a:spcAft>
              <a:buSzPts val="1100"/>
              <a:buNone/>
            </a:pPr>
            <a:r>
              <a:rPr lang="zh-CN"/>
              <a:t>第12天</a:t>
            </a:r>
            <a:endParaRPr/>
          </a:p>
          <a:p>
            <a:pPr indent="0" lvl="0" marL="0" rtl="0" algn="l">
              <a:lnSpc>
                <a:spcPct val="100000"/>
              </a:lnSpc>
              <a:spcBef>
                <a:spcPts val="0"/>
              </a:spcBef>
              <a:spcAft>
                <a:spcPts val="0"/>
              </a:spcAft>
              <a:buSzPts val="1100"/>
              <a:buNone/>
            </a:pPr>
            <a:r>
              <a:rPr lang="zh-CN"/>
              <a:t>第13天</a:t>
            </a:r>
            <a:endParaRPr/>
          </a:p>
          <a:p>
            <a:pPr indent="0" lvl="0" marL="0" rtl="0" algn="l">
              <a:lnSpc>
                <a:spcPct val="100000"/>
              </a:lnSpc>
              <a:spcBef>
                <a:spcPts val="0"/>
              </a:spcBef>
              <a:spcAft>
                <a:spcPts val="0"/>
              </a:spcAft>
              <a:buSzPts val="1100"/>
              <a:buNone/>
            </a:pPr>
            <a:r>
              <a:rPr lang="zh-CN"/>
              <a:t>第14天</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还不到100%，因为有些人会是无症状患者，也就是说它们从未出现过症状</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出处：内科医志，2020年3月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20秒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6英尺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#待在家里</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如何保护自己和他人免受</a:t>
            </a:r>
            <a:r>
              <a:rPr lang="zh-CN"/>
              <a:t>新冠肺炎</a:t>
            </a:r>
            <a:r>
              <a:rPr lang="zh-CN"/>
              <a:t>感染的提示：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假</a:t>
            </a:r>
            <a:r>
              <a:rPr lang="zh-CN"/>
              <a:t>定</a:t>
            </a:r>
            <a:r>
              <a:rPr lang="zh-CN"/>
              <a:t>每个人都患有</a:t>
            </a:r>
            <a:r>
              <a:rPr lang="zh-CN">
                <a:solidFill>
                  <a:schemeClr val="dk1"/>
                </a:solidFill>
              </a:rPr>
              <a:t>新冠肺炎</a:t>
            </a:r>
            <a:r>
              <a:rPr lang="zh-CN"/>
              <a:t>，相应</a:t>
            </a:r>
            <a:r>
              <a:rPr lang="zh-CN"/>
              <a:t>调整您的行为举止</a:t>
            </a:r>
            <a:r>
              <a:rPr lang="zh-CN"/>
              <a:t>。对人微笑/挥手，并保持距离。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尽量待在家里（</a:t>
            </a:r>
            <a:r>
              <a:rPr lang="zh-CN"/>
              <a:t>尤其如果您感觉</a:t>
            </a:r>
            <a:r>
              <a:rPr lang="zh-CN"/>
              <a:t>生病或</a:t>
            </a:r>
            <a:r>
              <a:rPr lang="zh-CN"/>
              <a:t>不适</a:t>
            </a:r>
            <a:r>
              <a:rPr lang="zh-CN"/>
              <a: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与他人保持6英尺</a:t>
            </a:r>
            <a:r>
              <a:rPr lang="zh-CN"/>
              <a:t>（约2米）</a:t>
            </a:r>
            <a:r>
              <a:rPr lang="zh-CN"/>
              <a:t>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经常用肥皂和清水洗手</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避免触摸眼、鼻、嘴</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对经常接触的物体和</a:t>
            </a:r>
            <a:r>
              <a:rPr lang="zh-CN"/>
              <a:t>表面进行</a:t>
            </a:r>
            <a:r>
              <a:rPr lang="zh-CN"/>
              <a:t>清洁和消毒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费城算数</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社交疏离	隔离	自我隔离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您有可能感染了吗？	有可能	是的	是的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您出现症状了吗？	没有	没有	有</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您要保护谁？	您自己和其他人	您自己和其他人              其他人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这要持续多久？	暂时的	感染后的14天	  出现症状后的至少7天，而且至少3天在没有服药的情况下没有发烧，还有其它症状有改善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欢迎来到我们的教室</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我们鼓励</a:t>
            </a:r>
            <a:endParaRPr/>
          </a:p>
          <a:p>
            <a:pPr indent="0" lvl="0" marL="0" rtl="0" algn="l">
              <a:lnSpc>
                <a:spcPct val="100000"/>
              </a:lnSpc>
              <a:spcBef>
                <a:spcPts val="0"/>
              </a:spcBef>
              <a:spcAft>
                <a:spcPts val="0"/>
              </a:spcAft>
              <a:buSzPts val="1100"/>
              <a:buNone/>
            </a:pPr>
            <a:r>
              <a:rPr lang="zh-CN"/>
              <a:t>大家</a:t>
            </a:r>
            <a:endParaRPr/>
          </a:p>
          <a:p>
            <a:pPr indent="0" lvl="0" marL="0" rtl="0" algn="l">
              <a:lnSpc>
                <a:spcPct val="100000"/>
              </a:lnSpc>
              <a:spcBef>
                <a:spcPts val="0"/>
              </a:spcBef>
              <a:spcAft>
                <a:spcPts val="0"/>
              </a:spcAft>
              <a:buSzPts val="1100"/>
              <a:buNone/>
            </a:pPr>
            <a:r>
              <a:rPr lang="zh-CN"/>
              <a:t>戴口罩。</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37b01659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37b01659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zh-CN"/>
              <a:t>Suggested language for script: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zh-CN"/>
              <a:t>If you have a bandana or spare fabric and a few hair ties or rubber bands at home, try this easy DIY face mask. </a:t>
            </a:r>
            <a:endParaRPr/>
          </a:p>
          <a:p>
            <a:pPr indent="0" lvl="0" marL="0" rtl="0" algn="l">
              <a:spcBef>
                <a:spcPts val="0"/>
              </a:spcBef>
              <a:spcAft>
                <a:spcPts val="0"/>
              </a:spcAft>
              <a:buNone/>
            </a:pPr>
            <a:r>
              <a:rPr lang="zh-CN" sz="1300">
                <a:solidFill>
                  <a:schemeClr val="dk1"/>
                </a:solidFill>
              </a:rPr>
              <a:t>如果您家里有一块头巾或多余的布料块，还有几根发带或橡皮筋的话，试着做这个自制手工口罩吧。</a:t>
            </a:r>
            <a:endParaRPr/>
          </a:p>
          <a:p>
            <a:pPr indent="0" lvl="0" marL="0" rtl="0" algn="l">
              <a:spcBef>
                <a:spcPts val="0"/>
              </a:spcBef>
              <a:spcAft>
                <a:spcPts val="0"/>
              </a:spcAft>
              <a:buNone/>
            </a:pPr>
            <a:r>
              <a:t/>
            </a:r>
            <a:endParaRPr/>
          </a:p>
          <a:p>
            <a:pPr indent="0" lvl="0" marL="0" rtl="0" algn="l">
              <a:spcBef>
                <a:spcPts val="0"/>
              </a:spcBef>
              <a:spcAft>
                <a:spcPts val="0"/>
              </a:spcAft>
              <a:buNone/>
            </a:pPr>
            <a:r>
              <a:rPr lang="zh-CN"/>
              <a:t>Simply place a piece of paper towel or coffee filter in the middle of the fabric, and then fold each side of the of the bandana horizontally over the filter. </a:t>
            </a:r>
            <a:endParaRPr/>
          </a:p>
          <a:p>
            <a:pPr indent="0" lvl="0" marL="0" rtl="0" algn="l">
              <a:spcBef>
                <a:spcPts val="0"/>
              </a:spcBef>
              <a:spcAft>
                <a:spcPts val="0"/>
              </a:spcAft>
              <a:buNone/>
            </a:pPr>
            <a:r>
              <a:rPr lang="zh-CN" sz="1300">
                <a:solidFill>
                  <a:schemeClr val="dk1"/>
                </a:solidFill>
              </a:rPr>
              <a:t>简单的将一张粗一点的纸巾，或者是咖啡过滤纸，放在布的中间，然后将头巾的每一个边打横着折过纸巾。</a:t>
            </a:r>
            <a:endParaRPr/>
          </a:p>
          <a:p>
            <a:pPr indent="0" lvl="0" marL="0" rtl="0" algn="l">
              <a:spcBef>
                <a:spcPts val="0"/>
              </a:spcBef>
              <a:spcAft>
                <a:spcPts val="0"/>
              </a:spcAft>
              <a:buNone/>
            </a:pPr>
            <a:r>
              <a:t/>
            </a:r>
            <a:endParaRPr/>
          </a:p>
          <a:p>
            <a:pPr indent="0" lvl="0" marL="0" rtl="0" algn="l">
              <a:spcBef>
                <a:spcPts val="0"/>
              </a:spcBef>
              <a:spcAft>
                <a:spcPts val="0"/>
              </a:spcAft>
              <a:buNone/>
            </a:pPr>
            <a:r>
              <a:rPr lang="zh-CN"/>
              <a:t>Loop fabric through two hair ties or rubber bands. Place hair ties or rubber bands 6 inches apart on the fabric. </a:t>
            </a:r>
            <a:endParaRPr/>
          </a:p>
          <a:p>
            <a:pPr indent="0" lvl="0" marL="0" rtl="0" algn="l">
              <a:spcBef>
                <a:spcPts val="0"/>
              </a:spcBef>
              <a:spcAft>
                <a:spcPts val="0"/>
              </a:spcAft>
              <a:buNone/>
            </a:pPr>
            <a:r>
              <a:rPr lang="zh-CN" sz="1300">
                <a:solidFill>
                  <a:schemeClr val="dk1"/>
                </a:solidFill>
              </a:rPr>
              <a:t>将布穿过两根橡皮筋之间。两根橡皮筋在布上的距离应该有6英寸。 </a:t>
            </a:r>
            <a:endParaRPr/>
          </a:p>
          <a:p>
            <a:pPr indent="0" lvl="0" marL="0" rtl="0" algn="l">
              <a:spcBef>
                <a:spcPts val="0"/>
              </a:spcBef>
              <a:spcAft>
                <a:spcPts val="0"/>
              </a:spcAft>
              <a:buNone/>
            </a:pPr>
            <a:r>
              <a:t/>
            </a:r>
            <a:endParaRPr/>
          </a:p>
          <a:p>
            <a:pPr indent="0" lvl="0" marL="0" rtl="0" algn="l">
              <a:spcBef>
                <a:spcPts val="0"/>
              </a:spcBef>
              <a:spcAft>
                <a:spcPts val="0"/>
              </a:spcAft>
              <a:buNone/>
            </a:pPr>
            <a:r>
              <a:rPr lang="zh-CN"/>
              <a:t>Fold the sides of the fabric to the middle vertically and tuck to hold in place</a:t>
            </a:r>
            <a:endParaRPr/>
          </a:p>
          <a:p>
            <a:pPr indent="0" lvl="0" marL="0" rtl="0" algn="l">
              <a:spcBef>
                <a:spcPts val="0"/>
              </a:spcBef>
              <a:spcAft>
                <a:spcPts val="0"/>
              </a:spcAft>
              <a:buNone/>
            </a:pPr>
            <a:r>
              <a:rPr lang="zh-CN" sz="1300">
                <a:solidFill>
                  <a:schemeClr val="dk1"/>
                </a:solidFill>
              </a:rPr>
              <a:t>将布的边竖着向中间折过去，并且塞好。</a:t>
            </a:r>
            <a:endParaRPr/>
          </a:p>
          <a:p>
            <a:pPr indent="0" lvl="0" marL="0" rtl="0" algn="l">
              <a:spcBef>
                <a:spcPts val="0"/>
              </a:spcBef>
              <a:spcAft>
                <a:spcPts val="0"/>
              </a:spcAft>
              <a:buNone/>
            </a:pPr>
            <a:r>
              <a:t/>
            </a:r>
            <a:endParaRPr/>
          </a:p>
          <a:p>
            <a:pPr indent="0" lvl="0" marL="0" rtl="0" algn="l">
              <a:spcBef>
                <a:spcPts val="0"/>
              </a:spcBef>
              <a:spcAft>
                <a:spcPts val="0"/>
              </a:spcAft>
              <a:buNone/>
            </a:pPr>
            <a:r>
              <a:rPr lang="zh-CN"/>
              <a:t>Place hair ties or rubber bands behind your ears so the fabric mask covers your face</a:t>
            </a:r>
            <a:endParaRPr/>
          </a:p>
          <a:p>
            <a:pPr indent="0" lvl="0" marL="0" rtl="0" algn="l">
              <a:spcBef>
                <a:spcPts val="0"/>
              </a:spcBef>
              <a:spcAft>
                <a:spcPts val="0"/>
              </a:spcAft>
              <a:buNone/>
            </a:pPr>
            <a:r>
              <a:rPr lang="zh-CN" sz="1300">
                <a:solidFill>
                  <a:schemeClr val="dk1"/>
                </a:solidFill>
              </a:rPr>
              <a:t>将发带或橡皮筋套到您的耳朵后面，好让布料口罩遮住您的脸。</a:t>
            </a:r>
            <a:endParaRPr/>
          </a:p>
          <a:p>
            <a:pPr indent="0" lvl="0" marL="0" rtl="0" algn="l">
              <a:spcBef>
                <a:spcPts val="0"/>
              </a:spcBef>
              <a:spcAft>
                <a:spcPts val="0"/>
              </a:spcAft>
              <a:buNone/>
            </a:pPr>
            <a:r>
              <a:t/>
            </a:r>
            <a:endParaRPr b="1"/>
          </a:p>
          <a:p>
            <a:pPr indent="0" lvl="0" marL="0" rtl="0" algn="l">
              <a:spcBef>
                <a:spcPts val="0"/>
              </a:spcBef>
              <a:spcAft>
                <a:spcPts val="0"/>
              </a:spcAft>
              <a:buNone/>
            </a:pPr>
            <a:r>
              <a:rPr lang="zh-CN"/>
              <a:t>Source: https://www.countryliving.com/diy-crafts/a32110323/how-to-make-no-sew-bandana-face-mask/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replace image with snapshot of translated slide 8</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highlight>
                <a:srgbClr val="FFFF00"/>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zh-C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Include: “and request an interpreter” at the end of the second sentence.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失业金办公室	  失业福利    雇主失业金服务/失业金税     福利申诉    COVID-19    西班牙语版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给受影响工人的信息</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了解更多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申请失业金的条件 + 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如果您有以下情况，你可以申请：</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雇主暂时或永久歇业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您工作的时间被减</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您被通知因处理COVID-19不用上班</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您被通知要隔离或自我隔离</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国会的$2万亿经济刺激方案</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731eab08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731eab087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停止</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37b01659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37b01659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737b01659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737b01659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宾州</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妇人	婴儿	儿童</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p3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26" name="Google Shape;52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eriod"/>
            </a:pPr>
            <a:r>
              <a:rPr lang="zh-CN"/>
              <a:t>初选  </a:t>
            </a:r>
            <a:endParaRPr/>
          </a:p>
          <a:p>
            <a:pPr indent="0" lvl="0" marL="457200" rtl="0" algn="l">
              <a:lnSpc>
                <a:spcPct val="100000"/>
              </a:lnSpc>
              <a:spcBef>
                <a:spcPts val="0"/>
              </a:spcBef>
              <a:spcAft>
                <a:spcPts val="0"/>
              </a:spcAft>
              <a:buNone/>
            </a:pPr>
            <a:r>
              <a:rPr lang="zh-CN"/>
              <a:t>新选举日：2020年6月2日</a:t>
            </a:r>
            <a:endParaRPr/>
          </a:p>
          <a:p>
            <a:pPr indent="0" lvl="0" marL="45720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rPr lang="zh-CN"/>
              <a:t>2，驾驶执照</a:t>
            </a:r>
            <a:endParaRPr/>
          </a:p>
          <a:p>
            <a:pPr indent="0" lvl="0" marL="0" rtl="0" algn="l">
              <a:lnSpc>
                <a:spcPct val="100000"/>
              </a:lnSpc>
              <a:spcBef>
                <a:spcPts val="0"/>
              </a:spcBef>
              <a:spcAft>
                <a:spcPts val="0"/>
              </a:spcAft>
              <a:buNone/>
            </a:pPr>
            <a:r>
              <a:rPr lang="zh-CN"/>
              <a:t>原4月30日前将过期之驾照</a:t>
            </a:r>
            <a:endParaRPr/>
          </a:p>
          <a:p>
            <a:pPr indent="0" lvl="0" marL="0" rtl="0" algn="l">
              <a:lnSpc>
                <a:spcPct val="100000"/>
              </a:lnSpc>
              <a:spcBef>
                <a:spcPts val="0"/>
              </a:spcBef>
              <a:spcAft>
                <a:spcPts val="0"/>
              </a:spcAft>
              <a:buNone/>
            </a:pPr>
            <a:r>
              <a:rPr lang="zh-CN"/>
              <a:t>期限更新至2020年5月31日</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zh-CN"/>
              <a:t>3. 身份证件</a:t>
            </a:r>
            <a:endParaRPr/>
          </a:p>
          <a:p>
            <a:pPr indent="0" lvl="0" marL="0" rtl="0" algn="l">
              <a:lnSpc>
                <a:spcPct val="100000"/>
              </a:lnSpc>
              <a:spcBef>
                <a:spcPts val="0"/>
              </a:spcBef>
              <a:spcAft>
                <a:spcPts val="0"/>
              </a:spcAft>
              <a:buNone/>
            </a:pPr>
            <a:r>
              <a:rPr lang="zh-CN"/>
              <a:t>更新期限：2021年10月1日</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zh-CN"/>
              <a:t>4. 收入税报税</a:t>
            </a:r>
            <a:endParaRPr/>
          </a:p>
          <a:p>
            <a:pPr indent="0" lvl="0" marL="0" rtl="0" algn="l">
              <a:lnSpc>
                <a:spcPct val="100000"/>
              </a:lnSpc>
              <a:spcBef>
                <a:spcPts val="0"/>
              </a:spcBef>
              <a:spcAft>
                <a:spcPts val="0"/>
              </a:spcAft>
              <a:buNone/>
            </a:pPr>
            <a:r>
              <a:rPr lang="zh-CN"/>
              <a:t>更新报税期限：2020年7月15日</a:t>
            </a:r>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https://www.pa.gov/guides/voting-and-elections/#VotingbyMail-InBallot</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zh-CN">
                <a:solidFill>
                  <a:schemeClr val="dk1"/>
                </a:solidFill>
              </a:rPr>
              <a:t>我应该如何使用邮寄方式投票？</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1.根据选票提示，在选票上标注好您的选择。</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2.将您的选票放入保密信封之中，然后再将保密信封放入正式信封之中。请记得在表格上签字，否则，您的选票将无效。</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3.按时寄回您的选票，预备充足的时间让选票可以及时寄达</a:t>
            </a:r>
            <a:r>
              <a:rPr lang="zh-CN" u="sng">
                <a:solidFill>
                  <a:schemeClr val="dk1"/>
                </a:solidFill>
              </a:rPr>
              <a:t>郡/市选举办公室</a:t>
            </a:r>
            <a:r>
              <a:rPr lang="zh-C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731eab0875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731eab0875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https://www.pa.gov/guides/voting-and-elections/#VotingbyMail-InBallot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p4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92" name="Google Shape;592;p4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p4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08" name="Google Shape;608;p4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市政府已颁发了新的商业活动和留在家指令，限制费城市内的商业活动，私人活动和集合活动。得到有关费城的COVID-19更新：phila.gov/COVID-19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2019年新冠状病毒（COVID-19）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为您提供有关费城COVID-19的信息和更新</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公共卫生部</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保护容易感染疾病的人群：</a:t>
            </a:r>
            <a:endParaRPr/>
          </a:p>
          <a:p>
            <a:pPr indent="0" lvl="0" marL="0" rtl="0" algn="l">
              <a:lnSpc>
                <a:spcPct val="100000"/>
              </a:lnSpc>
              <a:spcBef>
                <a:spcPts val="0"/>
              </a:spcBef>
              <a:spcAft>
                <a:spcPts val="0"/>
              </a:spcAft>
              <a:buSzPts val="1100"/>
              <a:buNone/>
            </a:pPr>
            <a:r>
              <a:rPr lang="zh-CN"/>
              <a:t>（美国人口中的百分比）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患有慢性疾病的人</a:t>
            </a:r>
            <a:endParaRPr/>
          </a:p>
          <a:p>
            <a:pPr indent="0" lvl="0" marL="0" rtl="0" algn="l">
              <a:lnSpc>
                <a:spcPct val="100000"/>
              </a:lnSpc>
              <a:spcBef>
                <a:spcPts val="0"/>
              </a:spcBef>
              <a:spcAft>
                <a:spcPts val="0"/>
              </a:spcAft>
              <a:buSzPts val="1100"/>
              <a:buNone/>
            </a:pPr>
            <a:r>
              <a:rPr lang="zh-CN"/>
              <a:t>40%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老年人 （55岁及以上）</a:t>
            </a:r>
            <a:endParaRPr/>
          </a:p>
          <a:p>
            <a:pPr indent="0" lvl="0" marL="0" rtl="0" algn="l">
              <a:lnSpc>
                <a:spcPct val="100000"/>
              </a:lnSpc>
              <a:spcBef>
                <a:spcPts val="0"/>
              </a:spcBef>
              <a:spcAft>
                <a:spcPts val="0"/>
              </a:spcAft>
              <a:buSzPts val="1100"/>
              <a:buNone/>
            </a:pPr>
            <a:r>
              <a:rPr lang="zh-CN"/>
              <a:t>29%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自由职业者</a:t>
            </a:r>
            <a:endParaRPr/>
          </a:p>
          <a:p>
            <a:pPr indent="0" lvl="0" marL="0" rtl="0" algn="l">
              <a:lnSpc>
                <a:spcPct val="100000"/>
              </a:lnSpc>
              <a:spcBef>
                <a:spcPts val="0"/>
              </a:spcBef>
              <a:spcAft>
                <a:spcPts val="0"/>
              </a:spcAft>
              <a:buSzPts val="1100"/>
              <a:buNone/>
            </a:pPr>
            <a:r>
              <a:rPr lang="zh-CN"/>
              <a:t>17%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医护人员</a:t>
            </a:r>
            <a:endParaRPr/>
          </a:p>
          <a:p>
            <a:pPr indent="0" lvl="0" marL="0" rtl="0" algn="l">
              <a:lnSpc>
                <a:spcPct val="100000"/>
              </a:lnSpc>
              <a:spcBef>
                <a:spcPts val="0"/>
              </a:spcBef>
              <a:spcAft>
                <a:spcPts val="0"/>
              </a:spcAft>
              <a:buSzPts val="1100"/>
              <a:buNone/>
            </a:pPr>
            <a:r>
              <a:rPr lang="zh-CN"/>
              <a:t>5.5%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没有身份的人</a:t>
            </a:r>
            <a:endParaRPr/>
          </a:p>
          <a:p>
            <a:pPr indent="0" lvl="0" marL="0" rtl="0" algn="l">
              <a:lnSpc>
                <a:spcPct val="100000"/>
              </a:lnSpc>
              <a:spcBef>
                <a:spcPts val="0"/>
              </a:spcBef>
              <a:spcAft>
                <a:spcPts val="0"/>
              </a:spcAft>
              <a:buSzPts val="1100"/>
              <a:buNone/>
            </a:pPr>
            <a:r>
              <a:rPr lang="zh-CN"/>
              <a:t>3.2%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老师</a:t>
            </a:r>
            <a:endParaRPr/>
          </a:p>
          <a:p>
            <a:pPr indent="0" lvl="0" marL="0" rtl="0" algn="l">
              <a:lnSpc>
                <a:spcPct val="100000"/>
              </a:lnSpc>
              <a:spcBef>
                <a:spcPts val="0"/>
              </a:spcBef>
              <a:spcAft>
                <a:spcPts val="0"/>
              </a:spcAft>
              <a:buSzPts val="1100"/>
              <a:buNone/>
            </a:pPr>
            <a:r>
              <a:rPr lang="zh-CN"/>
              <a:t>1%</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怀孕的人</a:t>
            </a:r>
            <a:endParaRPr/>
          </a:p>
          <a:p>
            <a:pPr indent="0" lvl="0" marL="0" rtl="0" algn="l">
              <a:lnSpc>
                <a:spcPct val="100000"/>
              </a:lnSpc>
              <a:spcBef>
                <a:spcPts val="0"/>
              </a:spcBef>
              <a:spcAft>
                <a:spcPts val="0"/>
              </a:spcAft>
              <a:buSzPts val="1100"/>
              <a:buNone/>
            </a:pPr>
            <a:r>
              <a:rPr lang="zh-CN"/>
              <a:t>0.9%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被监禁的人</a:t>
            </a:r>
            <a:endParaRPr/>
          </a:p>
          <a:p>
            <a:pPr indent="0" lvl="0" marL="0" rtl="0" algn="l">
              <a:lnSpc>
                <a:spcPct val="100000"/>
              </a:lnSpc>
              <a:spcBef>
                <a:spcPts val="0"/>
              </a:spcBef>
              <a:spcAft>
                <a:spcPts val="0"/>
              </a:spcAft>
              <a:buSzPts val="1100"/>
              <a:buNone/>
            </a:pPr>
            <a:r>
              <a:rPr lang="zh-CN"/>
              <a:t>0.7%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无家可归的人</a:t>
            </a:r>
            <a:endParaRPr/>
          </a:p>
          <a:p>
            <a:pPr indent="0" lvl="0" marL="0" rtl="0" algn="l">
              <a:lnSpc>
                <a:spcPct val="100000"/>
              </a:lnSpc>
              <a:spcBef>
                <a:spcPts val="0"/>
              </a:spcBef>
              <a:spcAft>
                <a:spcPts val="0"/>
              </a:spcAft>
              <a:buSzPts val="1100"/>
              <a:buNone/>
            </a:pPr>
            <a:r>
              <a:rPr lang="zh-CN"/>
              <a:t>0.2%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出处：疾病控制和预防中心</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5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56"/>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56"/>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56"/>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56"/>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56"/>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0" name="Shape 60"/>
        <p:cNvGrpSpPr/>
        <p:nvPr/>
      </p:nvGrpSpPr>
      <p:grpSpPr>
        <a:xfrm>
          <a:off x="0" y="0"/>
          <a:ext cx="0" cy="0"/>
          <a:chOff x="0" y="0"/>
          <a:chExt cx="0" cy="0"/>
        </a:xfrm>
      </p:grpSpPr>
      <p:sp>
        <p:nvSpPr>
          <p:cNvPr id="61" name="Google Shape;61;g731eab0875_1_10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2" name="Google Shape;62;g731eab0875_1_10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 name="Google Shape;63;g731eab0875_1_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4" name="Shape 64"/>
        <p:cNvGrpSpPr/>
        <p:nvPr/>
      </p:nvGrpSpPr>
      <p:grpSpPr>
        <a:xfrm>
          <a:off x="0" y="0"/>
          <a:ext cx="0" cy="0"/>
          <a:chOff x="0" y="0"/>
          <a:chExt cx="0" cy="0"/>
        </a:xfrm>
      </p:grpSpPr>
      <p:sp>
        <p:nvSpPr>
          <p:cNvPr id="65" name="Google Shape;65;g731eab0875_1_10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 name="Google Shape;66;g731eab0875_1_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7" name="Shape 67"/>
        <p:cNvGrpSpPr/>
        <p:nvPr/>
      </p:nvGrpSpPr>
      <p:grpSpPr>
        <a:xfrm>
          <a:off x="0" y="0"/>
          <a:ext cx="0" cy="0"/>
          <a:chOff x="0" y="0"/>
          <a:chExt cx="0" cy="0"/>
        </a:xfrm>
      </p:grpSpPr>
      <p:sp>
        <p:nvSpPr>
          <p:cNvPr id="68" name="Google Shape;68;g731eab0875_1_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g731eab0875_1_10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0" name="Google Shape;70;g731eab0875_1_1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1" name="Shape 71"/>
        <p:cNvGrpSpPr/>
        <p:nvPr/>
      </p:nvGrpSpPr>
      <p:grpSpPr>
        <a:xfrm>
          <a:off x="0" y="0"/>
          <a:ext cx="0" cy="0"/>
          <a:chOff x="0" y="0"/>
          <a:chExt cx="0" cy="0"/>
        </a:xfrm>
      </p:grpSpPr>
      <p:sp>
        <p:nvSpPr>
          <p:cNvPr id="72" name="Google Shape;72;g731eab0875_1_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g731eab0875_1_11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 name="Google Shape;74;g731eab0875_1_11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5" name="Google Shape;75;g731eab0875_1_1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6" name="Shape 76"/>
        <p:cNvGrpSpPr/>
        <p:nvPr/>
      </p:nvGrpSpPr>
      <p:grpSpPr>
        <a:xfrm>
          <a:off x="0" y="0"/>
          <a:ext cx="0" cy="0"/>
          <a:chOff x="0" y="0"/>
          <a:chExt cx="0" cy="0"/>
        </a:xfrm>
      </p:grpSpPr>
      <p:sp>
        <p:nvSpPr>
          <p:cNvPr id="77" name="Google Shape;77;g731eab0875_1_1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g731eab0875_1_1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9" name="Shape 79"/>
        <p:cNvGrpSpPr/>
        <p:nvPr/>
      </p:nvGrpSpPr>
      <p:grpSpPr>
        <a:xfrm>
          <a:off x="0" y="0"/>
          <a:ext cx="0" cy="0"/>
          <a:chOff x="0" y="0"/>
          <a:chExt cx="0" cy="0"/>
        </a:xfrm>
      </p:grpSpPr>
      <p:sp>
        <p:nvSpPr>
          <p:cNvPr id="80" name="Google Shape;80;g731eab0875_1_1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1" name="Google Shape;81;g731eab0875_1_1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2" name="Google Shape;82;g731eab0875_1_1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3" name="Shape 83"/>
        <p:cNvGrpSpPr/>
        <p:nvPr/>
      </p:nvGrpSpPr>
      <p:grpSpPr>
        <a:xfrm>
          <a:off x="0" y="0"/>
          <a:ext cx="0" cy="0"/>
          <a:chOff x="0" y="0"/>
          <a:chExt cx="0" cy="0"/>
        </a:xfrm>
      </p:grpSpPr>
      <p:sp>
        <p:nvSpPr>
          <p:cNvPr id="84" name="Google Shape;84;g731eab0875_1_12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g731eab0875_1_1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g731eab0875_1_1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731eab0875_1_12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9" name="Google Shape;89;g731eab0875_1_12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0" name="Google Shape;90;g731eab0875_1_12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1" name="Google Shape;91;g731eab0875_1_1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2" name="Shape 92"/>
        <p:cNvGrpSpPr/>
        <p:nvPr/>
      </p:nvGrpSpPr>
      <p:grpSpPr>
        <a:xfrm>
          <a:off x="0" y="0"/>
          <a:ext cx="0" cy="0"/>
          <a:chOff x="0" y="0"/>
          <a:chExt cx="0" cy="0"/>
        </a:xfrm>
      </p:grpSpPr>
      <p:sp>
        <p:nvSpPr>
          <p:cNvPr id="93" name="Google Shape;93;g731eab0875_1_13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4" name="Google Shape;94;g731eab0875_1_1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5" name="Shape 95"/>
        <p:cNvGrpSpPr/>
        <p:nvPr/>
      </p:nvGrpSpPr>
      <p:grpSpPr>
        <a:xfrm>
          <a:off x="0" y="0"/>
          <a:ext cx="0" cy="0"/>
          <a:chOff x="0" y="0"/>
          <a:chExt cx="0" cy="0"/>
        </a:xfrm>
      </p:grpSpPr>
      <p:sp>
        <p:nvSpPr>
          <p:cNvPr id="96" name="Google Shape;96;g731eab0875_1_1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7" name="Google Shape;97;g731eab0875_1_1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8" name="Google Shape;98;g731eab0875_1_1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9" name="Shape 99"/>
        <p:cNvGrpSpPr/>
        <p:nvPr/>
      </p:nvGrpSpPr>
      <p:grpSpPr>
        <a:xfrm>
          <a:off x="0" y="0"/>
          <a:ext cx="0" cy="0"/>
          <a:chOff x="0" y="0"/>
          <a:chExt cx="0" cy="0"/>
        </a:xfrm>
      </p:grpSpPr>
      <p:sp>
        <p:nvSpPr>
          <p:cNvPr id="100" name="Google Shape;100;g731eab0875_1_1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101" name="Shape 101"/>
        <p:cNvGrpSpPr/>
        <p:nvPr/>
      </p:nvGrpSpPr>
      <p:grpSpPr>
        <a:xfrm>
          <a:off x="0" y="0"/>
          <a:ext cx="0" cy="0"/>
          <a:chOff x="0" y="0"/>
          <a:chExt cx="0" cy="0"/>
        </a:xfrm>
      </p:grpSpPr>
      <p:sp>
        <p:nvSpPr>
          <p:cNvPr id="102" name="Google Shape;102;g731eab0875_1_141"/>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3" name="Google Shape;103;g731eab0875_1_141"/>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4" name="Google Shape;104;g731eab0875_1_141"/>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5" name="Google Shape;105;g731eab0875_1_141"/>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6" name="Google Shape;106;g731eab0875_1_141"/>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 name="Shape 17"/>
        <p:cNvGrpSpPr/>
        <p:nvPr/>
      </p:nvGrpSpPr>
      <p:grpSpPr>
        <a:xfrm>
          <a:off x="0" y="0"/>
          <a:ext cx="0" cy="0"/>
          <a:chOff x="0" y="0"/>
          <a:chExt cx="0" cy="0"/>
        </a:xfrm>
      </p:grpSpPr>
      <p:sp>
        <p:nvSpPr>
          <p:cNvPr id="18" name="Google Shape;1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5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5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6" name="Shape 56"/>
        <p:cNvGrpSpPr/>
        <p:nvPr/>
      </p:nvGrpSpPr>
      <p:grpSpPr>
        <a:xfrm>
          <a:off x="0" y="0"/>
          <a:ext cx="0" cy="0"/>
          <a:chOff x="0" y="0"/>
          <a:chExt cx="0" cy="0"/>
        </a:xfrm>
      </p:grpSpPr>
      <p:sp>
        <p:nvSpPr>
          <p:cNvPr id="57" name="Google Shape;57;g731eab0875_1_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8" name="Google Shape;58;g731eab0875_1_9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9" name="Google Shape;59;g731eab0875_1_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hyperlink" Target="https://www.dw.com/" TargetMode="External"/><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74.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omments" Target="../comments/comment4.xml"/><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5.xml"/><Relationship Id="rId4" Type="http://schemas.openxmlformats.org/officeDocument/2006/relationships/image" Target="../media/image30.pn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omments" Target="../comments/comment6.xml"/></Relationships>
</file>

<file path=ppt/slides/_rels/slide2.xml.rels><?xml version="1.0" encoding="UTF-8" standalone="yes"?><Relationships xmlns="http://schemas.openxmlformats.org/package/2006/relationships"><Relationship Id="rId11" Type="http://schemas.openxmlformats.org/officeDocument/2006/relationships/hyperlink" Target="https://docs.google.com/document/d/1mYvYnfiKOmhNFAQqc3NCzsv9ervJT3-H/edit#heading=h.oupo4mbf2w6r" TargetMode="External"/><Relationship Id="rId10" Type="http://schemas.openxmlformats.org/officeDocument/2006/relationships/hyperlink" Target="https://docs.google.com/document/d/1mYvYnfiKOmhNFAQqc3NCzsv9ervJT3-H/edit#heading=h.oupo4mbf2w6r" TargetMode="External"/><Relationship Id="rId13" Type="http://schemas.openxmlformats.org/officeDocument/2006/relationships/image" Target="../media/image8.jpg"/><Relationship Id="rId12" Type="http://schemas.openxmlformats.org/officeDocument/2006/relationships/hyperlink" Target="https://docs.google.com/document/d/1mYvYnfiKOmhNFAQqc3NCzsv9ervJT3-H/edit#heading=h.znz1dskohhs"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9" Type="http://schemas.openxmlformats.org/officeDocument/2006/relationships/hyperlink" Target="https://docs.google.com/document/d/1mYvYnfiKOmhNFAQqc3NCzsv9ervJT3-H/edit#heading=h.oupo4mbf2w6r" TargetMode="External"/><Relationship Id="rId5" Type="http://schemas.openxmlformats.org/officeDocument/2006/relationships/hyperlink" Target="https://docs.google.com/document/d/1mYvYnfiKOmhNFAQqc3NCzsv9ervJT3-H/edit#heading=h.oupo4mbf2w6r" TargetMode="External"/><Relationship Id="rId6" Type="http://schemas.openxmlformats.org/officeDocument/2006/relationships/hyperlink" Target="https://docs.google.com/document/d/1mYvYnfiKOmhNFAQqc3NCzsv9ervJT3-H/edit#heading=h.oupo4mbf2w6r" TargetMode="External"/><Relationship Id="rId7" Type="http://schemas.openxmlformats.org/officeDocument/2006/relationships/hyperlink" Target="https://docs.google.com/document/d/1mYvYnfiKOmhNFAQqc3NCzsv9ervJT3-H/edit#heading=h.oupo4mbf2w6r" TargetMode="External"/><Relationship Id="rId8" Type="http://schemas.openxmlformats.org/officeDocument/2006/relationships/hyperlink" Target="https://docs.google.com/document/d/1mYvYnfiKOmhNFAQqc3NCzsv9ervJT3-H/edit#heading=h.oupo4mbf2w6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77.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2.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39.png"/><Relationship Id="rId8"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omments" Target="../comments/comment7.xml"/><Relationship Id="rId4" Type="http://schemas.openxmlformats.org/officeDocument/2006/relationships/image" Target="../media/image43.jp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omments" Target="../comments/commen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png"/><Relationship Id="rId4" Type="http://schemas.openxmlformats.org/officeDocument/2006/relationships/image" Target="../media/image42.png"/><Relationship Id="rId5"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omments" Target="../comments/comment9.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mYvYnfiKOmhNFAQqc3NCzsv9ervJT3-H/edit#heading=h.oupo4mbf2w6r" TargetMode="External"/><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jpg"/></Relationships>
</file>

<file path=ppt/slides/_rels/slide39.xml.rels><?xml version="1.0" encoding="UTF-8" standalone="yes"?><Relationships xmlns="http://schemas.openxmlformats.org/package/2006/relationships"><Relationship Id="rId11" Type="http://schemas.openxmlformats.org/officeDocument/2006/relationships/hyperlink" Target="https://www.pgworks.com/residential/covid-19" TargetMode="External"/><Relationship Id="rId10" Type="http://schemas.openxmlformats.org/officeDocument/2006/relationships/hyperlink" Target="https://www.pgworks.com/residential/covid-19" TargetMode="External"/><Relationship Id="rId13" Type="http://schemas.openxmlformats.org/officeDocument/2006/relationships/hyperlink" Target="https://www.peco.com/News/Pages/Press%20Releases/PECOExpandsAssistanceProgramstoSupportAllCustomersDuringCoronavirusPandemic031320.aspx" TargetMode="External"/><Relationship Id="rId12" Type="http://schemas.openxmlformats.org/officeDocument/2006/relationships/hyperlink" Target="https://www.pgworks.com/residential/covid-19"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phillyh2o.info/covid-19-update" TargetMode="External"/><Relationship Id="rId4" Type="http://schemas.openxmlformats.org/officeDocument/2006/relationships/hyperlink" Target="https://phillyh2o.info/covid-19-update" TargetMode="External"/><Relationship Id="rId9" Type="http://schemas.openxmlformats.org/officeDocument/2006/relationships/hyperlink" Target="https://www.pgworks.com/residential/covid-19" TargetMode="External"/><Relationship Id="rId15" Type="http://schemas.openxmlformats.org/officeDocument/2006/relationships/image" Target="../media/image57.jpg"/><Relationship Id="rId14" Type="http://schemas.openxmlformats.org/officeDocument/2006/relationships/image" Target="../media/image68.png"/><Relationship Id="rId17" Type="http://schemas.openxmlformats.org/officeDocument/2006/relationships/image" Target="../media/image56.png"/><Relationship Id="rId16" Type="http://schemas.openxmlformats.org/officeDocument/2006/relationships/image" Target="../media/image58.jpg"/><Relationship Id="rId5" Type="http://schemas.openxmlformats.org/officeDocument/2006/relationships/hyperlink" Target="https://phillyh2o.info/covid-19-update"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gworks.com/residential/covid-19" TargetMode="External"/><Relationship Id="rId8" Type="http://schemas.openxmlformats.org/officeDocument/2006/relationships/hyperlink" Target="https://www.pgworks.com/residential/covid-1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comments" Target="../comments/comment10.xml"/><Relationship Id="rId4" Type="http://schemas.openxmlformats.org/officeDocument/2006/relationships/image" Target="../media/image61.jpg"/><Relationship Id="rId5"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www.pavoterservices.pa.gov/" TargetMode="External"/><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5.jp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6.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about:blank" TargetMode="External"/><Relationship Id="rId4" Type="http://schemas.openxmlformats.org/officeDocument/2006/relationships/hyperlink" Target="about:blank" TargetMode="External"/><Relationship Id="rId5" Type="http://schemas.openxmlformats.org/officeDocument/2006/relationships/hyperlink" Target="https://bit.ly/COVIDPhoneBank" TargetMode="External"/><Relationship Id="rId6" Type="http://schemas.openxmlformats.org/officeDocument/2006/relationships/hyperlink" Target="https://bit.ly/COVIDPhoneBank"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0.png"/><Relationship Id="rId4" Type="http://schemas.openxmlformats.org/officeDocument/2006/relationships/image" Target="../media/image67.png"/><Relationship Id="rId5" Type="http://schemas.openxmlformats.org/officeDocument/2006/relationships/image" Target="../media/image71.png"/><Relationship Id="rId6"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4.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10" name="Shape 110"/>
        <p:cNvGrpSpPr/>
        <p:nvPr/>
      </p:nvGrpSpPr>
      <p:grpSpPr>
        <a:xfrm>
          <a:off x="0" y="0"/>
          <a:ext cx="0" cy="0"/>
          <a:chOff x="0" y="0"/>
          <a:chExt cx="0" cy="0"/>
        </a:xfrm>
      </p:grpSpPr>
      <p:pic>
        <p:nvPicPr>
          <p:cNvPr id="111" name="Google Shape;111;p1"/>
          <p:cNvPicPr preferRelativeResize="0"/>
          <p:nvPr/>
        </p:nvPicPr>
        <p:blipFill rotWithShape="1">
          <a:blip r:embed="rId3">
            <a:alphaModFix amt="93000"/>
          </a:blip>
          <a:srcRect b="1247" l="307" r="317" t="5633"/>
          <a:stretch/>
        </p:blipFill>
        <p:spPr>
          <a:xfrm>
            <a:off x="-177825" y="-109825"/>
            <a:ext cx="9379596" cy="5848448"/>
          </a:xfrm>
          <a:prstGeom prst="rect">
            <a:avLst/>
          </a:prstGeom>
          <a:noFill/>
          <a:ln>
            <a:noFill/>
          </a:ln>
        </p:spPr>
      </p:pic>
      <p:sp>
        <p:nvSpPr>
          <p:cNvPr id="112" name="Google Shape;112;p1"/>
          <p:cNvSpPr txBox="1"/>
          <p:nvPr>
            <p:ph idx="1" type="subTitle"/>
          </p:nvPr>
        </p:nvSpPr>
        <p:spPr>
          <a:xfrm>
            <a:off x="-334976" y="987299"/>
            <a:ext cx="5304017" cy="6483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zh-CN" sz="3200">
                <a:solidFill>
                  <a:srgbClr val="FFFFFF"/>
                </a:solidFill>
                <a:highlight>
                  <a:srgbClr val="FFFFFF"/>
                </a:highlight>
                <a:latin typeface="Montserrat"/>
                <a:ea typeface="Montserrat"/>
                <a:cs typeface="Montserrat"/>
                <a:sym typeface="Montserrat"/>
              </a:rPr>
              <a:t>_ </a:t>
            </a:r>
            <a:r>
              <a:rPr b="1" lang="zh-CN" sz="3200">
                <a:solidFill>
                  <a:srgbClr val="0F4D90"/>
                </a:solidFill>
                <a:highlight>
                  <a:srgbClr val="FFFFFF"/>
                </a:highlight>
                <a:latin typeface="Montserrat"/>
                <a:ea typeface="Montserrat"/>
                <a:cs typeface="Montserrat"/>
                <a:sym typeface="Montserrat"/>
              </a:rPr>
              <a:t>社区防疫队长讲座 </a:t>
            </a:r>
            <a:r>
              <a:rPr b="1" lang="zh-CN" sz="3200">
                <a:solidFill>
                  <a:srgbClr val="FFFFFF"/>
                </a:solidFill>
                <a:highlight>
                  <a:srgbClr val="FFFFFF"/>
                </a:highlight>
                <a:latin typeface="Montserrat"/>
                <a:ea typeface="Montserrat"/>
                <a:cs typeface="Montserrat"/>
                <a:sym typeface="Montserrat"/>
              </a:rPr>
              <a:t>_</a:t>
            </a:r>
            <a:endParaRPr b="1" sz="3200">
              <a:solidFill>
                <a:srgbClr val="FFFFFF"/>
              </a:solidFill>
              <a:highlight>
                <a:srgbClr val="FFFFFF"/>
              </a:highlight>
              <a:latin typeface="Montserrat"/>
              <a:ea typeface="Montserrat"/>
              <a:cs typeface="Montserrat"/>
              <a:sym typeface="Montserrat"/>
            </a:endParaRPr>
          </a:p>
          <a:p>
            <a:pPr indent="0" lvl="0" marL="0" rtl="0" algn="ctr">
              <a:lnSpc>
                <a:spcPct val="100000"/>
              </a:lnSpc>
              <a:spcBef>
                <a:spcPts val="0"/>
              </a:spcBef>
              <a:spcAft>
                <a:spcPts val="0"/>
              </a:spcAft>
              <a:buSzPts val="2800"/>
              <a:buNone/>
            </a:pPr>
            <a:r>
              <a:t/>
            </a:r>
            <a:endParaRPr b="1" sz="3000">
              <a:solidFill>
                <a:srgbClr val="0F4D90"/>
              </a:solidFill>
              <a:highlight>
                <a:srgbClr val="FFFFFF"/>
              </a:highlight>
              <a:latin typeface="Montserrat"/>
              <a:ea typeface="Montserrat"/>
              <a:cs typeface="Montserrat"/>
              <a:sym typeface="Montserrat"/>
            </a:endParaRPr>
          </a:p>
        </p:txBody>
      </p:sp>
      <p:sp>
        <p:nvSpPr>
          <p:cNvPr id="113" name="Google Shape;113;p1"/>
          <p:cNvSpPr txBox="1"/>
          <p:nvPr/>
        </p:nvSpPr>
        <p:spPr>
          <a:xfrm>
            <a:off x="0" y="269250"/>
            <a:ext cx="8151600" cy="98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zh-CN" sz="3600" u="none" cap="none" strike="noStrike">
                <a:solidFill>
                  <a:srgbClr val="FFFFFF"/>
                </a:solidFill>
                <a:highlight>
                  <a:srgbClr val="FFFFFF"/>
                </a:highlight>
                <a:latin typeface="Montserrat"/>
                <a:ea typeface="Montserrat"/>
                <a:cs typeface="Montserrat"/>
                <a:sym typeface="Montserrat"/>
              </a:rPr>
              <a:t>_ </a:t>
            </a:r>
            <a:r>
              <a:rPr b="1" lang="zh-CN" sz="3600">
                <a:solidFill>
                  <a:srgbClr val="0F4D90"/>
                </a:solidFill>
                <a:highlight>
                  <a:schemeClr val="lt1"/>
                </a:highlight>
                <a:latin typeface="Montserrat"/>
                <a:ea typeface="Montserrat"/>
                <a:cs typeface="Montserrat"/>
                <a:sym typeface="Montserrat"/>
              </a:rPr>
              <a:t>抗击</a:t>
            </a:r>
            <a:r>
              <a:rPr b="1" i="0" lang="zh-CN" sz="3600" u="none" cap="none" strike="noStrike">
                <a:solidFill>
                  <a:srgbClr val="0F4D90"/>
                </a:solidFill>
                <a:highlight>
                  <a:srgbClr val="FFFFFF"/>
                </a:highlight>
                <a:latin typeface="Montserrat"/>
                <a:ea typeface="Montserrat"/>
                <a:cs typeface="Montserrat"/>
                <a:sym typeface="Montserrat"/>
              </a:rPr>
              <a:t>新</a:t>
            </a:r>
            <a:r>
              <a:rPr b="1" lang="zh-CN" sz="3600">
                <a:solidFill>
                  <a:srgbClr val="0F4D90"/>
                </a:solidFill>
                <a:highlight>
                  <a:srgbClr val="FFFFFF"/>
                </a:highlight>
                <a:latin typeface="Montserrat"/>
                <a:ea typeface="Montserrat"/>
                <a:cs typeface="Montserrat"/>
                <a:sym typeface="Montserrat"/>
              </a:rPr>
              <a:t>型</a:t>
            </a:r>
            <a:r>
              <a:rPr b="1" i="0" lang="zh-CN" sz="3600" u="none" cap="none" strike="noStrike">
                <a:solidFill>
                  <a:srgbClr val="0F4D90"/>
                </a:solidFill>
                <a:highlight>
                  <a:srgbClr val="FFFFFF"/>
                </a:highlight>
                <a:latin typeface="Montserrat"/>
                <a:ea typeface="Montserrat"/>
                <a:cs typeface="Montserrat"/>
                <a:sym typeface="Montserrat"/>
              </a:rPr>
              <a:t>冠状病毒</a:t>
            </a:r>
            <a:r>
              <a:rPr b="1" lang="zh-CN" sz="3600">
                <a:solidFill>
                  <a:srgbClr val="0F4D90"/>
                </a:solidFill>
                <a:highlight>
                  <a:srgbClr val="FFFFFF"/>
                </a:highlight>
                <a:latin typeface="Montserrat"/>
                <a:ea typeface="Montserrat"/>
                <a:cs typeface="Montserrat"/>
                <a:sym typeface="Montserrat"/>
              </a:rPr>
              <a:t>肺炎(</a:t>
            </a:r>
            <a:r>
              <a:rPr b="1" i="0" lang="zh-CN" sz="3600" u="none" cap="none" strike="noStrike">
                <a:solidFill>
                  <a:srgbClr val="0F4D90"/>
                </a:solidFill>
                <a:highlight>
                  <a:srgbClr val="FFFFFF"/>
                </a:highlight>
                <a:latin typeface="Montserrat"/>
                <a:ea typeface="Montserrat"/>
                <a:cs typeface="Montserrat"/>
                <a:sym typeface="Montserrat"/>
              </a:rPr>
              <a:t>COVID-19</a:t>
            </a:r>
            <a:r>
              <a:rPr b="1" lang="zh-CN" sz="3600">
                <a:solidFill>
                  <a:srgbClr val="0F4D90"/>
                </a:solidFill>
                <a:highlight>
                  <a:srgbClr val="FFFFFF"/>
                </a:highlight>
                <a:latin typeface="Montserrat"/>
                <a:ea typeface="Montserrat"/>
                <a:cs typeface="Montserrat"/>
                <a:sym typeface="Montserrat"/>
              </a:rPr>
              <a:t>)  </a:t>
            </a:r>
            <a:endParaRPr b="1" i="0" sz="3600" u="none" cap="none" strike="noStrike">
              <a:solidFill>
                <a:srgbClr val="FFFFFF"/>
              </a:solidFill>
              <a:highlight>
                <a:srgbClr val="FFFFFF"/>
              </a:highlight>
              <a:latin typeface="Montserrat"/>
              <a:ea typeface="Montserrat"/>
              <a:cs typeface="Montserrat"/>
              <a:sym typeface="Montserrat"/>
            </a:endParaRPr>
          </a:p>
        </p:txBody>
      </p:sp>
      <p:sp>
        <p:nvSpPr>
          <p:cNvPr id="114" name="Google Shape;114;p1"/>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highlight>
                  <a:srgbClr val="FFFFFF"/>
                </a:highlight>
                <a:latin typeface="Montserrat"/>
                <a:ea typeface="Montserrat"/>
                <a:cs typeface="Montserrat"/>
                <a:sym typeface="Montserrat"/>
              </a:rPr>
              <a:t>_ </a:t>
            </a:r>
            <a:r>
              <a:rPr b="1" lang="zh-CN">
                <a:solidFill>
                  <a:srgbClr val="0F4D90"/>
                </a:solidFill>
                <a:highlight>
                  <a:schemeClr val="lt1"/>
                </a:highlight>
                <a:latin typeface="Montserrat"/>
                <a:ea typeface="Montserrat"/>
                <a:cs typeface="Montserrat"/>
                <a:sym typeface="Montserrat"/>
              </a:rPr>
              <a:t>更新至 </a:t>
            </a:r>
            <a:r>
              <a:rPr b="1" i="0" lang="zh-CN" sz="1400" u="none" cap="none" strike="noStrike">
                <a:solidFill>
                  <a:srgbClr val="0F4D90"/>
                </a:solidFill>
                <a:highlight>
                  <a:srgbClr val="FFFFFF"/>
                </a:highlight>
                <a:latin typeface="Montserrat"/>
                <a:ea typeface="Montserrat"/>
                <a:cs typeface="Montserrat"/>
                <a:sym typeface="Montserrat"/>
              </a:rPr>
              <a:t>2020年4月</a:t>
            </a:r>
            <a:r>
              <a:rPr b="1" lang="zh-CN">
                <a:solidFill>
                  <a:srgbClr val="0F4D90"/>
                </a:solidFill>
                <a:highlight>
                  <a:srgbClr val="FFFFFF"/>
                </a:highlight>
                <a:latin typeface="Montserrat"/>
                <a:ea typeface="Montserrat"/>
                <a:cs typeface="Montserrat"/>
                <a:sym typeface="Montserrat"/>
              </a:rPr>
              <a:t>14</a:t>
            </a:r>
            <a:r>
              <a:rPr b="1" i="0" lang="zh-CN" sz="1400" u="none" cap="none" strike="noStrike">
                <a:solidFill>
                  <a:srgbClr val="0F4D90"/>
                </a:solidFill>
                <a:highlight>
                  <a:srgbClr val="FFFFFF"/>
                </a:highlight>
                <a:latin typeface="Montserrat"/>
                <a:ea typeface="Montserrat"/>
                <a:cs typeface="Montserrat"/>
                <a:sym typeface="Montserrat"/>
              </a:rPr>
              <a:t>日 </a:t>
            </a:r>
            <a:r>
              <a:rPr b="1" i="0" lang="zh-CN" sz="1400" u="none" cap="none" strike="noStrike">
                <a:solidFill>
                  <a:srgbClr val="FFFFFF"/>
                </a:solidFill>
                <a:highlight>
                  <a:srgbClr val="FFFFFF"/>
                </a:highlight>
                <a:latin typeface="Montserrat"/>
                <a:ea typeface="Montserrat"/>
                <a:cs typeface="Montserrat"/>
                <a:sym typeface="Montserrat"/>
              </a:rPr>
              <a:t>_</a:t>
            </a:r>
            <a:endParaRPr b="1" i="0" sz="1400" u="none" cap="none" strike="noStrike">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1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0"/>
          <p:cNvSpPr txBox="1"/>
          <p:nvPr/>
        </p:nvSpPr>
        <p:spPr>
          <a:xfrm>
            <a:off x="395650" y="235475"/>
            <a:ext cx="7052400" cy="4222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zh-CN" sz="2800">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的症状</a:t>
            </a:r>
            <a:endParaRPr/>
          </a:p>
        </p:txBody>
      </p:sp>
      <p:sp>
        <p:nvSpPr>
          <p:cNvPr id="220" name="Google Shape;220;p10"/>
          <p:cNvSpPr txBox="1"/>
          <p:nvPr/>
        </p:nvSpPr>
        <p:spPr>
          <a:xfrm>
            <a:off x="4992050" y="2073550"/>
            <a:ext cx="3049500" cy="164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0" i="0" lang="zh-CN" sz="1800" u="none" cap="none" strike="noStrike">
                <a:solidFill>
                  <a:schemeClr val="dk1"/>
                </a:solidFill>
                <a:latin typeface="Montserrat"/>
                <a:ea typeface="Montserrat"/>
                <a:cs typeface="Montserrat"/>
                <a:sym typeface="Montserrat"/>
              </a:rPr>
              <a:t>大多</a:t>
            </a:r>
            <a:r>
              <a:rPr lang="zh-CN" sz="1800">
                <a:solidFill>
                  <a:schemeClr val="dk1"/>
                </a:solidFill>
                <a:latin typeface="Montserrat"/>
                <a:ea typeface="Montserrat"/>
                <a:cs typeface="Montserrat"/>
                <a:sym typeface="Montserrat"/>
              </a:rPr>
              <a:t>数患</a:t>
            </a:r>
            <a:r>
              <a:rPr lang="zh-CN" sz="1800">
                <a:solidFill>
                  <a:schemeClr val="dk1"/>
                </a:solidFill>
                <a:latin typeface="Montserrat"/>
                <a:ea typeface="Montserrat"/>
                <a:cs typeface="Montserrat"/>
                <a:sym typeface="Montserrat"/>
              </a:rPr>
              <a:t>新冠肺炎</a:t>
            </a:r>
            <a:r>
              <a:rPr lang="zh-CN" sz="1800">
                <a:solidFill>
                  <a:schemeClr val="dk1"/>
                </a:solidFill>
                <a:latin typeface="Montserrat"/>
                <a:ea typeface="Montserrat"/>
                <a:cs typeface="Montserrat"/>
                <a:sym typeface="Montserrat"/>
              </a:rPr>
              <a:t>的人</a:t>
            </a:r>
            <a:r>
              <a:rPr b="0" i="0" lang="zh-CN" sz="1800" u="none" cap="none" strike="noStrike">
                <a:solidFill>
                  <a:schemeClr val="dk1"/>
                </a:solidFill>
                <a:latin typeface="Montserrat"/>
                <a:ea typeface="Montserrat"/>
                <a:cs typeface="Montserrat"/>
                <a:sym typeface="Montserrat"/>
              </a:rPr>
              <a:t>会在</a:t>
            </a:r>
            <a:r>
              <a:rPr b="1" i="0" lang="zh-CN" sz="1800" u="none" cap="none" strike="noStrike">
                <a:solidFill>
                  <a:schemeClr val="dk1"/>
                </a:solidFill>
                <a:latin typeface="Montserrat"/>
                <a:ea typeface="Montserrat"/>
                <a:cs typeface="Montserrat"/>
                <a:sym typeface="Montserrat"/>
              </a:rPr>
              <a:t>感染病毒后的第2</a:t>
            </a:r>
            <a:r>
              <a:rPr b="1" lang="zh-CN" sz="1800">
                <a:solidFill>
                  <a:schemeClr val="dk1"/>
                </a:solidFill>
                <a:latin typeface="Montserrat"/>
                <a:ea typeface="Montserrat"/>
                <a:cs typeface="Montserrat"/>
                <a:sym typeface="Montserrat"/>
              </a:rPr>
              <a:t>至</a:t>
            </a:r>
            <a:r>
              <a:rPr b="1" i="0" lang="zh-CN" sz="1800" u="none" cap="none" strike="noStrike">
                <a:solidFill>
                  <a:schemeClr val="dk1"/>
                </a:solidFill>
                <a:latin typeface="Montserrat"/>
                <a:ea typeface="Montserrat"/>
                <a:cs typeface="Montserrat"/>
                <a:sym typeface="Montserrat"/>
              </a:rPr>
              <a:t>14天内</a:t>
            </a:r>
            <a:r>
              <a:rPr b="0" i="0" lang="zh-CN" sz="1800" u="none" cap="none" strike="noStrike">
                <a:solidFill>
                  <a:schemeClr val="dk1"/>
                </a:solidFill>
                <a:latin typeface="Montserrat"/>
                <a:ea typeface="Montserrat"/>
                <a:cs typeface="Montserrat"/>
                <a:sym typeface="Montserrat"/>
              </a:rPr>
              <a:t>开始出现症状。</a:t>
            </a:r>
            <a:endParaRPr b="0" i="0" sz="1800" u="none" cap="none" strike="noStrike">
              <a:solidFill>
                <a:schemeClr val="dk1"/>
              </a:solidFill>
              <a:latin typeface="Montserrat"/>
              <a:ea typeface="Montserrat"/>
              <a:cs typeface="Montserrat"/>
              <a:sym typeface="Montserrat"/>
            </a:endParaRPr>
          </a:p>
        </p:txBody>
      </p:sp>
      <p:pic>
        <p:nvPicPr>
          <p:cNvPr id="221" name="Google Shape;221;p10"/>
          <p:cNvPicPr preferRelativeResize="0"/>
          <p:nvPr/>
        </p:nvPicPr>
        <p:blipFill>
          <a:blip r:embed="rId3">
            <a:alphaModFix/>
          </a:blip>
          <a:stretch>
            <a:fillRect/>
          </a:stretch>
        </p:blipFill>
        <p:spPr>
          <a:xfrm>
            <a:off x="674775" y="1318300"/>
            <a:ext cx="3798850" cy="34307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1"/>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zh-CN" sz="2800">
                <a:solidFill>
                  <a:schemeClr val="lt1"/>
                </a:solidFill>
                <a:latin typeface="Montserrat"/>
                <a:ea typeface="Montserrat"/>
                <a:cs typeface="Montserrat"/>
                <a:sym typeface="Montserrat"/>
              </a:rPr>
              <a:t>新冠肺炎(COVID-19)的症状</a:t>
            </a:r>
            <a:endParaRPr/>
          </a:p>
        </p:txBody>
      </p:sp>
      <p:sp>
        <p:nvSpPr>
          <p:cNvPr id="228" name="Google Shape;228;p11"/>
          <p:cNvSpPr txBox="1"/>
          <p:nvPr/>
        </p:nvSpPr>
        <p:spPr>
          <a:xfrm>
            <a:off x="395650" y="1789500"/>
            <a:ext cx="2281200" cy="1956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病毒的携带者，     </a:t>
            </a:r>
            <a:r>
              <a:rPr lang="zh-CN" sz="1800">
                <a:solidFill>
                  <a:schemeClr val="dk1"/>
                </a:solidFill>
                <a:latin typeface="Montserrat"/>
                <a:ea typeface="Montserrat"/>
                <a:cs typeface="Montserrat"/>
                <a:sym typeface="Montserrat"/>
              </a:rPr>
              <a:t>有可能</a:t>
            </a:r>
            <a:r>
              <a:rPr b="0" i="0" lang="zh-CN" sz="1800" u="none" cap="none" strike="noStrike">
                <a:solidFill>
                  <a:schemeClr val="dk1"/>
                </a:solidFill>
                <a:latin typeface="Montserrat"/>
                <a:ea typeface="Montserrat"/>
                <a:cs typeface="Montserrat"/>
                <a:sym typeface="Montserrat"/>
              </a:rPr>
              <a:t>从未显示任何生病的迹象。</a:t>
            </a:r>
            <a:endParaRPr b="0" i="0" sz="1800" u="none" cap="none" strike="noStrike">
              <a:solidFill>
                <a:schemeClr val="dk1"/>
              </a:solidFill>
              <a:latin typeface="Montserrat"/>
              <a:ea typeface="Montserrat"/>
              <a:cs typeface="Montserrat"/>
              <a:sym typeface="Montserrat"/>
            </a:endParaRPr>
          </a:p>
        </p:txBody>
      </p:sp>
      <p:pic>
        <p:nvPicPr>
          <p:cNvPr id="229" name="Google Shape;229;p11"/>
          <p:cNvPicPr preferRelativeResize="0"/>
          <p:nvPr/>
        </p:nvPicPr>
        <p:blipFill rotWithShape="1">
          <a:blip r:embed="rId3">
            <a:alphaModFix/>
          </a:blip>
          <a:srcRect b="4804" l="4294" r="5680" t="8629"/>
          <a:stretch/>
        </p:blipFill>
        <p:spPr>
          <a:xfrm>
            <a:off x="3015375" y="1312212"/>
            <a:ext cx="5382998" cy="2911475"/>
          </a:xfrm>
          <a:prstGeom prst="rect">
            <a:avLst/>
          </a:prstGeom>
          <a:noFill/>
          <a:ln>
            <a:noFill/>
          </a:ln>
        </p:spPr>
      </p:pic>
      <p:sp>
        <p:nvSpPr>
          <p:cNvPr id="230" name="Google Shape;230;p11"/>
          <p:cNvSpPr txBox="1"/>
          <p:nvPr/>
        </p:nvSpPr>
        <p:spPr>
          <a:xfrm>
            <a:off x="6310800" y="4223675"/>
            <a:ext cx="2324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zh-CN" sz="1000" u="none" cap="none" strike="noStrike">
                <a:solidFill>
                  <a:schemeClr val="dk1"/>
                </a:solidFill>
                <a:latin typeface="Montserrat"/>
                <a:ea typeface="Montserrat"/>
                <a:cs typeface="Montserrat"/>
                <a:sym typeface="Montserrat"/>
              </a:rPr>
              <a:t>来源：</a:t>
            </a:r>
            <a:r>
              <a:rPr b="0" i="0" lang="zh-CN" sz="1000" u="sng" cap="none" strike="noStrike">
                <a:solidFill>
                  <a:schemeClr val="hlink"/>
                </a:solidFill>
                <a:latin typeface="Montserrat"/>
                <a:ea typeface="Montserrat"/>
                <a:cs typeface="Montserrat"/>
                <a:sym typeface="Montserrat"/>
                <a:hlinkClick r:id="rId4"/>
              </a:rPr>
              <a:t>https://www.dw.com/</a:t>
            </a:r>
            <a:endParaRPr b="0" i="0" sz="1000" u="none" cap="none" strike="noStrike">
              <a:solidFill>
                <a:schemeClr val="dk1"/>
              </a:solidFill>
              <a:latin typeface="Montserrat"/>
              <a:ea typeface="Montserrat"/>
              <a:cs typeface="Montserrat"/>
              <a:sym typeface="Montserrat"/>
            </a:endParaRPr>
          </a:p>
        </p:txBody>
      </p:sp>
      <p:pic>
        <p:nvPicPr>
          <p:cNvPr id="231" name="Google Shape;231;p11"/>
          <p:cNvPicPr preferRelativeResize="0"/>
          <p:nvPr/>
        </p:nvPicPr>
        <p:blipFill>
          <a:blip r:embed="rId5">
            <a:alphaModFix/>
          </a:blip>
          <a:stretch>
            <a:fillRect/>
          </a:stretch>
        </p:blipFill>
        <p:spPr>
          <a:xfrm>
            <a:off x="3015375" y="1350475"/>
            <a:ext cx="2817375" cy="675525"/>
          </a:xfrm>
          <a:prstGeom prst="rect">
            <a:avLst/>
          </a:prstGeom>
          <a:noFill/>
          <a:ln>
            <a:noFill/>
          </a:ln>
        </p:spPr>
      </p:pic>
      <p:sp>
        <p:nvSpPr>
          <p:cNvPr id="232" name="Google Shape;232;p11"/>
          <p:cNvSpPr txBox="1"/>
          <p:nvPr/>
        </p:nvSpPr>
        <p:spPr>
          <a:xfrm>
            <a:off x="3072000" y="1387275"/>
            <a:ext cx="3000000" cy="10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800">
                <a:solidFill>
                  <a:schemeClr val="dk1"/>
                </a:solidFill>
              </a:rPr>
              <a:t>病毒传播速度有多快？</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zh-CN" sz="1800">
                <a:solidFill>
                  <a:schemeClr val="dk1"/>
                </a:solidFill>
              </a:rPr>
              <a:t>呈指数增长</a:t>
            </a:r>
            <a:endParaRPr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12"/>
          <p:cNvSpPr txBox="1"/>
          <p:nvPr>
            <p:ph idx="1" type="body"/>
          </p:nvPr>
        </p:nvSpPr>
        <p:spPr>
          <a:xfrm>
            <a:off x="395650" y="1094550"/>
            <a:ext cx="4665000" cy="9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当感染者咳嗽、打喷嚏或说话时，其</a:t>
            </a:r>
            <a:r>
              <a:rPr lang="zh-CN">
                <a:solidFill>
                  <a:schemeClr val="dk1"/>
                </a:solidFill>
                <a:latin typeface="Montserrat"/>
                <a:ea typeface="Montserrat"/>
                <a:cs typeface="Montserrat"/>
                <a:sym typeface="Montserrat"/>
              </a:rPr>
              <a:t>产生的</a:t>
            </a:r>
            <a:r>
              <a:rPr b="1" lang="zh-CN">
                <a:solidFill>
                  <a:schemeClr val="dk1"/>
                </a:solidFill>
                <a:latin typeface="Montserrat"/>
                <a:ea typeface="Montserrat"/>
                <a:cs typeface="Montserrat"/>
                <a:sym typeface="Montserrat"/>
              </a:rPr>
              <a:t>飞沫得以在空气中传开</a:t>
            </a:r>
            <a:r>
              <a:rPr lang="zh-CN">
                <a:solidFill>
                  <a:schemeClr val="dk1"/>
                </a:solidFill>
                <a:latin typeface="Montserrat"/>
                <a:ea typeface="Montserrat"/>
                <a:cs typeface="Montserrat"/>
                <a:sym typeface="Montserrat"/>
              </a:rPr>
              <a:t>。</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1600"/>
              </a:spcAft>
              <a:buSzPts val="1800"/>
              <a:buNone/>
            </a:pPr>
            <a:r>
              <a:t/>
            </a:r>
            <a:endParaRPr b="1">
              <a:solidFill>
                <a:schemeClr val="dk1"/>
              </a:solidFill>
              <a:latin typeface="Open Sans"/>
              <a:ea typeface="Open Sans"/>
              <a:cs typeface="Open Sans"/>
              <a:sym typeface="Open Sans"/>
            </a:endParaRPr>
          </a:p>
        </p:txBody>
      </p:sp>
      <p:sp>
        <p:nvSpPr>
          <p:cNvPr id="238" name="Google Shape;238;p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2"/>
          <p:cNvSpPr txBox="1"/>
          <p:nvPr/>
        </p:nvSpPr>
        <p:spPr>
          <a:xfrm>
            <a:off x="395650" y="24725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zh-CN" sz="2800">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如何传播？</a:t>
            </a:r>
            <a:endParaRPr b="1" i="0" sz="2800" u="none" cap="none" strike="noStrike">
              <a:solidFill>
                <a:srgbClr val="FFFFFF"/>
              </a:solidFill>
              <a:latin typeface="Montserrat"/>
              <a:ea typeface="Montserrat"/>
              <a:cs typeface="Montserrat"/>
              <a:sym typeface="Montserrat"/>
            </a:endParaRPr>
          </a:p>
        </p:txBody>
      </p:sp>
      <p:pic>
        <p:nvPicPr>
          <p:cNvPr id="240" name="Google Shape;240;p12"/>
          <p:cNvPicPr preferRelativeResize="0"/>
          <p:nvPr/>
        </p:nvPicPr>
        <p:blipFill rotWithShape="1">
          <a:blip r:embed="rId4">
            <a:alphaModFix/>
          </a:blip>
          <a:srcRect b="0" l="0" r="0" t="0"/>
          <a:stretch/>
        </p:blipFill>
        <p:spPr>
          <a:xfrm>
            <a:off x="6732425" y="976146"/>
            <a:ext cx="1902775" cy="1902750"/>
          </a:xfrm>
          <a:prstGeom prst="rect">
            <a:avLst/>
          </a:prstGeom>
          <a:noFill/>
          <a:ln>
            <a:noFill/>
          </a:ln>
        </p:spPr>
      </p:pic>
      <p:pic>
        <p:nvPicPr>
          <p:cNvPr id="241" name="Google Shape;241;p12"/>
          <p:cNvPicPr preferRelativeResize="0"/>
          <p:nvPr/>
        </p:nvPicPr>
        <p:blipFill rotWithShape="1">
          <a:blip r:embed="rId5">
            <a:alphaModFix/>
          </a:blip>
          <a:srcRect b="0" l="0" r="0" t="0"/>
          <a:stretch/>
        </p:blipFill>
        <p:spPr>
          <a:xfrm>
            <a:off x="5882050" y="925350"/>
            <a:ext cx="1212200" cy="1212200"/>
          </a:xfrm>
          <a:prstGeom prst="rect">
            <a:avLst/>
          </a:prstGeom>
          <a:noFill/>
          <a:ln>
            <a:noFill/>
          </a:ln>
        </p:spPr>
      </p:pic>
      <p:pic>
        <p:nvPicPr>
          <p:cNvPr id="242" name="Google Shape;242;p12"/>
          <p:cNvPicPr preferRelativeResize="0"/>
          <p:nvPr/>
        </p:nvPicPr>
        <p:blipFill rotWithShape="1">
          <a:blip r:embed="rId6">
            <a:alphaModFix/>
          </a:blip>
          <a:srcRect b="0" l="0" r="0" t="0"/>
          <a:stretch/>
        </p:blipFill>
        <p:spPr>
          <a:xfrm>
            <a:off x="2343014" y="2021350"/>
            <a:ext cx="1170675" cy="1132300"/>
          </a:xfrm>
          <a:prstGeom prst="rect">
            <a:avLst/>
          </a:prstGeom>
          <a:noFill/>
          <a:ln>
            <a:noFill/>
          </a:ln>
        </p:spPr>
      </p:pic>
      <p:pic>
        <p:nvPicPr>
          <p:cNvPr id="243" name="Google Shape;243;p12"/>
          <p:cNvPicPr preferRelativeResize="0"/>
          <p:nvPr/>
        </p:nvPicPr>
        <p:blipFill rotWithShape="1">
          <a:blip r:embed="rId7">
            <a:alphaModFix/>
          </a:blip>
          <a:srcRect b="0" l="0" r="0" t="0"/>
          <a:stretch/>
        </p:blipFill>
        <p:spPr>
          <a:xfrm>
            <a:off x="6339551" y="3271349"/>
            <a:ext cx="1744800" cy="1772725"/>
          </a:xfrm>
          <a:prstGeom prst="rect">
            <a:avLst/>
          </a:prstGeom>
          <a:noFill/>
          <a:ln>
            <a:noFill/>
          </a:ln>
        </p:spPr>
      </p:pic>
      <p:sp>
        <p:nvSpPr>
          <p:cNvPr id="244" name="Google Shape;244;p12"/>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lang="zh-CN" sz="1800">
                <a:solidFill>
                  <a:schemeClr val="dk1"/>
                </a:solidFill>
                <a:latin typeface="Montserrat"/>
                <a:ea typeface="Montserrat"/>
                <a:cs typeface="Montserrat"/>
                <a:sym typeface="Montserrat"/>
              </a:rPr>
              <a:t>另外，</a:t>
            </a:r>
            <a:r>
              <a:rPr b="0" i="0" lang="zh-CN" sz="1800" u="none" cap="none" strike="noStrike">
                <a:solidFill>
                  <a:schemeClr val="dk1"/>
                </a:solidFill>
                <a:latin typeface="Montserrat"/>
                <a:ea typeface="Montserrat"/>
                <a:cs typeface="Montserrat"/>
                <a:sym typeface="Montserrat"/>
              </a:rPr>
              <a:t>通过</a:t>
            </a:r>
            <a:r>
              <a:rPr b="1" i="0" lang="zh-CN" sz="1800" u="none" cap="none" strike="noStrike">
                <a:solidFill>
                  <a:schemeClr val="dk1"/>
                </a:solidFill>
                <a:latin typeface="Montserrat"/>
                <a:ea typeface="Montserrat"/>
                <a:cs typeface="Montserrat"/>
                <a:sym typeface="Montserrat"/>
              </a:rPr>
              <a:t>近距离</a:t>
            </a:r>
            <a:r>
              <a:rPr b="1" i="0" lang="zh-CN" sz="1800" u="none" cap="none" strike="noStrike">
                <a:solidFill>
                  <a:schemeClr val="dk1"/>
                </a:solidFill>
                <a:latin typeface="Montserrat"/>
                <a:ea typeface="Montserrat"/>
                <a:cs typeface="Montserrat"/>
                <a:sym typeface="Montserrat"/>
              </a:rPr>
              <a:t>自身</a:t>
            </a:r>
            <a:r>
              <a:rPr b="1" i="0" lang="zh-CN" sz="1800" u="none" cap="none" strike="noStrike">
                <a:solidFill>
                  <a:schemeClr val="dk1"/>
                </a:solidFill>
                <a:latin typeface="Montserrat"/>
                <a:ea typeface="Montserrat"/>
                <a:cs typeface="Montserrat"/>
                <a:sym typeface="Montserrat"/>
              </a:rPr>
              <a:t>接触</a:t>
            </a:r>
            <a:r>
              <a:rPr b="0" i="0" lang="zh-CN" sz="1800" u="none" cap="none" strike="noStrike">
                <a:solidFill>
                  <a:schemeClr val="dk1"/>
                </a:solidFill>
                <a:latin typeface="Montserrat"/>
                <a:ea typeface="Montserrat"/>
                <a:cs typeface="Montserrat"/>
                <a:sym typeface="Montserrat"/>
              </a:rPr>
              <a:t>，如：</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触</a:t>
            </a:r>
            <a:r>
              <a:rPr lang="zh-CN" sz="1800">
                <a:solidFill>
                  <a:schemeClr val="dk1"/>
                </a:solidFill>
                <a:latin typeface="Montserrat"/>
                <a:ea typeface="Montserrat"/>
                <a:cs typeface="Montserrat"/>
                <a:sym typeface="Montserrat"/>
              </a:rPr>
              <a:t>摸</a:t>
            </a:r>
            <a:r>
              <a:rPr b="0" i="0" lang="zh-CN" sz="1800" u="none" cap="none" strike="noStrike">
                <a:solidFill>
                  <a:schemeClr val="dk1"/>
                </a:solidFill>
                <a:latin typeface="Montserrat"/>
                <a:ea typeface="Montserrat"/>
                <a:cs typeface="Montserrat"/>
                <a:sym typeface="Montserrat"/>
              </a:rPr>
              <a:t>，握手或共用物品。</a:t>
            </a:r>
            <a:endParaRPr b="1" i="0" sz="18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1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3"/>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lang="zh-CN" sz="2800">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51" name="Google Shape;251;p13"/>
          <p:cNvPicPr preferRelativeResize="0"/>
          <p:nvPr/>
        </p:nvPicPr>
        <p:blipFill rotWithShape="1">
          <a:blip r:embed="rId3">
            <a:alphaModFix/>
          </a:blip>
          <a:srcRect b="0" l="0" r="0" t="0"/>
          <a:stretch/>
        </p:blipFill>
        <p:spPr>
          <a:xfrm>
            <a:off x="586657" y="1253313"/>
            <a:ext cx="844524" cy="859013"/>
          </a:xfrm>
          <a:prstGeom prst="rect">
            <a:avLst/>
          </a:prstGeom>
          <a:noFill/>
          <a:ln>
            <a:noFill/>
          </a:ln>
        </p:spPr>
      </p:pic>
      <p:pic>
        <p:nvPicPr>
          <p:cNvPr id="252" name="Google Shape;252;p13"/>
          <p:cNvPicPr preferRelativeResize="0"/>
          <p:nvPr/>
        </p:nvPicPr>
        <p:blipFill rotWithShape="1">
          <a:blip r:embed="rId4">
            <a:alphaModFix/>
          </a:blip>
          <a:srcRect b="0" l="0" r="0" t="0"/>
          <a:stretch/>
        </p:blipFill>
        <p:spPr>
          <a:xfrm>
            <a:off x="560428" y="3427982"/>
            <a:ext cx="896954" cy="912342"/>
          </a:xfrm>
          <a:prstGeom prst="rect">
            <a:avLst/>
          </a:prstGeom>
          <a:noFill/>
          <a:ln>
            <a:noFill/>
          </a:ln>
        </p:spPr>
      </p:pic>
      <p:pic>
        <p:nvPicPr>
          <p:cNvPr id="253" name="Google Shape;253;p13"/>
          <p:cNvPicPr preferRelativeResize="0"/>
          <p:nvPr/>
        </p:nvPicPr>
        <p:blipFill rotWithShape="1">
          <a:blip r:embed="rId5">
            <a:alphaModFix/>
          </a:blip>
          <a:srcRect b="0" l="0" r="0" t="0"/>
          <a:stretch/>
        </p:blipFill>
        <p:spPr>
          <a:xfrm>
            <a:off x="519125" y="2271973"/>
            <a:ext cx="979561" cy="996366"/>
          </a:xfrm>
          <a:prstGeom prst="rect">
            <a:avLst/>
          </a:prstGeom>
          <a:noFill/>
          <a:ln>
            <a:noFill/>
          </a:ln>
        </p:spPr>
      </p:pic>
      <p:sp>
        <p:nvSpPr>
          <p:cNvPr id="254" name="Google Shape;254;p13"/>
          <p:cNvSpPr txBox="1"/>
          <p:nvPr/>
        </p:nvSpPr>
        <p:spPr>
          <a:xfrm>
            <a:off x="1853126" y="1253313"/>
            <a:ext cx="5870100" cy="3049087"/>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1000"/>
              </a:spcBef>
              <a:spcAft>
                <a:spcPts val="0"/>
              </a:spcAft>
              <a:buClr>
                <a:schemeClr val="dk1"/>
              </a:buClr>
              <a:buSzPts val="1800"/>
              <a:buFont typeface="Montserrat"/>
              <a:buChar char="●"/>
            </a:pPr>
            <a:r>
              <a:rPr b="0" i="0" lang="zh-CN" sz="1800" u="sng" cap="none" strike="noStrike">
                <a:solidFill>
                  <a:schemeClr val="dk1"/>
                </a:solidFill>
                <a:latin typeface="Montserrat"/>
                <a:ea typeface="Montserrat"/>
                <a:cs typeface="Montserrat"/>
                <a:sym typeface="Montserrat"/>
              </a:rPr>
              <a:t>经常</a:t>
            </a:r>
            <a:r>
              <a:rPr b="0" i="0" lang="zh-CN" sz="1800" u="none" cap="none" strike="noStrike">
                <a:solidFill>
                  <a:schemeClr val="dk1"/>
                </a:solidFill>
                <a:latin typeface="Montserrat"/>
                <a:ea typeface="Montserrat"/>
                <a:cs typeface="Montserrat"/>
                <a:sym typeface="Montserrat"/>
              </a:rPr>
              <a:t>用肥皂和清水</a:t>
            </a:r>
            <a:r>
              <a:rPr b="1" i="0" lang="zh-CN" sz="1800" u="none" cap="none" strike="noStrike">
                <a:solidFill>
                  <a:schemeClr val="dk1"/>
                </a:solidFill>
                <a:latin typeface="Montserrat"/>
                <a:ea typeface="Montserrat"/>
                <a:cs typeface="Montserrat"/>
                <a:sym typeface="Montserrat"/>
              </a:rPr>
              <a:t>洗手</a:t>
            </a:r>
            <a:r>
              <a:rPr b="0" i="0" lang="zh-CN" sz="1800" u="none" cap="none" strike="noStrike">
                <a:solidFill>
                  <a:schemeClr val="dk1"/>
                </a:solidFill>
                <a:latin typeface="Montserrat"/>
                <a:ea typeface="Montserrat"/>
                <a:cs typeface="Montserrat"/>
                <a:sym typeface="Montserrat"/>
              </a:rPr>
              <a:t>至少20秒。</a:t>
            </a:r>
            <a:endParaRPr b="0" i="0" sz="18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Open Sans"/>
              <a:buChar char="●"/>
            </a:pPr>
            <a:r>
              <a:rPr b="0" i="0" lang="zh-CN" sz="1800" u="none" cap="none" strike="noStrike">
                <a:solidFill>
                  <a:schemeClr val="dk1"/>
                </a:solidFill>
                <a:latin typeface="Montserrat"/>
                <a:ea typeface="Montserrat"/>
                <a:cs typeface="Montserrat"/>
                <a:sym typeface="Montserrat"/>
              </a:rPr>
              <a:t>保持</a:t>
            </a:r>
            <a:r>
              <a:rPr b="1" i="0" lang="zh-CN" sz="1800" u="sng" cap="none" strike="noStrike">
                <a:solidFill>
                  <a:schemeClr val="dk1"/>
                </a:solidFill>
                <a:latin typeface="Montserrat"/>
                <a:ea typeface="Montserrat"/>
                <a:cs typeface="Montserrat"/>
                <a:sym typeface="Montserrat"/>
              </a:rPr>
              <a:t>个人距离</a:t>
            </a:r>
            <a:endParaRPr b="1" i="0" sz="1800" u="sng" cap="none" strike="noStrike">
              <a:solidFill>
                <a:schemeClr val="dk1"/>
              </a:solidFill>
              <a:latin typeface="Montserrat"/>
              <a:ea typeface="Montserrat"/>
              <a:cs typeface="Montserrat"/>
              <a:sym typeface="Montserrat"/>
            </a:endParaRPr>
          </a:p>
          <a:p>
            <a:pPr indent="0" lvl="0" marL="457200" marR="0" rtl="0" algn="l">
              <a:lnSpc>
                <a:spcPct val="150000"/>
              </a:lnSpc>
              <a:spcBef>
                <a:spcPts val="1000"/>
              </a:spcBef>
              <a:spcAft>
                <a:spcPts val="0"/>
              </a:spcAft>
              <a:buClr>
                <a:srgbClr val="000000"/>
              </a:buClr>
              <a:buSzPts val="1800"/>
              <a:buFont typeface="Arial"/>
              <a:buNone/>
            </a:pPr>
            <a:r>
              <a:t/>
            </a:r>
            <a:endParaRPr b="1" i="0" sz="1800" u="sng"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1000"/>
              </a:spcBef>
              <a:spcAft>
                <a:spcPts val="0"/>
              </a:spcAft>
              <a:buClr>
                <a:schemeClr val="dk1"/>
              </a:buClr>
              <a:buSzPts val="1800"/>
              <a:buFont typeface="Montserrat"/>
              <a:buChar char="●"/>
            </a:pPr>
            <a:r>
              <a:rPr b="0" i="0" lang="zh-CN" sz="1800" u="none" cap="none" strike="noStrike">
                <a:solidFill>
                  <a:schemeClr val="dk1"/>
                </a:solidFill>
                <a:latin typeface="Montserrat"/>
                <a:ea typeface="Montserrat"/>
                <a:cs typeface="Montserrat"/>
                <a:sym typeface="Montserrat"/>
              </a:rPr>
              <a:t>疫情</a:t>
            </a:r>
            <a:r>
              <a:rPr b="0" i="0" lang="zh-CN" sz="1800" u="none" cap="none" strike="noStrike">
                <a:solidFill>
                  <a:schemeClr val="dk1"/>
                </a:solidFill>
                <a:latin typeface="Montserrat"/>
                <a:ea typeface="Montserrat"/>
                <a:cs typeface="Montserrat"/>
                <a:sym typeface="Montserrat"/>
              </a:rPr>
              <a:t>爆发</a:t>
            </a:r>
            <a:r>
              <a:rPr lang="zh-CN" sz="1800">
                <a:solidFill>
                  <a:schemeClr val="dk1"/>
                </a:solidFill>
                <a:latin typeface="Montserrat"/>
                <a:ea typeface="Montserrat"/>
                <a:cs typeface="Montserrat"/>
                <a:sym typeface="Montserrat"/>
              </a:rPr>
              <a:t>及蔓延</a:t>
            </a:r>
            <a:r>
              <a:rPr b="0" i="0" lang="zh-CN" sz="1800" u="none" cap="none" strike="noStrike">
                <a:solidFill>
                  <a:schemeClr val="dk1"/>
                </a:solidFill>
                <a:latin typeface="Montserrat"/>
                <a:ea typeface="Montserrat"/>
                <a:cs typeface="Montserrat"/>
                <a:sym typeface="Montserrat"/>
              </a:rPr>
              <a:t>期间，待在家里</a:t>
            </a:r>
            <a:endParaRPr b="0" i="0" sz="18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58" name="Shape 258"/>
        <p:cNvGrpSpPr/>
        <p:nvPr/>
      </p:nvGrpSpPr>
      <p:grpSpPr>
        <a:xfrm>
          <a:off x="0" y="0"/>
          <a:ext cx="0" cy="0"/>
          <a:chOff x="0" y="0"/>
          <a:chExt cx="0" cy="0"/>
        </a:xfrm>
      </p:grpSpPr>
      <p:pic>
        <p:nvPicPr>
          <p:cNvPr id="259" name="Google Shape;259;p14"/>
          <p:cNvPicPr preferRelativeResize="0"/>
          <p:nvPr/>
        </p:nvPicPr>
        <p:blipFill>
          <a:blip r:embed="rId3">
            <a:alphaModFix/>
          </a:blip>
          <a:stretch>
            <a:fillRect/>
          </a:stretch>
        </p:blipFill>
        <p:spPr>
          <a:xfrm>
            <a:off x="1884600" y="60163"/>
            <a:ext cx="5023175" cy="5023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1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个人距离</a:t>
            </a:r>
            <a:endParaRPr b="1" i="0" sz="2800" u="none" cap="none" strike="noStrike">
              <a:solidFill>
                <a:srgbClr val="FFFFFF"/>
              </a:solidFill>
              <a:latin typeface="Montserrat"/>
              <a:ea typeface="Montserrat"/>
              <a:cs typeface="Montserrat"/>
              <a:sym typeface="Montserrat"/>
            </a:endParaRPr>
          </a:p>
        </p:txBody>
      </p:sp>
      <p:pic>
        <p:nvPicPr>
          <p:cNvPr id="266" name="Google Shape;266;p15"/>
          <p:cNvPicPr preferRelativeResize="0"/>
          <p:nvPr/>
        </p:nvPicPr>
        <p:blipFill rotWithShape="1">
          <a:blip r:embed="rId4">
            <a:alphaModFix/>
          </a:blip>
          <a:srcRect b="0" l="0" r="0" t="0"/>
          <a:stretch/>
        </p:blipFill>
        <p:spPr>
          <a:xfrm>
            <a:off x="3754650" y="962725"/>
            <a:ext cx="5002251" cy="3003488"/>
          </a:xfrm>
          <a:prstGeom prst="rect">
            <a:avLst/>
          </a:prstGeom>
          <a:noFill/>
          <a:ln>
            <a:noFill/>
          </a:ln>
        </p:spPr>
      </p:pic>
      <p:sp>
        <p:nvSpPr>
          <p:cNvPr id="267" name="Google Shape;267;p15"/>
          <p:cNvSpPr txBox="1"/>
          <p:nvPr>
            <p:ph idx="1" type="body"/>
          </p:nvPr>
        </p:nvSpPr>
        <p:spPr>
          <a:xfrm>
            <a:off x="395650" y="1533650"/>
            <a:ext cx="2983800" cy="234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400" u="sng">
                <a:solidFill>
                  <a:schemeClr val="dk1"/>
                </a:solidFill>
                <a:latin typeface="Montserrat"/>
                <a:ea typeface="Montserrat"/>
                <a:cs typeface="Montserrat"/>
                <a:sym typeface="Montserrat"/>
              </a:rPr>
              <a:t>个人距离：</a:t>
            </a:r>
            <a:endParaRPr sz="24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避免与他人的近距离接触，以防自身感染病毒，</a:t>
            </a:r>
            <a:r>
              <a:rPr b="1" lang="zh-CN" u="sng">
                <a:solidFill>
                  <a:schemeClr val="dk1"/>
                </a:solidFill>
                <a:latin typeface="Montserrat"/>
                <a:ea typeface="Montserrat"/>
                <a:cs typeface="Montserrat"/>
                <a:sym typeface="Montserrat"/>
              </a:rPr>
              <a:t>并</a:t>
            </a:r>
            <a:r>
              <a:rPr b="1" lang="zh-CN" u="sng">
                <a:solidFill>
                  <a:schemeClr val="dk1"/>
                </a:solidFill>
                <a:latin typeface="Montserrat"/>
                <a:ea typeface="Montserrat"/>
                <a:cs typeface="Montserrat"/>
                <a:sym typeface="Montserrat"/>
              </a:rPr>
              <a:t> </a:t>
            </a:r>
            <a:endParaRPr b="1"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防止传染他人。</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16"/>
          <p:cNvSpPr txBox="1"/>
          <p:nvPr>
            <p:ph idx="1" type="body"/>
          </p:nvPr>
        </p:nvSpPr>
        <p:spPr>
          <a:xfrm>
            <a:off x="395650" y="1320150"/>
            <a:ext cx="4423800" cy="2915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400" u="sng">
                <a:solidFill>
                  <a:schemeClr val="dk1"/>
                </a:solidFill>
                <a:latin typeface="Montserrat"/>
                <a:ea typeface="Montserrat"/>
                <a:cs typeface="Montserrat"/>
                <a:sym typeface="Montserrat"/>
              </a:rPr>
              <a:t>个人距离</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减缓</a:t>
            </a:r>
            <a:r>
              <a:rPr lang="zh-CN">
                <a:solidFill>
                  <a:schemeClr val="dk1"/>
                </a:solidFill>
                <a:latin typeface="Montserrat"/>
                <a:ea typeface="Montserrat"/>
                <a:cs typeface="Montserrat"/>
                <a:sym typeface="Montserrat"/>
              </a:rPr>
              <a:t>病毒的</a:t>
            </a:r>
            <a:r>
              <a:rPr b="1" lang="zh-CN">
                <a:solidFill>
                  <a:schemeClr val="dk1"/>
                </a:solidFill>
                <a:latin typeface="Montserrat"/>
                <a:ea typeface="Montserrat"/>
                <a:cs typeface="Montserrat"/>
                <a:sym typeface="Montserrat"/>
              </a:rPr>
              <a:t>传播</a:t>
            </a:r>
            <a:endParaRPr b="1">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为</a:t>
            </a:r>
            <a:r>
              <a:rPr b="1" lang="zh-CN">
                <a:solidFill>
                  <a:schemeClr val="dk1"/>
                </a:solidFill>
                <a:latin typeface="Montserrat"/>
                <a:ea typeface="Montserrat"/>
                <a:cs typeface="Montserrat"/>
                <a:sym typeface="Montserrat"/>
              </a:rPr>
              <a:t>免</a:t>
            </a:r>
            <a:r>
              <a:rPr b="1" lang="zh-CN">
                <a:solidFill>
                  <a:schemeClr val="dk1"/>
                </a:solidFill>
                <a:latin typeface="Montserrat"/>
                <a:ea typeface="Montserrat"/>
                <a:cs typeface="Montserrat"/>
                <a:sym typeface="Montserrat"/>
              </a:rPr>
              <a:t>医疗</a:t>
            </a:r>
            <a:r>
              <a:rPr b="1" lang="zh-CN">
                <a:solidFill>
                  <a:schemeClr val="dk1"/>
                </a:solidFill>
                <a:latin typeface="Montserrat"/>
                <a:ea typeface="Montserrat"/>
                <a:cs typeface="Montserrat"/>
                <a:sym typeface="Montserrat"/>
              </a:rPr>
              <a:t>护理</a:t>
            </a:r>
            <a:r>
              <a:rPr b="1" lang="zh-CN">
                <a:solidFill>
                  <a:schemeClr val="dk1"/>
                </a:solidFill>
                <a:latin typeface="Montserrat"/>
                <a:ea typeface="Montserrat"/>
                <a:cs typeface="Montserrat"/>
                <a:sym typeface="Montserrat"/>
              </a:rPr>
              <a:t>系统</a:t>
            </a:r>
            <a:r>
              <a:rPr lang="zh-CN">
                <a:solidFill>
                  <a:schemeClr val="dk1"/>
                </a:solidFill>
                <a:latin typeface="Montserrat"/>
                <a:ea typeface="Montserrat"/>
                <a:cs typeface="Montserrat"/>
                <a:sym typeface="Montserrat"/>
              </a:rPr>
              <a:t>出现超负荷运转</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zh-CN">
                <a:solidFill>
                  <a:schemeClr val="dk1"/>
                </a:solidFill>
                <a:latin typeface="Montserrat"/>
                <a:ea typeface="Montserrat"/>
                <a:cs typeface="Montserrat"/>
                <a:sym typeface="Montserrat"/>
              </a:rPr>
              <a:t>为免</a:t>
            </a:r>
            <a:r>
              <a:rPr lang="zh-CN">
                <a:solidFill>
                  <a:schemeClr val="dk1"/>
                </a:solidFill>
                <a:latin typeface="Montserrat"/>
                <a:ea typeface="Montserrat"/>
                <a:cs typeface="Montserrat"/>
                <a:sym typeface="Montserrat"/>
              </a:rPr>
              <a:t>对我们日常生活</a:t>
            </a:r>
            <a:r>
              <a:rPr lang="zh-CN">
                <a:solidFill>
                  <a:schemeClr val="dk1"/>
                </a:solidFill>
                <a:latin typeface="Montserrat"/>
                <a:ea typeface="Montserrat"/>
                <a:cs typeface="Montserrat"/>
                <a:sym typeface="Montserrat"/>
              </a:rPr>
              <a:t>造成</a:t>
            </a:r>
            <a:r>
              <a:rPr b="1" lang="zh-CN">
                <a:solidFill>
                  <a:schemeClr val="dk1"/>
                </a:solidFill>
                <a:latin typeface="Montserrat"/>
                <a:ea typeface="Montserrat"/>
                <a:cs typeface="Montserrat"/>
                <a:sym typeface="Montserrat"/>
              </a:rPr>
              <a:t>更</a:t>
            </a:r>
            <a:r>
              <a:rPr b="1" lang="zh-CN">
                <a:solidFill>
                  <a:schemeClr val="dk1"/>
                </a:solidFill>
                <a:latin typeface="Montserrat"/>
                <a:ea typeface="Montserrat"/>
                <a:cs typeface="Montserrat"/>
                <a:sym typeface="Montserrat"/>
              </a:rPr>
              <a:t>进一步的</a:t>
            </a:r>
            <a:r>
              <a:rPr b="1" lang="zh-CN">
                <a:solidFill>
                  <a:schemeClr val="dk1"/>
                </a:solidFill>
                <a:latin typeface="Montserrat"/>
                <a:ea typeface="Montserrat"/>
                <a:cs typeface="Montserrat"/>
                <a:sym typeface="Montserrat"/>
              </a:rPr>
              <a:t>干扰及</a:t>
            </a:r>
            <a:r>
              <a:rPr b="1" lang="zh-CN">
                <a:solidFill>
                  <a:schemeClr val="dk1"/>
                </a:solidFill>
                <a:latin typeface="Montserrat"/>
                <a:ea typeface="Montserrat"/>
                <a:cs typeface="Montserrat"/>
                <a:sym typeface="Montserrat"/>
              </a:rPr>
              <a:t>延误</a:t>
            </a:r>
            <a:endParaRPr b="1">
              <a:solidFill>
                <a:schemeClr val="dk1"/>
              </a:solidFill>
              <a:latin typeface="Montserrat"/>
              <a:ea typeface="Montserrat"/>
              <a:cs typeface="Montserrat"/>
              <a:sym typeface="Montserrat"/>
            </a:endParaRPr>
          </a:p>
        </p:txBody>
      </p:sp>
      <p:sp>
        <p:nvSpPr>
          <p:cNvPr id="273" name="Google Shape;273;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6"/>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zh-CN" sz="2800">
                <a:solidFill>
                  <a:srgbClr val="FFFFFF"/>
                </a:solidFill>
                <a:latin typeface="Montserrat"/>
                <a:ea typeface="Montserrat"/>
                <a:cs typeface="Montserrat"/>
                <a:sym typeface="Montserrat"/>
              </a:rPr>
              <a:t>保持</a:t>
            </a:r>
            <a:r>
              <a:rPr b="1" i="0" lang="zh-CN" sz="2800" u="none" cap="none" strike="noStrike">
                <a:solidFill>
                  <a:srgbClr val="FFFFFF"/>
                </a:solidFill>
                <a:latin typeface="Montserrat"/>
                <a:ea typeface="Montserrat"/>
                <a:cs typeface="Montserrat"/>
                <a:sym typeface="Montserrat"/>
              </a:rPr>
              <a:t>个人距离至关重要</a:t>
            </a:r>
            <a:endParaRPr b="1" i="0" sz="2800" u="none" cap="none" strike="noStrike">
              <a:solidFill>
                <a:srgbClr val="FFFFFF"/>
              </a:solidFill>
              <a:latin typeface="Montserrat"/>
              <a:ea typeface="Montserrat"/>
              <a:cs typeface="Montserrat"/>
              <a:sym typeface="Montserrat"/>
            </a:endParaRPr>
          </a:p>
        </p:txBody>
      </p:sp>
      <p:pic>
        <p:nvPicPr>
          <p:cNvPr id="275" name="Google Shape;275;p16"/>
          <p:cNvPicPr preferRelativeResize="0"/>
          <p:nvPr/>
        </p:nvPicPr>
        <p:blipFill rotWithShape="1">
          <a:blip r:embed="rId3">
            <a:alphaModFix/>
          </a:blip>
          <a:srcRect b="0" l="0" r="0" t="0"/>
          <a:stretch/>
        </p:blipFill>
        <p:spPr>
          <a:xfrm>
            <a:off x="5375075" y="11138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17"/>
          <p:cNvSpPr txBox="1"/>
          <p:nvPr>
            <p:ph idx="1" type="body"/>
          </p:nvPr>
        </p:nvSpPr>
        <p:spPr>
          <a:xfrm>
            <a:off x="4611825" y="1546025"/>
            <a:ext cx="3876300" cy="13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隔离：</a:t>
            </a:r>
            <a:r>
              <a:rPr lang="zh-CN">
                <a:solidFill>
                  <a:schemeClr val="dk1"/>
                </a:solidFill>
                <a:latin typeface="Montserrat"/>
                <a:ea typeface="Montserrat"/>
                <a:cs typeface="Montserrat"/>
                <a:sym typeface="Montserrat"/>
              </a:rPr>
              <a:t>待在家里，并与他人</a:t>
            </a:r>
            <a:r>
              <a:rPr lang="zh-CN">
                <a:solidFill>
                  <a:schemeClr val="dk1"/>
                </a:solidFill>
                <a:latin typeface="Montserrat"/>
                <a:ea typeface="Montserrat"/>
                <a:cs typeface="Montserrat"/>
                <a:sym typeface="Montserrat"/>
              </a:rPr>
              <a:t>隔绝</a:t>
            </a:r>
            <a:r>
              <a:rPr lang="zh-CN">
                <a:solidFill>
                  <a:schemeClr val="dk1"/>
                </a:solidFill>
                <a:latin typeface="Montserrat"/>
                <a:ea typeface="Montserrat"/>
                <a:cs typeface="Montserrat"/>
                <a:sym typeface="Montserrat"/>
              </a:rPr>
              <a:t>，至少两周时间</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281" name="Google Shape;281;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1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zh-CN" sz="2800" u="none" cap="none" strike="noStrike">
                <a:solidFill>
                  <a:srgbClr val="FFFFFF"/>
                </a:solidFill>
                <a:latin typeface="Montserrat"/>
                <a:ea typeface="Montserrat"/>
                <a:cs typeface="Montserrat"/>
                <a:sym typeface="Montserrat"/>
              </a:rPr>
              <a:t>防止</a:t>
            </a:r>
            <a:r>
              <a:rPr b="1" lang="zh-CN" sz="2800">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a:p>
        </p:txBody>
      </p:sp>
      <p:sp>
        <p:nvSpPr>
          <p:cNvPr id="283" name="Google Shape;283;p17"/>
          <p:cNvSpPr txBox="1"/>
          <p:nvPr/>
        </p:nvSpPr>
        <p:spPr>
          <a:xfrm>
            <a:off x="4611825" y="2931650"/>
            <a:ext cx="3684000" cy="164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chemeClr val="dk1"/>
              </a:buClr>
              <a:buSzPts val="1100"/>
              <a:buFont typeface="Arial"/>
              <a:buNone/>
            </a:pPr>
            <a:r>
              <a:rPr b="1" i="0" lang="zh-CN" sz="2400" u="none" cap="none" strike="noStrike">
                <a:solidFill>
                  <a:schemeClr val="dk1"/>
                </a:solidFill>
                <a:latin typeface="Montserrat"/>
                <a:ea typeface="Montserrat"/>
                <a:cs typeface="Montserrat"/>
                <a:sym typeface="Montserrat"/>
              </a:rPr>
              <a:t>自我隔离：</a:t>
            </a:r>
            <a:r>
              <a:rPr b="0" i="0" lang="zh-CN" sz="1800" u="none" cap="none" strike="noStrike">
                <a:solidFill>
                  <a:schemeClr val="dk1"/>
                </a:solidFill>
                <a:latin typeface="Montserrat"/>
                <a:ea typeface="Montserrat"/>
                <a:cs typeface="Montserrat"/>
                <a:sym typeface="Montserrat"/>
              </a:rPr>
              <a:t>将患病的人与</a:t>
            </a:r>
            <a:r>
              <a:rPr lang="zh-CN" sz="1800">
                <a:solidFill>
                  <a:schemeClr val="dk1"/>
                </a:solidFill>
                <a:latin typeface="Montserrat"/>
                <a:ea typeface="Montserrat"/>
                <a:cs typeface="Montserrat"/>
                <a:sym typeface="Montserrat"/>
              </a:rPr>
              <a:t>其他</a:t>
            </a:r>
            <a:r>
              <a:rPr b="0" i="0" lang="zh-CN" sz="1800" u="none" cap="none" strike="noStrike">
                <a:solidFill>
                  <a:schemeClr val="dk1"/>
                </a:solidFill>
                <a:latin typeface="Montserrat"/>
                <a:ea typeface="Montserrat"/>
                <a:cs typeface="Montserrat"/>
                <a:sym typeface="Montserrat"/>
              </a:rPr>
              <a:t>没有患病的人</a:t>
            </a:r>
            <a:r>
              <a:rPr lang="zh-CN" sz="1800">
                <a:solidFill>
                  <a:schemeClr val="dk1"/>
                </a:solidFill>
                <a:latin typeface="Montserrat"/>
                <a:ea typeface="Montserrat"/>
                <a:cs typeface="Montserrat"/>
                <a:sym typeface="Montserrat"/>
              </a:rPr>
              <a:t>隔离</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 name="Google Shape;284;p17"/>
          <p:cNvPicPr preferRelativeResize="0"/>
          <p:nvPr/>
        </p:nvPicPr>
        <p:blipFill rotWithShape="1">
          <a:blip r:embed="rId4">
            <a:alphaModFix/>
          </a:blip>
          <a:srcRect b="0" l="0" r="0" t="2629"/>
          <a:stretch/>
        </p:blipFill>
        <p:spPr>
          <a:xfrm>
            <a:off x="357425" y="906600"/>
            <a:ext cx="3389025" cy="2413150"/>
          </a:xfrm>
          <a:prstGeom prst="rect">
            <a:avLst/>
          </a:prstGeom>
          <a:noFill/>
          <a:ln>
            <a:noFill/>
          </a:ln>
        </p:spPr>
      </p:pic>
      <p:pic>
        <p:nvPicPr>
          <p:cNvPr id="285" name="Google Shape;285;p17"/>
          <p:cNvPicPr preferRelativeResize="0"/>
          <p:nvPr/>
        </p:nvPicPr>
        <p:blipFill>
          <a:blip r:embed="rId5">
            <a:alphaModFix/>
          </a:blip>
          <a:stretch>
            <a:fillRect/>
          </a:stretch>
        </p:blipFill>
        <p:spPr>
          <a:xfrm>
            <a:off x="892000" y="2571750"/>
            <a:ext cx="3300350" cy="250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18"/>
          <p:cNvSpPr txBox="1"/>
          <p:nvPr>
            <p:ph idx="1" type="body"/>
          </p:nvPr>
        </p:nvSpPr>
        <p:spPr>
          <a:xfrm>
            <a:off x="279650" y="1071149"/>
            <a:ext cx="8302800" cy="3970083"/>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虽然为了保护我们自身与他人的安全，我们需要保持个人距离，但是与朋友和家人</a:t>
            </a:r>
            <a:r>
              <a:rPr b="1" lang="zh-CN" sz="1600">
                <a:solidFill>
                  <a:schemeClr val="dk1"/>
                </a:solidFill>
                <a:latin typeface="Montserrat"/>
                <a:ea typeface="Montserrat"/>
                <a:cs typeface="Montserrat"/>
                <a:sym typeface="Montserrat"/>
              </a:rPr>
              <a:t>保持社交联系</a:t>
            </a:r>
            <a:r>
              <a:rPr lang="zh-CN" sz="1600">
                <a:solidFill>
                  <a:schemeClr val="dk1"/>
                </a:solidFill>
                <a:latin typeface="Montserrat"/>
                <a:ea typeface="Montserrat"/>
                <a:cs typeface="Montserrat"/>
                <a:sym typeface="Montserrat"/>
              </a:rPr>
              <a:t>也很重要。</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rPr b="1" lang="zh-CN" sz="1600">
                <a:solidFill>
                  <a:schemeClr val="dk1"/>
                </a:solidFill>
                <a:latin typeface="Montserrat"/>
                <a:ea typeface="Montserrat"/>
                <a:cs typeface="Montserrat"/>
                <a:sym typeface="Montserrat"/>
              </a:rPr>
              <a:t>通过电信方式保持联络！</a:t>
            </a:r>
            <a:endParaRPr b="1"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发短信</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打电话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视频通话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社交媒体</a:t>
            </a:r>
            <a:r>
              <a:rPr lang="zh-CN" sz="1600">
                <a:solidFill>
                  <a:schemeClr val="dk1"/>
                </a:solidFill>
                <a:latin typeface="Montserrat"/>
                <a:ea typeface="Montserrat"/>
                <a:cs typeface="Montserrat"/>
                <a:sym typeface="Montserrat"/>
              </a:rPr>
              <a:t>互动</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请</a:t>
            </a:r>
            <a:r>
              <a:rPr lang="zh-CN" sz="1600">
                <a:solidFill>
                  <a:schemeClr val="dk1"/>
                </a:solidFill>
                <a:latin typeface="Montserrat"/>
                <a:ea typeface="Montserrat"/>
                <a:cs typeface="Montserrat"/>
                <a:sym typeface="Montserrat"/>
              </a:rPr>
              <a:t>记住，我们</a:t>
            </a:r>
            <a:r>
              <a:rPr b="1" lang="zh-CN" sz="1600">
                <a:solidFill>
                  <a:schemeClr val="dk1"/>
                </a:solidFill>
                <a:latin typeface="Montserrat"/>
                <a:ea typeface="Montserrat"/>
                <a:cs typeface="Montserrat"/>
                <a:sym typeface="Montserrat"/>
              </a:rPr>
              <a:t>所有人</a:t>
            </a:r>
            <a:r>
              <a:rPr lang="zh-CN" sz="1600">
                <a:solidFill>
                  <a:schemeClr val="dk1"/>
                </a:solidFill>
                <a:latin typeface="Montserrat"/>
                <a:ea typeface="Montserrat"/>
                <a:cs typeface="Montserrat"/>
                <a:sym typeface="Montserrat"/>
              </a:rPr>
              <a:t>都正在以</a:t>
            </a:r>
            <a:r>
              <a:rPr lang="zh-CN" sz="1600">
                <a:solidFill>
                  <a:schemeClr val="dk1"/>
                </a:solidFill>
                <a:latin typeface="Montserrat"/>
                <a:ea typeface="Montserrat"/>
                <a:cs typeface="Montserrat"/>
                <a:sym typeface="Montserrat"/>
              </a:rPr>
              <a:t>各种</a:t>
            </a:r>
            <a:r>
              <a:rPr lang="zh-CN" sz="1600">
                <a:solidFill>
                  <a:schemeClr val="dk1"/>
                </a:solidFill>
                <a:latin typeface="Montserrat"/>
                <a:ea typeface="Montserrat"/>
                <a:cs typeface="Montserrat"/>
                <a:sym typeface="Montserrat"/>
              </a:rPr>
              <a:t>不同的方式经历这场风波。</a:t>
            </a:r>
            <a:endParaRPr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这是向您关心的人询问近况并</a:t>
            </a:r>
            <a:r>
              <a:rPr lang="zh-CN" sz="1600">
                <a:solidFill>
                  <a:schemeClr val="dk1"/>
                </a:solidFill>
                <a:latin typeface="Montserrat"/>
                <a:ea typeface="Montserrat"/>
                <a:cs typeface="Montserrat"/>
                <a:sym typeface="Montserrat"/>
              </a:rPr>
              <a:t>问候关怀</a:t>
            </a:r>
            <a:r>
              <a:rPr lang="zh-CN" sz="1600">
                <a:solidFill>
                  <a:schemeClr val="dk1"/>
                </a:solidFill>
                <a:latin typeface="Montserrat"/>
                <a:ea typeface="Montserrat"/>
                <a:cs typeface="Montserrat"/>
                <a:sym typeface="Montserrat"/>
              </a:rPr>
              <a:t>的好时机。</a:t>
            </a:r>
            <a:endParaRPr b="1">
              <a:solidFill>
                <a:schemeClr val="dk1"/>
              </a:solidFill>
              <a:latin typeface="Montserrat"/>
              <a:ea typeface="Montserrat"/>
              <a:cs typeface="Montserrat"/>
              <a:sym typeface="Montserrat"/>
            </a:endParaRPr>
          </a:p>
        </p:txBody>
      </p:sp>
      <p:sp>
        <p:nvSpPr>
          <p:cNvPr id="291" name="Google Shape;29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18"/>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zh-CN" sz="2800" u="none" cap="none" strike="noStrike">
                <a:solidFill>
                  <a:srgbClr val="FFFFFF"/>
                </a:solidFill>
                <a:latin typeface="Montserrat"/>
                <a:ea typeface="Montserrat"/>
                <a:cs typeface="Montserrat"/>
                <a:sym typeface="Montserrat"/>
              </a:rPr>
              <a:t>防止</a:t>
            </a:r>
            <a:r>
              <a:rPr b="1" lang="zh-CN" sz="2800">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93" name="Google Shape;293;p18"/>
          <p:cNvPicPr preferRelativeResize="0"/>
          <p:nvPr/>
        </p:nvPicPr>
        <p:blipFill rotWithShape="1">
          <a:blip r:embed="rId3">
            <a:alphaModFix/>
          </a:blip>
          <a:srcRect b="0" l="0" r="0" t="0"/>
          <a:stretch/>
        </p:blipFill>
        <p:spPr>
          <a:xfrm>
            <a:off x="7140975" y="2027295"/>
            <a:ext cx="1441475" cy="1550275"/>
          </a:xfrm>
          <a:prstGeom prst="rect">
            <a:avLst/>
          </a:prstGeom>
          <a:noFill/>
          <a:ln>
            <a:noFill/>
          </a:ln>
        </p:spPr>
      </p:pic>
      <p:pic>
        <p:nvPicPr>
          <p:cNvPr id="294" name="Google Shape;294;p18"/>
          <p:cNvPicPr preferRelativeResize="0"/>
          <p:nvPr/>
        </p:nvPicPr>
        <p:blipFill rotWithShape="1">
          <a:blip r:embed="rId4">
            <a:alphaModFix/>
          </a:blip>
          <a:srcRect b="0" l="0" r="0" t="0"/>
          <a:stretch/>
        </p:blipFill>
        <p:spPr>
          <a:xfrm>
            <a:off x="5253599" y="1975350"/>
            <a:ext cx="1538075" cy="1654175"/>
          </a:xfrm>
          <a:prstGeom prst="rect">
            <a:avLst/>
          </a:prstGeom>
          <a:noFill/>
          <a:ln>
            <a:noFill/>
          </a:ln>
        </p:spPr>
      </p:pic>
      <p:pic>
        <p:nvPicPr>
          <p:cNvPr id="295" name="Google Shape;295;p18"/>
          <p:cNvPicPr preferRelativeResize="0"/>
          <p:nvPr/>
        </p:nvPicPr>
        <p:blipFill rotWithShape="1">
          <a:blip r:embed="rId5">
            <a:alphaModFix/>
          </a:blip>
          <a:srcRect b="0" l="0" r="0" t="0"/>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19"/>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zh-CN" sz="2800" u="none" cap="none" strike="noStrike">
                <a:solidFill>
                  <a:srgbClr val="FFFFFF"/>
                </a:solidFill>
                <a:latin typeface="Montserrat"/>
                <a:ea typeface="Montserrat"/>
                <a:cs typeface="Montserrat"/>
                <a:sym typeface="Montserrat"/>
              </a:rPr>
              <a:t>防止</a:t>
            </a:r>
            <a:r>
              <a:rPr b="1" lang="zh-CN" sz="2800">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a:p>
        </p:txBody>
      </p:sp>
      <p:sp>
        <p:nvSpPr>
          <p:cNvPr id="302" name="Google Shape;302;p19"/>
          <p:cNvSpPr txBox="1"/>
          <p:nvPr/>
        </p:nvSpPr>
        <p:spPr>
          <a:xfrm>
            <a:off x="674300" y="871500"/>
            <a:ext cx="5931000" cy="421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zh-CN" sz="2200" u="none" cap="none" strike="noStrike">
                <a:solidFill>
                  <a:srgbClr val="1D2129"/>
                </a:solidFill>
                <a:highlight>
                  <a:schemeClr val="lt1"/>
                </a:highlight>
                <a:latin typeface="Montserrat"/>
                <a:ea typeface="Montserrat"/>
                <a:cs typeface="Montserrat"/>
                <a:sym typeface="Montserrat"/>
              </a:rPr>
              <a:t>如果您必须离开家</a:t>
            </a:r>
            <a:r>
              <a:rPr b="1" lang="zh-CN" sz="2200">
                <a:solidFill>
                  <a:srgbClr val="1D2129"/>
                </a:solidFill>
                <a:highlight>
                  <a:schemeClr val="lt1"/>
                </a:highlight>
                <a:latin typeface="Montserrat"/>
                <a:ea typeface="Montserrat"/>
                <a:cs typeface="Montserrat"/>
                <a:sym typeface="Montserrat"/>
              </a:rPr>
              <a:t>外出</a:t>
            </a:r>
            <a:r>
              <a:rPr b="1" i="0" lang="zh-CN" sz="2200" u="none" cap="none" strike="noStrike">
                <a:solidFill>
                  <a:srgbClr val="1D2129"/>
                </a:solidFill>
                <a:highlight>
                  <a:schemeClr val="lt1"/>
                </a:highlight>
                <a:latin typeface="Montserrat"/>
                <a:ea typeface="Montserrat"/>
                <a:cs typeface="Montserrat"/>
                <a:sym typeface="Montserrat"/>
              </a:rPr>
              <a:t>，请戴上自制口罩。</a:t>
            </a:r>
            <a:endParaRPr b="1" i="0" sz="2200" u="none" cap="none" strike="noStrike">
              <a:solidFill>
                <a:srgbClr val="1D2129"/>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1" sz="12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rPr b="0" i="0" lang="zh-CN" sz="1800" u="sng" cap="none" strike="noStrike">
                <a:solidFill>
                  <a:srgbClr val="1D2129"/>
                </a:solidFill>
                <a:highlight>
                  <a:schemeClr val="lt1"/>
                </a:highlight>
                <a:latin typeface="Montserrat"/>
                <a:ea typeface="Montserrat"/>
                <a:cs typeface="Montserrat"/>
                <a:sym typeface="Montserrat"/>
              </a:rPr>
              <a:t>如果您要做以下事</a:t>
            </a:r>
            <a:r>
              <a:rPr lang="zh-CN" sz="1800" u="sng">
                <a:solidFill>
                  <a:srgbClr val="1D2129"/>
                </a:solidFill>
                <a:highlight>
                  <a:schemeClr val="lt1"/>
                </a:highlight>
                <a:latin typeface="Montserrat"/>
                <a:ea typeface="Montserrat"/>
                <a:cs typeface="Montserrat"/>
                <a:sym typeface="Montserrat"/>
              </a:rPr>
              <a:t>情</a:t>
            </a:r>
            <a:r>
              <a:rPr b="0" i="0" lang="zh-CN" sz="1800" u="sng" cap="none" strike="noStrike">
                <a:solidFill>
                  <a:srgbClr val="1D2129"/>
                </a:solidFill>
                <a:highlight>
                  <a:schemeClr val="lt1"/>
                </a:highlight>
                <a:latin typeface="Montserrat"/>
                <a:ea typeface="Montserrat"/>
                <a:cs typeface="Montserrat"/>
                <a:sym typeface="Montserrat"/>
              </a:rPr>
              <a:t>，请戴上口罩：</a:t>
            </a:r>
            <a:endParaRPr b="0" i="0" sz="1800" u="sng"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t/>
            </a:r>
            <a:endParaRPr sz="1800" u="sng">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到</a:t>
            </a:r>
            <a:r>
              <a:rPr lang="zh-CN" sz="1800">
                <a:solidFill>
                  <a:srgbClr val="1D2129"/>
                </a:solidFill>
                <a:highlight>
                  <a:schemeClr val="lt1"/>
                </a:highlight>
                <a:latin typeface="Montserrat"/>
                <a:ea typeface="Montserrat"/>
                <a:cs typeface="Montserrat"/>
                <a:sym typeface="Montserrat"/>
              </a:rPr>
              <a:t>生活必须</a:t>
            </a:r>
            <a:r>
              <a:rPr b="0" i="0" lang="zh-CN" sz="1800" u="none" cap="none" strike="noStrike">
                <a:solidFill>
                  <a:srgbClr val="1D2129"/>
                </a:solidFill>
                <a:highlight>
                  <a:schemeClr val="lt1"/>
                </a:highlight>
                <a:latin typeface="Montserrat"/>
                <a:ea typeface="Montserrat"/>
                <a:cs typeface="Montserrat"/>
                <a:sym typeface="Montserrat"/>
              </a:rPr>
              <a:t>品商店购物，如杂货店</a:t>
            </a:r>
            <a:r>
              <a:rPr lang="zh-CN" sz="1800">
                <a:solidFill>
                  <a:srgbClr val="1D2129"/>
                </a:solidFill>
                <a:highlight>
                  <a:schemeClr val="lt1"/>
                </a:highlight>
                <a:latin typeface="Montserrat"/>
                <a:ea typeface="Montserrat"/>
                <a:cs typeface="Montserrat"/>
                <a:sym typeface="Montserrat"/>
              </a:rPr>
              <a:t>、超市</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看医生</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a:t>
            </a:r>
            <a:r>
              <a:rPr lang="zh-CN" sz="1800">
                <a:solidFill>
                  <a:srgbClr val="1D2129"/>
                </a:solidFill>
                <a:highlight>
                  <a:schemeClr val="lt1"/>
                </a:highlight>
                <a:latin typeface="Montserrat"/>
                <a:ea typeface="Montserrat"/>
                <a:cs typeface="Montserrat"/>
                <a:sym typeface="Montserrat"/>
              </a:rPr>
              <a:t>搭乘公共交通</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在</a:t>
            </a:r>
            <a:r>
              <a:rPr lang="zh-CN" sz="1800">
                <a:solidFill>
                  <a:srgbClr val="1D2129"/>
                </a:solidFill>
                <a:highlight>
                  <a:schemeClr val="lt1"/>
                </a:highlight>
                <a:latin typeface="Montserrat"/>
                <a:ea typeface="Montserrat"/>
                <a:cs typeface="Montserrat"/>
                <a:sym typeface="Montserrat"/>
              </a:rPr>
              <a:t>生活必须品</a:t>
            </a:r>
            <a:r>
              <a:rPr b="0" i="0" lang="zh-CN" sz="1800" u="none" cap="none" strike="noStrike">
                <a:solidFill>
                  <a:srgbClr val="1D2129"/>
                </a:solidFill>
                <a:highlight>
                  <a:schemeClr val="lt1"/>
                </a:highlight>
                <a:latin typeface="Montserrat"/>
                <a:ea typeface="Montserrat"/>
                <a:cs typeface="Montserrat"/>
                <a:sym typeface="Montserrat"/>
              </a:rPr>
              <a:t>商店</a:t>
            </a:r>
            <a:r>
              <a:rPr lang="zh-CN" sz="1800">
                <a:solidFill>
                  <a:srgbClr val="1D2129"/>
                </a:solidFill>
                <a:highlight>
                  <a:schemeClr val="lt1"/>
                </a:highlight>
                <a:latin typeface="Montserrat"/>
                <a:ea typeface="Montserrat"/>
                <a:cs typeface="Montserrat"/>
                <a:sym typeface="Montserrat"/>
              </a:rPr>
              <a:t>与顾客</a:t>
            </a:r>
            <a:r>
              <a:rPr b="0" i="0" lang="zh-CN" sz="1800" u="none" cap="none" strike="noStrike">
                <a:solidFill>
                  <a:srgbClr val="1D2129"/>
                </a:solidFill>
                <a:highlight>
                  <a:schemeClr val="lt1"/>
                </a:highlight>
                <a:latin typeface="Montserrat"/>
                <a:ea typeface="Montserrat"/>
                <a:cs typeface="Montserrat"/>
                <a:sym typeface="Montserrat"/>
              </a:rPr>
              <a:t>交流</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50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感觉生病了，咳嗽或打喷嚏</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zh-CN" sz="2800">
                <a:solidFill>
                  <a:srgbClr val="FFFFFF"/>
                </a:solidFill>
                <a:latin typeface="Montserrat"/>
                <a:ea typeface="Montserrat"/>
                <a:cs typeface="Montserrat"/>
                <a:sym typeface="Montserrat"/>
              </a:rPr>
              <a:t>讲座主要内容</a:t>
            </a:r>
            <a:endParaRPr b="1" i="0" sz="2800" u="none" cap="none" strike="noStrike">
              <a:solidFill>
                <a:srgbClr val="FFFFFF"/>
              </a:solidFill>
              <a:latin typeface="Montserrat"/>
              <a:ea typeface="Montserrat"/>
              <a:cs typeface="Montserrat"/>
              <a:sym typeface="Montserrat"/>
            </a:endParaRPr>
          </a:p>
        </p:txBody>
      </p:sp>
      <p:sp>
        <p:nvSpPr>
          <p:cNvPr id="121" name="Google Shape;121;p2"/>
          <p:cNvSpPr txBox="1"/>
          <p:nvPr/>
        </p:nvSpPr>
        <p:spPr>
          <a:xfrm>
            <a:off x="207225" y="756750"/>
            <a:ext cx="5284800" cy="39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2400"/>
              <a:buFont typeface="Arial"/>
              <a:buNone/>
            </a:pPr>
            <a:r>
              <a:rPr b="1" lang="zh-CN" sz="2400">
                <a:solidFill>
                  <a:srgbClr val="002060"/>
                </a:solidFill>
                <a:latin typeface="Montserrat"/>
                <a:ea typeface="Montserrat"/>
                <a:cs typeface="Montserrat"/>
                <a:sym typeface="Montserrat"/>
              </a:rPr>
              <a:t>新型冠状病毒肺炎</a:t>
            </a:r>
            <a:r>
              <a:rPr b="1" i="0" lang="zh-CN" sz="2400" u="none" cap="none" strike="noStrike">
                <a:solidFill>
                  <a:srgbClr val="002060"/>
                </a:solidFill>
                <a:uFill>
                  <a:noFill/>
                </a:uFill>
                <a:latin typeface="Montserrat"/>
                <a:ea typeface="Montserrat"/>
                <a:cs typeface="Montserrat"/>
                <a:sym typeface="Montserrat"/>
                <a:hlinkClick r:id="rId3"/>
              </a:rPr>
              <a:t>（COVID-19）：您需要了解的信息</a:t>
            </a:r>
            <a:r>
              <a:rPr b="1" i="0" lang="zh-CN" sz="2400" u="none" cap="none" strike="noStrike">
                <a:solidFill>
                  <a:srgbClr val="002060"/>
                </a:solidFill>
                <a:latin typeface="Montserrat"/>
                <a:ea typeface="Montserrat"/>
                <a:cs typeface="Montserrat"/>
                <a:sym typeface="Montserrat"/>
              </a:rPr>
              <a:t>	</a:t>
            </a:r>
            <a:endParaRPr b="1" i="0" sz="24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4"/>
              </a:rPr>
              <a:t>什么是冠状病毒？</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费城市政府 – 每日</a:t>
            </a:r>
            <a:r>
              <a:rPr lang="zh-CN" sz="1800">
                <a:solidFill>
                  <a:srgbClr val="002060"/>
                </a:solidFill>
                <a:latin typeface="Montserrat"/>
                <a:ea typeface="Montserrat"/>
                <a:cs typeface="Montserrat"/>
                <a:sym typeface="Montserrat"/>
              </a:rPr>
              <a:t>更新</a:t>
            </a:r>
            <a:r>
              <a:rPr b="0" i="0" lang="zh-CN" sz="1800" u="none" cap="none" strike="noStrike">
                <a:solidFill>
                  <a:srgbClr val="002060"/>
                </a:solidFill>
                <a:latin typeface="Montserrat"/>
                <a:ea typeface="Montserrat"/>
                <a:cs typeface="Montserrat"/>
                <a:sym typeface="Montserrat"/>
              </a:rPr>
              <a:t>信息</a:t>
            </a:r>
            <a:r>
              <a:rPr lang="zh-CN" sz="1800">
                <a:solidFill>
                  <a:srgbClr val="002060"/>
                </a:solidFill>
                <a:latin typeface="Montserrat"/>
                <a:ea typeface="Montserrat"/>
                <a:cs typeface="Montserrat"/>
                <a:sym typeface="Montserrat"/>
              </a:rPr>
              <a:t>发布</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lang="zh-CN" sz="1800">
                <a:solidFill>
                  <a:srgbClr val="002060"/>
                </a:solidFill>
                <a:latin typeface="Montserrat"/>
                <a:ea typeface="Montserrat"/>
                <a:cs typeface="Montserrat"/>
                <a:sym typeface="Montserrat"/>
              </a:rPr>
              <a:t>新型冠状病毒肺炎（新冠肺炎）</a:t>
            </a:r>
            <a:r>
              <a:rPr lang="zh-CN" sz="1800">
                <a:solidFill>
                  <a:srgbClr val="002060"/>
                </a:solidFill>
                <a:latin typeface="Montserrat"/>
                <a:ea typeface="Montserrat"/>
                <a:cs typeface="Montserrat"/>
                <a:sym typeface="Montserrat"/>
              </a:rPr>
              <a:t>的</a:t>
            </a:r>
            <a:r>
              <a:rPr b="0" i="0" lang="zh-CN" sz="1800" u="none" cap="none" strike="noStrike">
                <a:solidFill>
                  <a:srgbClr val="002060"/>
                </a:solidFill>
                <a:latin typeface="Montserrat"/>
                <a:ea typeface="Montserrat"/>
                <a:cs typeface="Montserrat"/>
                <a:sym typeface="Montserrat"/>
              </a:rPr>
              <a:t>传播及预防</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治疗方案</a:t>
            </a:r>
            <a:r>
              <a:rPr lang="zh-CN" sz="1800">
                <a:solidFill>
                  <a:srgbClr val="002060"/>
                </a:solidFill>
                <a:latin typeface="Montserrat"/>
                <a:ea typeface="Montserrat"/>
                <a:cs typeface="Montserrat"/>
                <a:sym typeface="Montserrat"/>
              </a:rPr>
              <a:t>及</a:t>
            </a:r>
            <a:r>
              <a:rPr b="0" i="0" lang="zh-CN" sz="1800" u="none" cap="none" strike="noStrike">
                <a:solidFill>
                  <a:srgbClr val="002060"/>
                </a:solidFill>
                <a:latin typeface="Montserrat"/>
                <a:ea typeface="Montserrat"/>
                <a:cs typeface="Montserrat"/>
                <a:sym typeface="Montserrat"/>
              </a:rPr>
              <a:t>检测方式</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chemeClr val="dk1"/>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5"/>
              </a:rPr>
              <a:t>您作为</a:t>
            </a:r>
            <a:r>
              <a:rPr lang="zh-CN" sz="1800">
                <a:solidFill>
                  <a:srgbClr val="002060"/>
                </a:solidFill>
                <a:uFill>
                  <a:noFill/>
                </a:uFill>
                <a:latin typeface="Montserrat"/>
                <a:ea typeface="Montserrat"/>
                <a:cs typeface="Montserrat"/>
                <a:sym typeface="Montserrat"/>
                <a:hlinkClick r:id="rId6"/>
              </a:rPr>
              <a:t>“</a:t>
            </a:r>
            <a:r>
              <a:rPr lang="zh-CN" sz="1800">
                <a:solidFill>
                  <a:srgbClr val="002060"/>
                </a:solidFill>
                <a:uFill>
                  <a:noFill/>
                </a:uFill>
                <a:latin typeface="Montserrat"/>
                <a:ea typeface="Montserrat"/>
                <a:cs typeface="Montserrat"/>
                <a:sym typeface="Montserrat"/>
                <a:hlinkClick r:id="rId7"/>
              </a:rPr>
              <a:t>抗</a:t>
            </a:r>
            <a:r>
              <a:rPr lang="zh-CN" sz="1800">
                <a:solidFill>
                  <a:srgbClr val="002060"/>
                </a:solidFill>
                <a:uFill>
                  <a:noFill/>
                </a:uFill>
                <a:latin typeface="Montserrat"/>
                <a:ea typeface="Montserrat"/>
                <a:cs typeface="Montserrat"/>
                <a:sym typeface="Montserrat"/>
                <a:hlinkClick r:id="rId8"/>
              </a:rPr>
              <a:t>疫新冠-</a:t>
            </a:r>
            <a:r>
              <a:rPr b="0" i="0" lang="zh-CN" sz="1800" u="none" cap="none" strike="noStrike">
                <a:solidFill>
                  <a:srgbClr val="002060"/>
                </a:solidFill>
                <a:uFill>
                  <a:noFill/>
                </a:uFill>
                <a:latin typeface="Montserrat"/>
                <a:ea typeface="Montserrat"/>
                <a:cs typeface="Montserrat"/>
                <a:sym typeface="Montserrat"/>
                <a:hlinkClick r:id="rId9"/>
              </a:rPr>
              <a:t>社区防疫队长</a:t>
            </a:r>
            <a:r>
              <a:rPr lang="zh-CN" sz="1800">
                <a:solidFill>
                  <a:srgbClr val="002060"/>
                </a:solidFill>
                <a:uFill>
                  <a:noFill/>
                </a:uFill>
                <a:latin typeface="Montserrat"/>
                <a:ea typeface="Montserrat"/>
                <a:cs typeface="Montserrat"/>
                <a:sym typeface="Montserrat"/>
                <a:hlinkClick r:id="rId10"/>
              </a:rPr>
              <a:t>”</a:t>
            </a:r>
            <a:r>
              <a:rPr b="0" i="0" lang="zh-CN" sz="1800" u="none" cap="none" strike="noStrike">
                <a:solidFill>
                  <a:srgbClr val="002060"/>
                </a:solidFill>
                <a:uFill>
                  <a:noFill/>
                </a:uFill>
                <a:latin typeface="Montserrat"/>
                <a:ea typeface="Montserrat"/>
                <a:cs typeface="Montserrat"/>
                <a:sym typeface="Montserrat"/>
                <a:hlinkClick r:id="rId11"/>
              </a:rPr>
              <a:t>的</a:t>
            </a:r>
            <a:r>
              <a:rPr lang="zh-CN" sz="1800">
                <a:solidFill>
                  <a:srgbClr val="002060"/>
                </a:solidFill>
                <a:latin typeface="Montserrat"/>
                <a:ea typeface="Montserrat"/>
                <a:cs typeface="Montserrat"/>
                <a:sym typeface="Montserrat"/>
              </a:rPr>
              <a:t>角色与担当</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12"/>
              </a:rPr>
              <a:t>志愿服务机会</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100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社区资源	</a:t>
            </a:r>
            <a:endParaRPr b="0" i="0" sz="1800" u="none" cap="none" strike="noStrike">
              <a:solidFill>
                <a:srgbClr val="000000"/>
              </a:solidFill>
              <a:latin typeface="Montserrat"/>
              <a:ea typeface="Montserrat"/>
              <a:cs typeface="Montserrat"/>
              <a:sym typeface="Montserrat"/>
            </a:endParaRPr>
          </a:p>
        </p:txBody>
      </p:sp>
      <p:pic>
        <p:nvPicPr>
          <p:cNvPr id="122" name="Google Shape;122;p2"/>
          <p:cNvPicPr preferRelativeResize="0"/>
          <p:nvPr/>
        </p:nvPicPr>
        <p:blipFill rotWithShape="1">
          <a:blip r:embed="rId13">
            <a:alphaModFix/>
          </a:blip>
          <a:srcRect b="0" l="12695" r="14959" t="0"/>
          <a:stretch/>
        </p:blipFill>
        <p:spPr>
          <a:xfrm>
            <a:off x="5896925" y="1441225"/>
            <a:ext cx="2738273" cy="2757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0"/>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zh-CN" sz="2800" u="none" cap="none" strike="noStrike">
                <a:solidFill>
                  <a:srgbClr val="FFFFFF"/>
                </a:solidFill>
                <a:latin typeface="Montserrat"/>
                <a:ea typeface="Montserrat"/>
                <a:cs typeface="Montserrat"/>
                <a:sym typeface="Montserrat"/>
              </a:rPr>
              <a:t>防止</a:t>
            </a:r>
            <a:r>
              <a:rPr b="1" lang="zh-CN" sz="2800">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a:p>
        </p:txBody>
      </p:sp>
      <p:sp>
        <p:nvSpPr>
          <p:cNvPr id="309" name="Google Shape;309;p20"/>
          <p:cNvSpPr txBox="1"/>
          <p:nvPr/>
        </p:nvSpPr>
        <p:spPr>
          <a:xfrm>
            <a:off x="2862850" y="1600275"/>
            <a:ext cx="6281100" cy="130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你的口罩能保护我；</a:t>
            </a:r>
            <a:endParaRPr b="1" i="0" sz="3400" u="none" cap="none" strike="noStrike">
              <a:solidFill>
                <a:srgbClr val="2176D2"/>
              </a:solidFill>
              <a:highlight>
                <a:srgbClr val="FFFFFF"/>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我的口罩能保护你。</a:t>
            </a:r>
            <a:endParaRPr b="1" i="0" sz="3400" u="none" cap="none" strike="noStrike">
              <a:solidFill>
                <a:srgbClr val="2176D2"/>
              </a:solidFill>
              <a:latin typeface="Montserrat"/>
              <a:ea typeface="Montserrat"/>
              <a:cs typeface="Montserrat"/>
              <a:sym typeface="Montserrat"/>
            </a:endParaRPr>
          </a:p>
        </p:txBody>
      </p:sp>
      <p:sp>
        <p:nvSpPr>
          <p:cNvPr id="310" name="Google Shape;310;p20"/>
          <p:cNvSpPr txBox="1"/>
          <p:nvPr/>
        </p:nvSpPr>
        <p:spPr>
          <a:xfrm>
            <a:off x="3091600" y="3005000"/>
            <a:ext cx="5823600" cy="8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zh-CN" sz="1800">
                <a:solidFill>
                  <a:schemeClr val="dk1"/>
                </a:solidFill>
                <a:highlight>
                  <a:srgbClr val="FFFFFF"/>
                </a:highlight>
                <a:latin typeface="Montserrat"/>
                <a:ea typeface="Montserrat"/>
                <a:cs typeface="Montserrat"/>
                <a:sym typeface="Montserrat"/>
              </a:rPr>
              <a:t>访问</a:t>
            </a:r>
            <a:r>
              <a:rPr b="0" i="0" lang="zh-CN" sz="1800" u="none" cap="none" strike="noStrike">
                <a:solidFill>
                  <a:schemeClr val="dk1"/>
                </a:solidFill>
                <a:highlight>
                  <a:srgbClr val="FFFFFF"/>
                </a:highlight>
                <a:latin typeface="Montserrat"/>
                <a:ea typeface="Montserrat"/>
                <a:cs typeface="Montserrat"/>
                <a:sym typeface="Montserrat"/>
              </a:rPr>
              <a:t> </a:t>
            </a:r>
            <a:r>
              <a:rPr b="1" i="0" lang="zh-CN" sz="1800" u="sng" cap="none" strike="noStrike">
                <a:solidFill>
                  <a:schemeClr val="dk1"/>
                </a:solidFill>
                <a:highlight>
                  <a:srgbClr val="FFFFFF"/>
                </a:highlight>
                <a:latin typeface="Montserrat"/>
                <a:ea typeface="Montserrat"/>
                <a:cs typeface="Montserrat"/>
                <a:sym typeface="Montserrat"/>
              </a:rPr>
              <a:t>bit.ly/CDCFaceCover</a:t>
            </a:r>
            <a:endParaRPr/>
          </a:p>
          <a:p>
            <a:pPr indent="0" lvl="0" marL="0" marR="0" rtl="0" algn="ctr">
              <a:lnSpc>
                <a:spcPct val="100000"/>
              </a:lnSpc>
              <a:spcBef>
                <a:spcPts val="0"/>
              </a:spcBef>
              <a:spcAft>
                <a:spcPts val="0"/>
              </a:spcAft>
              <a:buNone/>
            </a:pPr>
            <a:r>
              <a:rPr b="0" i="0" lang="zh-CN" sz="1800" u="none" cap="none" strike="noStrike">
                <a:solidFill>
                  <a:schemeClr val="dk1"/>
                </a:solidFill>
                <a:highlight>
                  <a:srgbClr val="FFFFFF"/>
                </a:highlight>
                <a:latin typeface="Montserrat"/>
                <a:ea typeface="Montserrat"/>
                <a:cs typeface="Montserrat"/>
                <a:sym typeface="Montserrat"/>
              </a:rPr>
              <a:t>查</a:t>
            </a:r>
            <a:r>
              <a:rPr b="0" i="0" lang="zh-CN" sz="1800" u="none" cap="none" strike="noStrike">
                <a:solidFill>
                  <a:schemeClr val="dk1"/>
                </a:solidFill>
                <a:highlight>
                  <a:srgbClr val="FFFFFF"/>
                </a:highlight>
                <a:latin typeface="Montserrat"/>
                <a:ea typeface="Montserrat"/>
                <a:cs typeface="Montserrat"/>
                <a:sym typeface="Montserrat"/>
              </a:rPr>
              <a:t>看</a:t>
            </a:r>
            <a:r>
              <a:rPr b="0" i="0" lang="zh-CN" sz="1800" u="none" cap="none" strike="noStrike">
                <a:solidFill>
                  <a:schemeClr val="dk1"/>
                </a:solidFill>
                <a:highlight>
                  <a:srgbClr val="FFFFFF"/>
                </a:highlight>
                <a:latin typeface="Montserrat"/>
                <a:ea typeface="Montserrat"/>
                <a:cs typeface="Montserrat"/>
                <a:sym typeface="Montserrat"/>
              </a:rPr>
              <a:t>如何在家</a:t>
            </a:r>
            <a:r>
              <a:rPr lang="zh-CN" sz="1800">
                <a:solidFill>
                  <a:schemeClr val="dk1"/>
                </a:solidFill>
                <a:highlight>
                  <a:srgbClr val="FFFFFF"/>
                </a:highlight>
                <a:latin typeface="Montserrat"/>
                <a:ea typeface="Montserrat"/>
                <a:cs typeface="Montserrat"/>
                <a:sym typeface="Montserrat"/>
              </a:rPr>
              <a:t>中</a:t>
            </a:r>
            <a:r>
              <a:rPr b="0" i="0" lang="zh-CN" sz="1800" u="none" cap="none" strike="noStrike">
                <a:solidFill>
                  <a:schemeClr val="dk1"/>
                </a:solidFill>
                <a:highlight>
                  <a:srgbClr val="FFFFFF"/>
                </a:highlight>
                <a:latin typeface="Montserrat"/>
                <a:ea typeface="Montserrat"/>
                <a:cs typeface="Montserrat"/>
                <a:sym typeface="Montserrat"/>
              </a:rPr>
              <a:t>制作防护口罩</a:t>
            </a:r>
            <a:endParaRPr b="1" i="0" sz="1800" u="sng" cap="none" strike="noStrike">
              <a:solidFill>
                <a:srgbClr val="000000"/>
              </a:solidFill>
              <a:latin typeface="Arial"/>
              <a:ea typeface="Arial"/>
              <a:cs typeface="Arial"/>
              <a:sym typeface="Arial"/>
            </a:endParaRPr>
          </a:p>
        </p:txBody>
      </p:sp>
      <p:pic>
        <p:nvPicPr>
          <p:cNvPr id="311" name="Google Shape;311;p20"/>
          <p:cNvPicPr preferRelativeResize="0"/>
          <p:nvPr/>
        </p:nvPicPr>
        <p:blipFill>
          <a:blip r:embed="rId3">
            <a:alphaModFix/>
          </a:blip>
          <a:stretch>
            <a:fillRect/>
          </a:stretch>
        </p:blipFill>
        <p:spPr>
          <a:xfrm>
            <a:off x="586975" y="1511900"/>
            <a:ext cx="2392117" cy="2306700"/>
          </a:xfrm>
          <a:prstGeom prst="rect">
            <a:avLst/>
          </a:prstGeom>
          <a:noFill/>
          <a:ln>
            <a:noFill/>
          </a:ln>
        </p:spPr>
      </p:pic>
      <p:pic>
        <p:nvPicPr>
          <p:cNvPr id="312" name="Google Shape;312;p20"/>
          <p:cNvPicPr preferRelativeResize="0"/>
          <p:nvPr/>
        </p:nvPicPr>
        <p:blipFill>
          <a:blip r:embed="rId4">
            <a:alphaModFix/>
          </a:blip>
          <a:stretch>
            <a:fillRect/>
          </a:stretch>
        </p:blipFill>
        <p:spPr>
          <a:xfrm>
            <a:off x="586979" y="1430200"/>
            <a:ext cx="2733549" cy="2619225"/>
          </a:xfrm>
          <a:prstGeom prst="rect">
            <a:avLst/>
          </a:prstGeom>
          <a:noFill/>
          <a:ln>
            <a:noFill/>
          </a:ln>
        </p:spPr>
      </p:pic>
      <p:pic>
        <p:nvPicPr>
          <p:cNvPr id="313" name="Google Shape;313;p20"/>
          <p:cNvPicPr preferRelativeResize="0"/>
          <p:nvPr/>
        </p:nvPicPr>
        <p:blipFill>
          <a:blip r:embed="rId5">
            <a:alphaModFix/>
          </a:blip>
          <a:stretch>
            <a:fillRect/>
          </a:stretch>
        </p:blipFill>
        <p:spPr>
          <a:xfrm>
            <a:off x="815225" y="2571750"/>
            <a:ext cx="2276375" cy="274900"/>
          </a:xfrm>
          <a:prstGeom prst="rect">
            <a:avLst/>
          </a:prstGeom>
          <a:noFill/>
          <a:ln>
            <a:noFill/>
          </a:ln>
        </p:spPr>
      </p:pic>
      <p:pic>
        <p:nvPicPr>
          <p:cNvPr id="314" name="Google Shape;314;p20"/>
          <p:cNvPicPr preferRelativeResize="0"/>
          <p:nvPr/>
        </p:nvPicPr>
        <p:blipFill>
          <a:blip r:embed="rId5">
            <a:alphaModFix/>
          </a:blip>
          <a:stretch>
            <a:fillRect/>
          </a:stretch>
        </p:blipFill>
        <p:spPr>
          <a:xfrm>
            <a:off x="815575" y="2951050"/>
            <a:ext cx="2276375" cy="274900"/>
          </a:xfrm>
          <a:prstGeom prst="rect">
            <a:avLst/>
          </a:prstGeom>
          <a:noFill/>
          <a:ln>
            <a:noFill/>
          </a:ln>
        </p:spPr>
      </p:pic>
      <p:pic>
        <p:nvPicPr>
          <p:cNvPr id="315" name="Google Shape;315;p20"/>
          <p:cNvPicPr preferRelativeResize="0"/>
          <p:nvPr/>
        </p:nvPicPr>
        <p:blipFill>
          <a:blip r:embed="rId5">
            <a:alphaModFix/>
          </a:blip>
          <a:stretch>
            <a:fillRect/>
          </a:stretch>
        </p:blipFill>
        <p:spPr>
          <a:xfrm>
            <a:off x="815575" y="3330350"/>
            <a:ext cx="2276375" cy="225275"/>
          </a:xfrm>
          <a:prstGeom prst="rect">
            <a:avLst/>
          </a:prstGeom>
          <a:noFill/>
          <a:ln>
            <a:noFill/>
          </a:ln>
        </p:spPr>
      </p:pic>
      <p:sp>
        <p:nvSpPr>
          <p:cNvPr id="316" name="Google Shape;316;p20"/>
          <p:cNvSpPr txBox="1"/>
          <p:nvPr/>
        </p:nvSpPr>
        <p:spPr>
          <a:xfrm>
            <a:off x="1445950" y="24804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solidFill>
                  <a:schemeClr val="lt1"/>
                </a:solidFill>
                <a:latin typeface="Montserrat"/>
                <a:ea typeface="Montserrat"/>
                <a:cs typeface="Montserrat"/>
                <a:sym typeface="Montserrat"/>
              </a:rPr>
              <a:t>每 个 人</a:t>
            </a:r>
            <a:endParaRPr sz="1800"/>
          </a:p>
        </p:txBody>
      </p:sp>
      <p:sp>
        <p:nvSpPr>
          <p:cNvPr id="317" name="Google Shape;317;p20"/>
          <p:cNvSpPr txBox="1"/>
          <p:nvPr/>
        </p:nvSpPr>
        <p:spPr>
          <a:xfrm>
            <a:off x="1445950" y="28466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solidFill>
                  <a:schemeClr val="lt1"/>
                </a:solidFill>
                <a:latin typeface="Montserrat"/>
                <a:ea typeface="Montserrat"/>
                <a:cs typeface="Montserrat"/>
                <a:sym typeface="Montserrat"/>
              </a:rPr>
              <a:t>都 应 该</a:t>
            </a:r>
            <a:endParaRPr sz="1800"/>
          </a:p>
        </p:txBody>
      </p:sp>
      <p:sp>
        <p:nvSpPr>
          <p:cNvPr id="318" name="Google Shape;318;p20"/>
          <p:cNvSpPr txBox="1"/>
          <p:nvPr/>
        </p:nvSpPr>
        <p:spPr>
          <a:xfrm>
            <a:off x="1445950" y="32259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solidFill>
                  <a:schemeClr val="lt1"/>
                </a:solidFill>
                <a:latin typeface="Montserrat"/>
                <a:ea typeface="Montserrat"/>
                <a:cs typeface="Montserrat"/>
                <a:sym typeface="Montserrat"/>
              </a:rPr>
              <a:t>戴 口 罩</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g737b016594_0_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737b016594_0_19"/>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2400">
                <a:solidFill>
                  <a:srgbClr val="FFFFFF"/>
                </a:solidFill>
                <a:latin typeface="Montserrat"/>
                <a:ea typeface="Montserrat"/>
                <a:cs typeface="Montserrat"/>
                <a:sym typeface="Montserrat"/>
              </a:rPr>
              <a:t>无</a:t>
            </a:r>
            <a:r>
              <a:rPr b="1" lang="zh-CN" sz="2400">
                <a:solidFill>
                  <a:srgbClr val="FFFFFF"/>
                </a:solidFill>
                <a:latin typeface="Montserrat"/>
                <a:ea typeface="Montserrat"/>
                <a:cs typeface="Montserrat"/>
                <a:sym typeface="Montserrat"/>
              </a:rPr>
              <a:t>缝纫简易口罩：</a:t>
            </a:r>
            <a:r>
              <a:rPr b="1" lang="zh-CN" sz="2400">
                <a:solidFill>
                  <a:srgbClr val="FFFFFF"/>
                </a:solidFill>
                <a:latin typeface="Montserrat"/>
                <a:ea typeface="Montserrat"/>
                <a:cs typeface="Montserrat"/>
                <a:sym typeface="Montserrat"/>
              </a:rPr>
              <a:t> </a:t>
            </a:r>
            <a:endParaRPr b="1" sz="2400">
              <a:solidFill>
                <a:srgbClr val="FFFFFF"/>
              </a:solidFill>
              <a:latin typeface="Montserrat"/>
              <a:ea typeface="Montserrat"/>
              <a:cs typeface="Montserrat"/>
              <a:sym typeface="Montserrat"/>
            </a:endParaRPr>
          </a:p>
        </p:txBody>
      </p:sp>
      <p:pic>
        <p:nvPicPr>
          <p:cNvPr id="325" name="Google Shape;325;g737b016594_0_19"/>
          <p:cNvPicPr preferRelativeResize="0"/>
          <p:nvPr/>
        </p:nvPicPr>
        <p:blipFill>
          <a:blip r:embed="rId3">
            <a:alphaModFix/>
          </a:blip>
          <a:stretch>
            <a:fillRect/>
          </a:stretch>
        </p:blipFill>
        <p:spPr>
          <a:xfrm>
            <a:off x="1028425" y="973175"/>
            <a:ext cx="7482752" cy="4007949"/>
          </a:xfrm>
          <a:prstGeom prst="rect">
            <a:avLst/>
          </a:prstGeom>
          <a:noFill/>
          <a:ln>
            <a:noFill/>
          </a:ln>
        </p:spPr>
      </p:pic>
      <p:sp>
        <p:nvSpPr>
          <p:cNvPr id="326" name="Google Shape;326;g737b016594_0_19"/>
          <p:cNvSpPr txBox="1"/>
          <p:nvPr/>
        </p:nvSpPr>
        <p:spPr>
          <a:xfrm>
            <a:off x="2067475" y="1951550"/>
            <a:ext cx="1403700" cy="5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27" name="Google Shape;327;g737b016594_0_19"/>
          <p:cNvPicPr preferRelativeResize="0"/>
          <p:nvPr/>
        </p:nvPicPr>
        <p:blipFill>
          <a:blip r:embed="rId4">
            <a:alphaModFix/>
          </a:blip>
          <a:stretch>
            <a:fillRect/>
          </a:stretch>
        </p:blipFill>
        <p:spPr>
          <a:xfrm>
            <a:off x="1505500" y="2404463"/>
            <a:ext cx="982275" cy="334575"/>
          </a:xfrm>
          <a:prstGeom prst="rect">
            <a:avLst/>
          </a:prstGeom>
          <a:noFill/>
          <a:ln>
            <a:noFill/>
          </a:ln>
        </p:spPr>
      </p:pic>
      <p:pic>
        <p:nvPicPr>
          <p:cNvPr id="328" name="Google Shape;328;g737b016594_0_19"/>
          <p:cNvPicPr preferRelativeResize="0"/>
          <p:nvPr/>
        </p:nvPicPr>
        <p:blipFill>
          <a:blip r:embed="rId5">
            <a:alphaModFix/>
          </a:blip>
          <a:stretch>
            <a:fillRect/>
          </a:stretch>
        </p:blipFill>
        <p:spPr>
          <a:xfrm>
            <a:off x="2067475" y="1951550"/>
            <a:ext cx="1117900" cy="334575"/>
          </a:xfrm>
          <a:prstGeom prst="rect">
            <a:avLst/>
          </a:prstGeom>
          <a:noFill/>
          <a:ln>
            <a:noFill/>
          </a:ln>
        </p:spPr>
      </p:pic>
      <p:sp>
        <p:nvSpPr>
          <p:cNvPr id="329" name="Google Shape;329;g737b016594_0_19"/>
          <p:cNvSpPr txBox="1"/>
          <p:nvPr/>
        </p:nvSpPr>
        <p:spPr>
          <a:xfrm>
            <a:off x="1991875" y="19811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剪开咖啡滤纸。</a:t>
            </a:r>
            <a:endParaRPr/>
          </a:p>
        </p:txBody>
      </p:sp>
      <p:pic>
        <p:nvPicPr>
          <p:cNvPr id="330" name="Google Shape;330;g737b016594_0_19"/>
          <p:cNvPicPr preferRelativeResize="0"/>
          <p:nvPr/>
        </p:nvPicPr>
        <p:blipFill>
          <a:blip r:embed="rId6">
            <a:alphaModFix/>
          </a:blip>
          <a:stretch>
            <a:fillRect/>
          </a:stretch>
        </p:blipFill>
        <p:spPr>
          <a:xfrm>
            <a:off x="6455700" y="2252225"/>
            <a:ext cx="1707400" cy="664650"/>
          </a:xfrm>
          <a:prstGeom prst="rect">
            <a:avLst/>
          </a:prstGeom>
          <a:noFill/>
          <a:ln>
            <a:noFill/>
          </a:ln>
        </p:spPr>
      </p:pic>
      <p:sp>
        <p:nvSpPr>
          <p:cNvPr id="331" name="Google Shape;331;g737b016594_0_19"/>
          <p:cNvSpPr txBox="1"/>
          <p:nvPr/>
        </p:nvSpPr>
        <p:spPr>
          <a:xfrm>
            <a:off x="6076750" y="2336300"/>
            <a:ext cx="3220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将剪下的滤纸折在方巾/手帕中间。</a:t>
            </a:r>
            <a:endParaRPr/>
          </a:p>
          <a:p>
            <a:pPr indent="0" lvl="0" marL="0" rtl="0" algn="l">
              <a:spcBef>
                <a:spcPts val="0"/>
              </a:spcBef>
              <a:spcAft>
                <a:spcPts val="0"/>
              </a:spcAft>
              <a:buNone/>
            </a:pPr>
            <a:r>
              <a:rPr lang="zh-CN"/>
              <a:t>将方巾上部往下折，下部往上折。</a:t>
            </a:r>
            <a:endParaRPr/>
          </a:p>
        </p:txBody>
      </p:sp>
      <p:pic>
        <p:nvPicPr>
          <p:cNvPr id="332" name="Google Shape;332;g737b016594_0_19"/>
          <p:cNvPicPr preferRelativeResize="0"/>
          <p:nvPr/>
        </p:nvPicPr>
        <p:blipFill>
          <a:blip r:embed="rId7">
            <a:alphaModFix/>
          </a:blip>
          <a:stretch>
            <a:fillRect/>
          </a:stretch>
        </p:blipFill>
        <p:spPr>
          <a:xfrm>
            <a:off x="1138525" y="4323900"/>
            <a:ext cx="2046850" cy="657225"/>
          </a:xfrm>
          <a:prstGeom prst="rect">
            <a:avLst/>
          </a:prstGeom>
          <a:noFill/>
          <a:ln>
            <a:noFill/>
          </a:ln>
        </p:spPr>
      </p:pic>
      <p:pic>
        <p:nvPicPr>
          <p:cNvPr id="333" name="Google Shape;333;g737b016594_0_19"/>
          <p:cNvPicPr preferRelativeResize="0"/>
          <p:nvPr/>
        </p:nvPicPr>
        <p:blipFill rotWithShape="1">
          <a:blip r:embed="rId8">
            <a:alphaModFix/>
          </a:blip>
          <a:srcRect b="0" l="0" r="25545" t="0"/>
          <a:stretch/>
        </p:blipFill>
        <p:spPr>
          <a:xfrm>
            <a:off x="3748000" y="4361400"/>
            <a:ext cx="2109975" cy="583500"/>
          </a:xfrm>
          <a:prstGeom prst="rect">
            <a:avLst/>
          </a:prstGeom>
          <a:noFill/>
          <a:ln>
            <a:noFill/>
          </a:ln>
        </p:spPr>
      </p:pic>
      <p:sp>
        <p:nvSpPr>
          <p:cNvPr id="334" name="Google Shape;334;g737b016594_0_19"/>
          <p:cNvSpPr txBox="1"/>
          <p:nvPr/>
        </p:nvSpPr>
        <p:spPr>
          <a:xfrm>
            <a:off x="496638" y="43787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将两根橡皮筋或发圈，相隔6英寸（约15厘米），套在折好的方巾上</a:t>
            </a:r>
            <a:endParaRPr/>
          </a:p>
        </p:txBody>
      </p:sp>
      <p:sp>
        <p:nvSpPr>
          <p:cNvPr id="335" name="Google Shape;335;g737b016594_0_19"/>
          <p:cNvSpPr txBox="1"/>
          <p:nvPr/>
        </p:nvSpPr>
        <p:spPr>
          <a:xfrm>
            <a:off x="3748000" y="4378700"/>
            <a:ext cx="2295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将方巾两端向中间对折，塞好以固定。</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21"/>
          <p:cNvSpPr txBox="1"/>
          <p:nvPr>
            <p:ph idx="1" type="body"/>
          </p:nvPr>
        </p:nvSpPr>
        <p:spPr>
          <a:xfrm>
            <a:off x="395650" y="985100"/>
            <a:ext cx="4695000" cy="33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a:solidFill>
                  <a:schemeClr val="dk1"/>
                </a:solidFill>
                <a:latin typeface="Montserrat"/>
                <a:ea typeface="Montserrat"/>
                <a:cs typeface="Montserrat"/>
                <a:sym typeface="Montserrat"/>
              </a:rPr>
              <a:t>如果出现以下情况，请联系您的医生：</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出现任何</a:t>
            </a:r>
            <a:r>
              <a:rPr lang="zh-CN" sz="1600">
                <a:solidFill>
                  <a:schemeClr val="dk1"/>
                </a:solidFill>
                <a:latin typeface="Montserrat"/>
                <a:ea typeface="Montserrat"/>
                <a:cs typeface="Montserrat"/>
                <a:sym typeface="Montserrat"/>
              </a:rPr>
              <a:t>感染新冠肺炎的</a:t>
            </a:r>
            <a:r>
              <a:rPr lang="zh-CN" sz="1600">
                <a:solidFill>
                  <a:schemeClr val="dk1"/>
                </a:solidFill>
                <a:latin typeface="Montserrat"/>
                <a:ea typeface="Montserrat"/>
                <a:cs typeface="Montserrat"/>
                <a:sym typeface="Montserrat"/>
              </a:rPr>
              <a:t>常见症状</a:t>
            </a:r>
            <a:endParaRPr sz="1600">
              <a:solidFill>
                <a:schemeClr val="dk1"/>
              </a:solidFill>
              <a:latin typeface="Montserrat"/>
              <a:ea typeface="Montserrat"/>
              <a:cs typeface="Montserrat"/>
              <a:sym typeface="Montserrat"/>
            </a:endParaRPr>
          </a:p>
          <a:p>
            <a:pPr indent="0" lvl="0" marL="127000" rtl="0" algn="l">
              <a:lnSpc>
                <a:spcPct val="115000"/>
              </a:lnSpc>
              <a:spcBef>
                <a:spcPts val="0"/>
              </a:spcBef>
              <a:spcAft>
                <a:spcPts val="0"/>
              </a:spcAft>
              <a:buClr>
                <a:schemeClr val="dk1"/>
              </a:buClr>
              <a:buSzPts val="1600"/>
              <a:buNone/>
            </a:pPr>
            <a:r>
              <a:t/>
            </a:r>
            <a:endParaRPr sz="1600">
              <a:solidFill>
                <a:schemeClr val="dk1"/>
              </a:solidFill>
              <a:latin typeface="Montserrat"/>
              <a:ea typeface="Montserrat"/>
              <a:cs typeface="Montserrat"/>
              <a:sym typeface="Montserrat"/>
            </a:endParaRPr>
          </a:p>
          <a:p>
            <a:pPr indent="-330200" lvl="0" marL="457200" rtl="0" algn="l">
              <a:lnSpc>
                <a:spcPct val="115000"/>
              </a:lnSpc>
              <a:spcBef>
                <a:spcPts val="1000"/>
              </a:spcBef>
              <a:spcAft>
                <a:spcPts val="1000"/>
              </a:spcAft>
              <a:buClr>
                <a:schemeClr val="dk1"/>
              </a:buClr>
              <a:buSzPts val="1600"/>
              <a:buFont typeface="Montserrat"/>
              <a:buChar char="●"/>
            </a:pPr>
            <a:r>
              <a:rPr lang="zh-CN" sz="1600">
                <a:solidFill>
                  <a:schemeClr val="dk1"/>
                </a:solidFill>
                <a:latin typeface="Montserrat"/>
                <a:ea typeface="Montserrat"/>
                <a:cs typeface="Montserrat"/>
                <a:sym typeface="Montserrat"/>
              </a:rPr>
              <a:t>与</a:t>
            </a:r>
            <a:r>
              <a:rPr lang="zh-CN" sz="1600">
                <a:solidFill>
                  <a:schemeClr val="dk1"/>
                </a:solidFill>
                <a:latin typeface="Montserrat"/>
                <a:ea typeface="Montserrat"/>
                <a:cs typeface="Montserrat"/>
                <a:sym typeface="Montserrat"/>
              </a:rPr>
              <a:t>新冠肺炎(COVID-19)</a:t>
            </a:r>
            <a:r>
              <a:rPr lang="zh-CN" sz="1600">
                <a:solidFill>
                  <a:schemeClr val="dk1"/>
                </a:solidFill>
                <a:latin typeface="Montserrat"/>
                <a:ea typeface="Montserrat"/>
                <a:cs typeface="Montserrat"/>
                <a:sym typeface="Montserrat"/>
              </a:rPr>
              <a:t>检测结果呈阳性的人有过接触</a:t>
            </a:r>
            <a:endParaRPr b="1" sz="1600">
              <a:solidFill>
                <a:schemeClr val="dk1"/>
              </a:solidFill>
              <a:latin typeface="Montserrat"/>
              <a:ea typeface="Montserrat"/>
              <a:cs typeface="Montserrat"/>
              <a:sym typeface="Montserrat"/>
            </a:endParaRPr>
          </a:p>
        </p:txBody>
      </p:sp>
      <p:sp>
        <p:nvSpPr>
          <p:cNvPr id="341" name="Google Shape;341;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如果您认为自己生病了，应该怎么办：</a:t>
            </a:r>
            <a:endParaRPr b="1" i="0" sz="2400" u="none" cap="none" strike="noStrike">
              <a:solidFill>
                <a:srgbClr val="FFFFFF"/>
              </a:solidFill>
              <a:latin typeface="Arial"/>
              <a:ea typeface="Arial"/>
              <a:cs typeface="Arial"/>
              <a:sym typeface="Arial"/>
            </a:endParaRPr>
          </a:p>
        </p:txBody>
      </p:sp>
      <p:pic>
        <p:nvPicPr>
          <p:cNvPr id="343" name="Google Shape;343;p21"/>
          <p:cNvPicPr preferRelativeResize="0"/>
          <p:nvPr/>
        </p:nvPicPr>
        <p:blipFill rotWithShape="1">
          <a:blip r:embed="rId4">
            <a:alphaModFix/>
          </a:blip>
          <a:srcRect b="8584" l="28971" r="29432" t="9728"/>
          <a:stretch/>
        </p:blipFill>
        <p:spPr>
          <a:xfrm>
            <a:off x="5730600" y="1413388"/>
            <a:ext cx="2349550" cy="2464725"/>
          </a:xfrm>
          <a:prstGeom prst="rect">
            <a:avLst/>
          </a:prstGeom>
          <a:noFill/>
          <a:ln>
            <a:noFill/>
          </a:ln>
        </p:spPr>
      </p:pic>
      <p:pic>
        <p:nvPicPr>
          <p:cNvPr id="344" name="Google Shape;344;p21"/>
          <p:cNvPicPr preferRelativeResize="0"/>
          <p:nvPr/>
        </p:nvPicPr>
        <p:blipFill>
          <a:blip r:embed="rId5">
            <a:alphaModFix/>
          </a:blip>
          <a:stretch>
            <a:fillRect/>
          </a:stretch>
        </p:blipFill>
        <p:spPr>
          <a:xfrm>
            <a:off x="504925" y="3281800"/>
            <a:ext cx="5079625" cy="1568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2"/>
          <p:cNvSpPr txBox="1"/>
          <p:nvPr>
            <p:ph idx="1" type="body"/>
          </p:nvPr>
        </p:nvSpPr>
        <p:spPr>
          <a:xfrm>
            <a:off x="708175" y="1545899"/>
            <a:ext cx="4441341" cy="265312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200">
                <a:solidFill>
                  <a:schemeClr val="dk1"/>
                </a:solidFill>
                <a:latin typeface="Montserrat"/>
                <a:ea typeface="Montserrat"/>
                <a:cs typeface="Montserrat"/>
                <a:sym typeface="Montserrat"/>
              </a:rPr>
              <a:t>首先，</a:t>
            </a:r>
            <a:r>
              <a:rPr b="1" lang="zh-CN" sz="2200">
                <a:solidFill>
                  <a:schemeClr val="dk1"/>
                </a:solidFill>
                <a:latin typeface="Montserrat"/>
                <a:ea typeface="Montserrat"/>
                <a:cs typeface="Montserrat"/>
                <a:sym typeface="Montserrat"/>
              </a:rPr>
              <a:t>给您的医生打电话。</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仅当</a:t>
            </a:r>
            <a:r>
              <a:rPr lang="zh-CN" sz="2200">
                <a:solidFill>
                  <a:schemeClr val="dk1"/>
                </a:solidFill>
                <a:latin typeface="Montserrat"/>
                <a:ea typeface="Montserrat"/>
                <a:cs typeface="Montserrat"/>
                <a:sym typeface="Montserrat"/>
              </a:rPr>
              <a:t>您出现严重症状时，才</a:t>
            </a:r>
            <a:r>
              <a:rPr lang="zh-CN" sz="2200">
                <a:solidFill>
                  <a:schemeClr val="dk1"/>
                </a:solidFill>
                <a:latin typeface="Montserrat"/>
                <a:ea typeface="Montserrat"/>
                <a:cs typeface="Montserrat"/>
                <a:sym typeface="Montserrat"/>
              </a:rPr>
              <a:t>前往</a:t>
            </a:r>
            <a:r>
              <a:rPr lang="zh-CN" sz="2200">
                <a:solidFill>
                  <a:schemeClr val="dk1"/>
                </a:solidFill>
                <a:latin typeface="Montserrat"/>
                <a:ea typeface="Montserrat"/>
                <a:cs typeface="Montserrat"/>
                <a:sym typeface="Montserrat"/>
              </a:rPr>
              <a:t>急救护理诊所 (</a:t>
            </a:r>
            <a:r>
              <a:rPr lang="zh-CN" sz="2200">
                <a:solidFill>
                  <a:schemeClr val="dk1"/>
                </a:solidFill>
                <a:latin typeface="Montserrat"/>
                <a:ea typeface="Montserrat"/>
                <a:cs typeface="Montserrat"/>
                <a:sym typeface="Montserrat"/>
              </a:rPr>
              <a:t>urgent care) </a:t>
            </a:r>
            <a:r>
              <a:rPr lang="zh-CN" sz="2200">
                <a:solidFill>
                  <a:schemeClr val="dk1"/>
                </a:solidFill>
                <a:latin typeface="Montserrat"/>
                <a:ea typeface="Montserrat"/>
                <a:cs typeface="Montserrat"/>
                <a:sym typeface="Montserrat"/>
              </a:rPr>
              <a:t>或   </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急诊中心 (</a:t>
            </a:r>
            <a:r>
              <a:rPr lang="zh-CN" sz="2200">
                <a:solidFill>
                  <a:schemeClr val="dk1"/>
                </a:solidFill>
                <a:latin typeface="Montserrat"/>
                <a:ea typeface="Montserrat"/>
                <a:cs typeface="Montserrat"/>
                <a:sym typeface="Montserrat"/>
              </a:rPr>
              <a:t>emergency center)</a:t>
            </a:r>
            <a:r>
              <a:rPr lang="zh-CN" sz="2200">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350" name="Google Shape;350;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zh-CN" sz="2400" u="none" cap="none" strike="noStrike">
                <a:solidFill>
                  <a:srgbClr val="FFFFFF"/>
                </a:solidFill>
                <a:latin typeface="Arial"/>
                <a:ea typeface="Arial"/>
                <a:cs typeface="Arial"/>
                <a:sym typeface="Arial"/>
              </a:rPr>
              <a:t>如果您认为自己生病了，应该怎么办：</a:t>
            </a:r>
            <a:endParaRPr/>
          </a:p>
        </p:txBody>
      </p:sp>
      <p:sp>
        <p:nvSpPr>
          <p:cNvPr id="352" name="Google Shape;352;p22"/>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55CC"/>
              </a:solidFill>
              <a:latin typeface="Arial"/>
              <a:ea typeface="Arial"/>
              <a:cs typeface="Arial"/>
              <a:sym typeface="Arial"/>
            </a:endParaRPr>
          </a:p>
        </p:txBody>
      </p:sp>
      <p:grpSp>
        <p:nvGrpSpPr>
          <p:cNvPr id="353" name="Google Shape;353;p22"/>
          <p:cNvGrpSpPr/>
          <p:nvPr/>
        </p:nvGrpSpPr>
        <p:grpSpPr>
          <a:xfrm>
            <a:off x="5838335" y="1545903"/>
            <a:ext cx="3199723" cy="2888811"/>
            <a:chOff x="5728214" y="1763839"/>
            <a:chExt cx="3309602" cy="2602064"/>
          </a:xfrm>
        </p:grpSpPr>
        <p:sp>
          <p:nvSpPr>
            <p:cNvPr id="354" name="Google Shape;354;p22"/>
            <p:cNvSpPr txBox="1"/>
            <p:nvPr/>
          </p:nvSpPr>
          <p:spPr>
            <a:xfrm>
              <a:off x="5728214" y="1763839"/>
              <a:ext cx="2763900" cy="82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请拨打 </a:t>
              </a:r>
              <a:r>
                <a:rPr lang="zh-CN" sz="2400">
                  <a:solidFill>
                    <a:schemeClr val="lt1"/>
                  </a:solidFill>
                  <a:latin typeface="Montserrat"/>
                  <a:ea typeface="Montserrat"/>
                  <a:cs typeface="Montserrat"/>
                  <a:sym typeface="Montserrat"/>
                </a:rPr>
                <a:t>（英文）</a:t>
              </a:r>
              <a:endParaRPr b="1"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EFA2"/>
                  </a:solidFill>
                  <a:latin typeface="Montserrat"/>
                  <a:ea typeface="Montserrat"/>
                  <a:cs typeface="Montserrat"/>
                  <a:sym typeface="Montserrat"/>
                </a:rPr>
                <a:t>1-800-722-7112</a:t>
              </a:r>
              <a:endParaRPr b="1" i="0" sz="2400" u="none" cap="none" strike="noStrike">
                <a:solidFill>
                  <a:srgbClr val="FFEFA2"/>
                </a:solidFill>
                <a:latin typeface="Montserrat"/>
                <a:ea typeface="Montserrat"/>
                <a:cs typeface="Montserrat"/>
                <a:sym typeface="Montserrat"/>
              </a:endParaRPr>
            </a:p>
          </p:txBody>
        </p:sp>
        <p:sp>
          <p:nvSpPr>
            <p:cNvPr id="355" name="Google Shape;355;p22"/>
            <p:cNvSpPr txBox="1"/>
            <p:nvPr/>
          </p:nvSpPr>
          <p:spPr>
            <a:xfrm>
              <a:off x="5729716" y="2524803"/>
              <a:ext cx="3308100" cy="1841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zh-CN" sz="2400" u="none" cap="none" strike="noStrike">
                  <a:solidFill>
                    <a:srgbClr val="FFFFFF"/>
                  </a:solidFill>
                  <a:latin typeface="Montserrat"/>
                  <a:ea typeface="Montserrat"/>
                  <a:cs typeface="Montserrat"/>
                  <a:sym typeface="Montserrat"/>
                </a:rPr>
                <a:t>咨询医疗保健</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0" i="0" lang="zh-CN" sz="2400" u="none" cap="none" strike="noStrike">
                  <a:solidFill>
                    <a:srgbClr val="FFFFFF"/>
                  </a:solidFill>
                  <a:latin typeface="Montserrat"/>
                  <a:ea typeface="Montserrat"/>
                  <a:cs typeface="Montserrat"/>
                  <a:sym typeface="Montserrat"/>
                </a:rPr>
                <a:t>专业人员</a:t>
              </a:r>
              <a:r>
                <a:rPr b="0" i="0" lang="zh-CN" sz="2400" u="none" cap="none" strike="noStrike">
                  <a:solidFill>
                    <a:srgbClr val="FFFFFF"/>
                  </a:solidFill>
                  <a:latin typeface="Montserrat"/>
                  <a:ea typeface="Montserrat"/>
                  <a:cs typeface="Montserrat"/>
                  <a:sym typeface="Montserrat"/>
                  <a:extLst>
                    <a:ext uri="http://customooxmlschemas.google.com/">
                      <go:slidesCustomData xmlns:go="http://customooxmlschemas.google.com/" textRoundtripDataId="0"/>
                    </a:ext>
                  </a:extLst>
                </a:rPr>
                <a:t>。</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t/>
              </a:r>
              <a:endParaRPr sz="600">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1" lang="zh-CN" sz="2400">
                  <a:solidFill>
                    <a:srgbClr val="FFFFFF"/>
                  </a:solidFill>
                  <a:latin typeface="Montserrat"/>
                  <a:ea typeface="Montserrat"/>
                  <a:cs typeface="Montserrat"/>
                  <a:sym typeface="Montserrat"/>
                </a:rPr>
                <a:t>中文服务：</a:t>
              </a:r>
              <a:r>
                <a:rPr b="1" lang="zh-CN" sz="2400">
                  <a:solidFill>
                    <a:srgbClr val="FFEFA2"/>
                  </a:solidFill>
                  <a:latin typeface="Montserrat"/>
                  <a:ea typeface="Montserrat"/>
                  <a:cs typeface="Montserrat"/>
                  <a:sym typeface="Montserrat"/>
                </a:rPr>
                <a:t>311</a:t>
              </a:r>
              <a:endParaRPr sz="24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23"/>
          <p:cNvSpPr txBox="1"/>
          <p:nvPr>
            <p:ph idx="1" type="body"/>
          </p:nvPr>
        </p:nvSpPr>
        <p:spPr>
          <a:xfrm>
            <a:off x="153750" y="965461"/>
            <a:ext cx="8688600" cy="759813"/>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目前，</a:t>
            </a:r>
            <a:r>
              <a:rPr b="1" lang="zh-CN">
                <a:solidFill>
                  <a:schemeClr val="dk1"/>
                </a:solidFill>
                <a:latin typeface="Montserrat"/>
                <a:ea typeface="Montserrat"/>
                <a:cs typeface="Montserrat"/>
                <a:sym typeface="Montserrat"/>
              </a:rPr>
              <a:t>尚无</a:t>
            </a:r>
            <a:r>
              <a:rPr lang="zh-CN">
                <a:solidFill>
                  <a:schemeClr val="dk1"/>
                </a:solidFill>
                <a:latin typeface="Montserrat"/>
                <a:ea typeface="Montserrat"/>
                <a:cs typeface="Montserrat"/>
                <a:sym typeface="Montserrat"/>
              </a:rPr>
              <a:t>专门针对</a:t>
            </a:r>
            <a:r>
              <a:rPr lang="zh-CN">
                <a:solidFill>
                  <a:schemeClr val="dk1"/>
                </a:solidFill>
                <a:latin typeface="Montserrat"/>
                <a:ea typeface="Montserrat"/>
                <a:cs typeface="Montserrat"/>
                <a:sym typeface="Montserrat"/>
              </a:rPr>
              <a:t>新冠肺炎(COVID-19)</a:t>
            </a:r>
            <a:r>
              <a:rPr lang="zh-CN">
                <a:solidFill>
                  <a:schemeClr val="dk1"/>
                </a:solidFill>
                <a:latin typeface="Montserrat"/>
                <a:ea typeface="Montserrat"/>
                <a:cs typeface="Montserrat"/>
                <a:sym typeface="Montserrat"/>
              </a:rPr>
              <a:t>的</a:t>
            </a:r>
            <a:r>
              <a:rPr b="1" lang="zh-CN">
                <a:solidFill>
                  <a:schemeClr val="dk1"/>
                </a:solidFill>
                <a:latin typeface="Montserrat"/>
                <a:ea typeface="Montserrat"/>
                <a:cs typeface="Montserrat"/>
                <a:sym typeface="Montserrat"/>
              </a:rPr>
              <a:t>药物或疗法</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p:txBody>
      </p:sp>
      <p:sp>
        <p:nvSpPr>
          <p:cNvPr id="361" name="Google Shape;361;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zh-CN" sz="2400">
                <a:solidFill>
                  <a:srgbClr val="FFFFFF"/>
                </a:solidFill>
                <a:latin typeface="Montserrat"/>
                <a:ea typeface="Montserrat"/>
                <a:cs typeface="Montserrat"/>
                <a:sym typeface="Montserrat"/>
              </a:rPr>
              <a:t>新冠肺炎(COVID-19)</a:t>
            </a:r>
            <a:r>
              <a:rPr b="1" i="0" lang="zh-CN" sz="2400" u="none" cap="none" strike="noStrike">
                <a:solidFill>
                  <a:srgbClr val="FFFFFF"/>
                </a:solidFill>
                <a:latin typeface="Montserrat"/>
                <a:ea typeface="Montserrat"/>
                <a:cs typeface="Montserrat"/>
                <a:sym typeface="Montserrat"/>
              </a:rPr>
              <a:t>的治疗</a:t>
            </a:r>
            <a:endParaRPr b="1" i="0" sz="2400" u="none" cap="none" strike="noStrike">
              <a:solidFill>
                <a:srgbClr val="FFFFFF"/>
              </a:solidFill>
              <a:latin typeface="Montserrat"/>
              <a:ea typeface="Montserrat"/>
              <a:cs typeface="Montserrat"/>
              <a:sym typeface="Montserrat"/>
            </a:endParaRPr>
          </a:p>
        </p:txBody>
      </p:sp>
      <p:sp>
        <p:nvSpPr>
          <p:cNvPr id="363" name="Google Shape;363;p23"/>
          <p:cNvSpPr txBox="1"/>
          <p:nvPr/>
        </p:nvSpPr>
        <p:spPr>
          <a:xfrm>
            <a:off x="1452300" y="2914650"/>
            <a:ext cx="5806500" cy="184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1800" u="sng" cap="none" strike="noStrike">
                <a:solidFill>
                  <a:schemeClr val="dk1"/>
                </a:solidFill>
                <a:latin typeface="Montserrat"/>
                <a:ea typeface="Montserrat"/>
                <a:cs typeface="Montserrat"/>
                <a:sym typeface="Montserrat"/>
              </a:rPr>
              <a:t>轻症病例：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休息，</a:t>
            </a:r>
            <a:r>
              <a:rPr lang="zh-CN" sz="1800">
                <a:solidFill>
                  <a:schemeClr val="dk1"/>
                </a:solidFill>
                <a:latin typeface="Montserrat"/>
                <a:ea typeface="Montserrat"/>
                <a:cs typeface="Montserrat"/>
                <a:sym typeface="Montserrat"/>
              </a:rPr>
              <a:t>多喝水</a:t>
            </a:r>
            <a:r>
              <a:rPr b="0" i="0" lang="zh-CN" sz="1800" u="none" cap="none" strike="noStrike">
                <a:solidFill>
                  <a:schemeClr val="dk1"/>
                </a:solidFill>
                <a:latin typeface="Montserrat"/>
                <a:ea typeface="Montserrat"/>
                <a:cs typeface="Montserrat"/>
                <a:sym typeface="Montserrat"/>
              </a:rPr>
              <a:t>，</a:t>
            </a:r>
            <a:r>
              <a:rPr lang="zh-CN" sz="1800">
                <a:solidFill>
                  <a:schemeClr val="dk1"/>
                </a:solidFill>
                <a:latin typeface="Montserrat"/>
                <a:ea typeface="Montserrat"/>
                <a:cs typeface="Montserrat"/>
                <a:sym typeface="Montserrat"/>
              </a:rPr>
              <a:t>并</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服用非处方感冒/退烧药。</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lang="zh-CN" sz="1800">
                <a:solidFill>
                  <a:schemeClr val="dk1"/>
                </a:solidFill>
                <a:latin typeface="Montserrat"/>
                <a:ea typeface="Montserrat"/>
                <a:cs typeface="Montserrat"/>
                <a:sym typeface="Montserrat"/>
              </a:rPr>
              <a:t>就目前观察，</a:t>
            </a:r>
            <a:r>
              <a:rPr b="0" i="0" lang="zh-CN" sz="1800" u="none" cap="none" strike="noStrike">
                <a:solidFill>
                  <a:schemeClr val="dk1"/>
                </a:solidFill>
                <a:latin typeface="Montserrat"/>
                <a:ea typeface="Montserrat"/>
                <a:cs typeface="Montserrat"/>
                <a:sym typeface="Montserrat"/>
              </a:rPr>
              <a:t>轻症病例</a:t>
            </a:r>
            <a:r>
              <a:rPr lang="zh-CN" sz="1800">
                <a:solidFill>
                  <a:schemeClr val="dk1"/>
                </a:solidFill>
                <a:latin typeface="Montserrat"/>
                <a:ea typeface="Montserrat"/>
                <a:cs typeface="Montserrat"/>
                <a:sym typeface="Montserrat"/>
              </a:rPr>
              <a:t>在约</a:t>
            </a:r>
            <a:r>
              <a:rPr b="1" i="0" lang="zh-CN" sz="1800" u="none" cap="none" strike="noStrike">
                <a:solidFill>
                  <a:schemeClr val="dk1"/>
                </a:solidFill>
                <a:latin typeface="Montserrat"/>
                <a:ea typeface="Montserrat"/>
                <a:cs typeface="Montserrat"/>
                <a:sym typeface="Montserrat"/>
              </a:rPr>
              <a:t>1-2周</a:t>
            </a:r>
            <a:r>
              <a:rPr b="0" i="0" lang="zh-CN" sz="1800" u="none" cap="none" strike="noStrike">
                <a:solidFill>
                  <a:schemeClr val="dk1"/>
                </a:solidFill>
                <a:latin typeface="Montserrat"/>
                <a:ea typeface="Montserrat"/>
                <a:cs typeface="Montserrat"/>
                <a:sym typeface="Montserrat"/>
              </a:rPr>
              <a:t>内</a:t>
            </a:r>
            <a:r>
              <a:rPr lang="zh-CN" sz="1800">
                <a:solidFill>
                  <a:schemeClr val="dk1"/>
                </a:solidFill>
                <a:latin typeface="Montserrat"/>
                <a:ea typeface="Montserrat"/>
                <a:cs typeface="Montserrat"/>
                <a:sym typeface="Montserrat"/>
              </a:rPr>
              <a:t>康复</a:t>
            </a:r>
            <a:r>
              <a:rPr b="0" i="0" lang="zh-CN" sz="1800" u="none" cap="none" strike="noStrike">
                <a:solidFill>
                  <a:schemeClr val="dk1"/>
                </a:solidFill>
                <a:latin typeface="Montserrat"/>
                <a:ea typeface="Montserrat"/>
                <a:cs typeface="Montserrat"/>
                <a:sym typeface="Montserrat"/>
              </a:rPr>
              <a:t>。</a:t>
            </a:r>
            <a:endParaRPr b="1" i="0" sz="1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1600" u="none" cap="none" strike="noStrike">
              <a:solidFill>
                <a:schemeClr val="dk1"/>
              </a:solidFill>
              <a:latin typeface="Montserrat"/>
              <a:ea typeface="Montserrat"/>
              <a:cs typeface="Montserrat"/>
              <a:sym typeface="Montserrat"/>
            </a:endParaRPr>
          </a:p>
        </p:txBody>
      </p:sp>
      <p:pic>
        <p:nvPicPr>
          <p:cNvPr id="364" name="Google Shape;364;p23"/>
          <p:cNvPicPr preferRelativeResize="0"/>
          <p:nvPr/>
        </p:nvPicPr>
        <p:blipFill rotWithShape="1">
          <a:blip r:embed="rId3">
            <a:alphaModFix/>
          </a:blip>
          <a:srcRect b="0" l="0" r="0" t="0"/>
          <a:stretch/>
        </p:blipFill>
        <p:spPr>
          <a:xfrm>
            <a:off x="4117730" y="1567788"/>
            <a:ext cx="950719" cy="759812"/>
          </a:xfrm>
          <a:prstGeom prst="rect">
            <a:avLst/>
          </a:prstGeom>
          <a:noFill/>
          <a:ln>
            <a:noFill/>
          </a:ln>
        </p:spPr>
      </p:pic>
      <p:pic>
        <p:nvPicPr>
          <p:cNvPr id="365" name="Google Shape;365;p23"/>
          <p:cNvPicPr preferRelativeResize="0"/>
          <p:nvPr/>
        </p:nvPicPr>
        <p:blipFill rotWithShape="1">
          <a:blip r:embed="rId4">
            <a:alphaModFix/>
          </a:blip>
          <a:srcRect b="0" l="0" r="0" t="0"/>
          <a:stretch/>
        </p:blipFill>
        <p:spPr>
          <a:xfrm>
            <a:off x="5708864" y="1438703"/>
            <a:ext cx="1112274" cy="888900"/>
          </a:xfrm>
          <a:prstGeom prst="rect">
            <a:avLst/>
          </a:prstGeom>
          <a:noFill/>
          <a:ln>
            <a:noFill/>
          </a:ln>
        </p:spPr>
      </p:pic>
      <p:pic>
        <p:nvPicPr>
          <p:cNvPr id="366" name="Google Shape;366;p23"/>
          <p:cNvPicPr preferRelativeResize="0"/>
          <p:nvPr/>
        </p:nvPicPr>
        <p:blipFill rotWithShape="1">
          <a:blip r:embed="rId5">
            <a:alphaModFix/>
          </a:blip>
          <a:srcRect b="0" l="0" r="0" t="0"/>
          <a:stretch/>
        </p:blipFill>
        <p:spPr>
          <a:xfrm>
            <a:off x="2475188" y="1613575"/>
            <a:ext cx="836175" cy="759800"/>
          </a:xfrm>
          <a:prstGeom prst="rect">
            <a:avLst/>
          </a:prstGeom>
          <a:noFill/>
          <a:ln>
            <a:noFill/>
          </a:ln>
        </p:spPr>
      </p:pic>
      <p:sp>
        <p:nvSpPr>
          <p:cNvPr id="367" name="Google Shape;367;p23"/>
          <p:cNvSpPr txBox="1"/>
          <p:nvPr/>
        </p:nvSpPr>
        <p:spPr>
          <a:xfrm>
            <a:off x="2442413" y="2327590"/>
            <a:ext cx="950719" cy="41221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待在家里</a:t>
            </a:r>
            <a:endParaRPr b="0" i="0" sz="1400" u="none" cap="none" strike="noStrike">
              <a:solidFill>
                <a:srgbClr val="000000"/>
              </a:solidFill>
              <a:latin typeface="Arial"/>
              <a:ea typeface="Arial"/>
              <a:cs typeface="Arial"/>
              <a:sym typeface="Arial"/>
            </a:endParaRPr>
          </a:p>
        </p:txBody>
      </p:sp>
      <p:sp>
        <p:nvSpPr>
          <p:cNvPr id="368" name="Google Shape;368;p23"/>
          <p:cNvSpPr txBox="1"/>
          <p:nvPr/>
        </p:nvSpPr>
        <p:spPr>
          <a:xfrm>
            <a:off x="4323757" y="2327590"/>
            <a:ext cx="8121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休息</a:t>
            </a:r>
            <a:endParaRPr b="0" i="0" sz="1400" u="none" cap="none" strike="noStrike">
              <a:solidFill>
                <a:srgbClr val="000000"/>
              </a:solidFill>
              <a:latin typeface="Arial"/>
              <a:ea typeface="Arial"/>
              <a:cs typeface="Arial"/>
              <a:sym typeface="Arial"/>
            </a:endParaRPr>
          </a:p>
        </p:txBody>
      </p:sp>
      <p:sp>
        <p:nvSpPr>
          <p:cNvPr id="369" name="Google Shape;369;p23"/>
          <p:cNvSpPr txBox="1"/>
          <p:nvPr/>
        </p:nvSpPr>
        <p:spPr>
          <a:xfrm>
            <a:off x="5756929" y="2308840"/>
            <a:ext cx="1112400" cy="44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补充水分</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zh-CN" sz="2400">
                <a:solidFill>
                  <a:schemeClr val="lt1"/>
                </a:solidFill>
                <a:latin typeface="Montserrat"/>
                <a:ea typeface="Montserrat"/>
                <a:cs typeface="Montserrat"/>
                <a:sym typeface="Montserrat"/>
              </a:rPr>
              <a:t>新冠肺炎(COVID-19)</a:t>
            </a:r>
            <a:r>
              <a:rPr b="1" i="0" lang="zh-CN" sz="2400" u="none" cap="none" strike="noStrike">
                <a:solidFill>
                  <a:srgbClr val="FFFFFF"/>
                </a:solidFill>
                <a:latin typeface="Montserrat"/>
                <a:ea typeface="Montserrat"/>
                <a:cs typeface="Montserrat"/>
                <a:sym typeface="Montserrat"/>
              </a:rPr>
              <a:t>的治疗</a:t>
            </a:r>
            <a:endParaRPr b="1" i="0" sz="2400" u="none" cap="none" strike="noStrike">
              <a:solidFill>
                <a:srgbClr val="FFFFFF"/>
              </a:solidFill>
              <a:latin typeface="Montserrat"/>
              <a:ea typeface="Montserrat"/>
              <a:cs typeface="Montserrat"/>
              <a:sym typeface="Montserrat"/>
            </a:endParaRPr>
          </a:p>
        </p:txBody>
      </p:sp>
      <p:sp>
        <p:nvSpPr>
          <p:cNvPr id="376" name="Google Shape;376;p24"/>
          <p:cNvSpPr txBox="1"/>
          <p:nvPr/>
        </p:nvSpPr>
        <p:spPr>
          <a:xfrm>
            <a:off x="523025" y="1611725"/>
            <a:ext cx="3839400" cy="2447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800"/>
              <a:buFont typeface="Arial"/>
              <a:buNone/>
            </a:pPr>
            <a:r>
              <a:rPr b="1" i="0" lang="zh-CN" sz="1800" u="sng" cap="none" strike="noStrike">
                <a:solidFill>
                  <a:schemeClr val="dk1"/>
                </a:solidFill>
                <a:latin typeface="Montserrat"/>
                <a:ea typeface="Montserrat"/>
                <a:cs typeface="Montserrat"/>
                <a:sym typeface="Montserrat"/>
              </a:rPr>
              <a:t>严重病例：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800"/>
              <a:buFont typeface="Arial"/>
              <a:buNone/>
            </a:pPr>
            <a:r>
              <a:rPr lang="zh-CN" sz="1800">
                <a:solidFill>
                  <a:schemeClr val="dk1"/>
                </a:solidFill>
                <a:latin typeface="Montserrat"/>
                <a:ea typeface="Montserrat"/>
                <a:cs typeface="Montserrat"/>
                <a:sym typeface="Montserrat"/>
              </a:rPr>
              <a:t>目前</a:t>
            </a:r>
            <a:r>
              <a:rPr b="1" lang="zh-CN" sz="1800">
                <a:solidFill>
                  <a:schemeClr val="dk1"/>
                </a:solidFill>
                <a:latin typeface="Montserrat"/>
                <a:ea typeface="Montserrat"/>
                <a:cs typeface="Montserrat"/>
                <a:sym typeface="Montserrat"/>
              </a:rPr>
              <a:t>尚无</a:t>
            </a:r>
            <a:r>
              <a:rPr b="0" i="0" lang="zh-CN" sz="1800" u="none" cap="none" strike="noStrike">
                <a:solidFill>
                  <a:schemeClr val="dk1"/>
                </a:solidFill>
                <a:latin typeface="Montserrat"/>
                <a:ea typeface="Montserrat"/>
                <a:cs typeface="Montserrat"/>
                <a:sym typeface="Montserrat"/>
              </a:rPr>
              <a:t>专门针对</a:t>
            </a:r>
            <a:r>
              <a:rPr lang="zh-CN" sz="1800">
                <a:solidFill>
                  <a:schemeClr val="dk1"/>
                </a:solidFill>
                <a:latin typeface="Montserrat"/>
                <a:ea typeface="Montserrat"/>
                <a:cs typeface="Montserrat"/>
                <a:sym typeface="Montserrat"/>
              </a:rPr>
              <a:t>新冠肺炎(COVID-19)</a:t>
            </a:r>
            <a:r>
              <a:rPr b="0" i="0" lang="zh-CN" sz="1800" u="none" cap="none" strike="noStrike">
                <a:solidFill>
                  <a:schemeClr val="dk1"/>
                </a:solidFill>
                <a:latin typeface="Montserrat"/>
                <a:ea typeface="Montserrat"/>
                <a:cs typeface="Montserrat"/>
                <a:sym typeface="Montserrat"/>
              </a:rPr>
              <a:t>的药物，所以严重病例是</a:t>
            </a:r>
            <a:r>
              <a:rPr b="0" i="0" lang="zh-CN" sz="1800" u="none" cap="none" strike="noStrike">
                <a:solidFill>
                  <a:schemeClr val="dk1"/>
                </a:solidFill>
                <a:latin typeface="Montserrat"/>
                <a:ea typeface="Montserrat"/>
                <a:cs typeface="Montserrat"/>
                <a:sym typeface="Montserrat"/>
              </a:rPr>
              <a:t>用</a:t>
            </a:r>
            <a:r>
              <a:rPr b="0" i="0" lang="zh-CN" sz="1800" u="none" cap="none" strike="noStrike">
                <a:solidFill>
                  <a:schemeClr val="dk1"/>
                </a:solidFill>
                <a:latin typeface="Montserrat"/>
                <a:ea typeface="Montserrat"/>
                <a:cs typeface="Montserrat"/>
                <a:sym typeface="Montserrat"/>
              </a:rPr>
              <a:t>输氧和</a:t>
            </a:r>
            <a:r>
              <a:rPr lang="zh-CN" sz="1800">
                <a:solidFill>
                  <a:schemeClr val="dk1"/>
                </a:solidFill>
                <a:latin typeface="Montserrat"/>
                <a:ea typeface="Montserrat"/>
                <a:cs typeface="Montserrat"/>
                <a:sym typeface="Montserrat"/>
              </a:rPr>
              <a:t>其他</a:t>
            </a:r>
            <a:r>
              <a:rPr b="0" i="0" lang="zh-CN" sz="1800" u="none" cap="none" strike="noStrike">
                <a:solidFill>
                  <a:schemeClr val="dk1"/>
                </a:solidFill>
                <a:latin typeface="Montserrat"/>
                <a:ea typeface="Montserrat"/>
                <a:cs typeface="Montserrat"/>
                <a:sym typeface="Montserrat"/>
              </a:rPr>
              <a:t>辅助</a:t>
            </a:r>
            <a:r>
              <a:rPr b="0" i="0" lang="zh-CN" sz="1800" u="none" cap="none" strike="noStrike">
                <a:solidFill>
                  <a:schemeClr val="dk1"/>
                </a:solidFill>
                <a:latin typeface="Montserrat"/>
                <a:ea typeface="Montserrat"/>
                <a:cs typeface="Montserrat"/>
                <a:sym typeface="Montserrat"/>
              </a:rPr>
              <a:t>治疗</a:t>
            </a:r>
            <a:r>
              <a:rPr b="0" i="0" lang="zh-CN" sz="1800" u="none" cap="none" strike="noStrike">
                <a:solidFill>
                  <a:schemeClr val="dk1"/>
                </a:solidFill>
                <a:latin typeface="Montserrat"/>
                <a:ea typeface="Montserrat"/>
                <a:cs typeface="Montserrat"/>
                <a:sym typeface="Montserrat"/>
              </a:rPr>
              <a:t>，                    以</a:t>
            </a:r>
            <a:r>
              <a:rPr lang="zh-CN" sz="1800">
                <a:solidFill>
                  <a:schemeClr val="dk1"/>
                </a:solidFill>
                <a:latin typeface="Montserrat"/>
                <a:ea typeface="Montserrat"/>
                <a:cs typeface="Montserrat"/>
                <a:sym typeface="Montserrat"/>
              </a:rPr>
              <a:t>助</a:t>
            </a:r>
            <a:r>
              <a:rPr b="0" i="0" lang="zh-CN" sz="1800" u="none" cap="none" strike="noStrike">
                <a:solidFill>
                  <a:schemeClr val="dk1"/>
                </a:solidFill>
                <a:latin typeface="Montserrat"/>
                <a:ea typeface="Montserrat"/>
                <a:cs typeface="Montserrat"/>
                <a:sym typeface="Montserrat"/>
              </a:rPr>
              <a:t>病人康复。</a:t>
            </a:r>
            <a:endParaRPr b="0" i="0" sz="1800" u="none" cap="none" strike="noStrike">
              <a:solidFill>
                <a:srgbClr val="000000"/>
              </a:solidFill>
              <a:latin typeface="Montserrat"/>
              <a:ea typeface="Montserrat"/>
              <a:cs typeface="Montserrat"/>
              <a:sym typeface="Montserrat"/>
            </a:endParaRPr>
          </a:p>
        </p:txBody>
      </p:sp>
      <p:pic>
        <p:nvPicPr>
          <p:cNvPr id="377" name="Google Shape;377;p24"/>
          <p:cNvPicPr preferRelativeResize="0"/>
          <p:nvPr/>
        </p:nvPicPr>
        <p:blipFill rotWithShape="1">
          <a:blip r:embed="rId4">
            <a:alphaModFix/>
          </a:blip>
          <a:srcRect b="0" l="21830" r="21829" t="0"/>
          <a:stretch/>
        </p:blipFill>
        <p:spPr>
          <a:xfrm>
            <a:off x="5207200" y="1334725"/>
            <a:ext cx="3001700" cy="3001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25"/>
          <p:cNvSpPr txBox="1"/>
          <p:nvPr>
            <p:ph idx="1" type="body"/>
          </p:nvPr>
        </p:nvSpPr>
        <p:spPr>
          <a:xfrm>
            <a:off x="315000" y="1082100"/>
            <a:ext cx="8005200" cy="393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chinese.cdc.gov/coronavirus</a:t>
            </a:r>
            <a:endParaRPr b="1" sz="24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6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bit.ly/pagov-coronavirus-translated</a:t>
            </a:r>
            <a:endParaRPr sz="2400">
              <a:solidFill>
                <a:schemeClr val="dk1"/>
              </a:solidFill>
              <a:latin typeface="Montserrat"/>
              <a:ea typeface="Montserrat"/>
              <a:cs typeface="Montserrat"/>
              <a:sym typeface="Montserrat"/>
            </a:endParaRPr>
          </a:p>
          <a:p>
            <a:pPr indent="-381000" lvl="0" marL="457200" rtl="0" algn="l">
              <a:lnSpc>
                <a:spcPct val="115000"/>
              </a:lnSpc>
              <a:spcBef>
                <a:spcPts val="100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bit.ly/philagov-coronavirus-chinese</a:t>
            </a:r>
            <a:endParaRPr b="1" sz="2400">
              <a:solidFill>
                <a:schemeClr val="dk1"/>
              </a:solidFill>
              <a:latin typeface="Montserrat"/>
              <a:ea typeface="Montserrat"/>
              <a:cs typeface="Montserrat"/>
              <a:sym typeface="Montserrat"/>
            </a:endParaRPr>
          </a:p>
          <a:p>
            <a:pPr indent="0" lvl="0" marL="0" rtl="0" algn="ctr">
              <a:lnSpc>
                <a:spcPct val="115000"/>
              </a:lnSpc>
              <a:spcBef>
                <a:spcPts val="1000"/>
              </a:spcBef>
              <a:spcAft>
                <a:spcPts val="0"/>
              </a:spcAft>
              <a:buSzPts val="1800"/>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83" name="Google Shape;383;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在哪里查找</a:t>
            </a:r>
            <a:r>
              <a:rPr b="1" lang="zh-CN" sz="2400">
                <a:solidFill>
                  <a:schemeClr val="lt1"/>
                </a:solidFill>
                <a:latin typeface="Montserrat"/>
                <a:ea typeface="Montserrat"/>
                <a:cs typeface="Montserrat"/>
                <a:sym typeface="Montserrat"/>
              </a:rPr>
              <a:t>新冠肺炎(COVID-19)</a:t>
            </a:r>
            <a:r>
              <a:rPr b="1" lang="zh-CN" sz="2400">
                <a:solidFill>
                  <a:srgbClr val="FFFFFF"/>
                </a:solidFill>
                <a:latin typeface="Montserrat"/>
                <a:ea typeface="Montserrat"/>
                <a:cs typeface="Montserrat"/>
                <a:sym typeface="Montserrat"/>
              </a:rPr>
              <a:t>相关</a:t>
            </a:r>
            <a:r>
              <a:rPr b="1" i="0" lang="zh-CN" sz="2400" u="none" cap="none" strike="noStrike">
                <a:solidFill>
                  <a:srgbClr val="FFFFFF"/>
                </a:solidFill>
                <a:latin typeface="Montserrat"/>
                <a:ea typeface="Montserrat"/>
                <a:cs typeface="Montserrat"/>
                <a:sym typeface="Montserrat"/>
              </a:rPr>
              <a:t>信息：</a:t>
            </a:r>
            <a:endParaRPr b="1" i="0" sz="2400" u="none" cap="none" strike="noStrike">
              <a:solidFill>
                <a:srgbClr val="FFFFFF"/>
              </a:solidFill>
              <a:latin typeface="Montserrat"/>
              <a:ea typeface="Montserrat"/>
              <a:cs typeface="Montserrat"/>
              <a:sym typeface="Montserrat"/>
            </a:endParaRPr>
          </a:p>
        </p:txBody>
      </p:sp>
      <p:sp>
        <p:nvSpPr>
          <p:cNvPr id="385" name="Google Shape;385;p25"/>
          <p:cNvSpPr txBox="1"/>
          <p:nvPr/>
        </p:nvSpPr>
        <p:spPr>
          <a:xfrm>
            <a:off x="415650" y="3395524"/>
            <a:ext cx="7803900" cy="63147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请注意，</a:t>
            </a:r>
            <a:r>
              <a:rPr lang="zh-CN" sz="1800">
                <a:solidFill>
                  <a:schemeClr val="dk1"/>
                </a:solidFill>
                <a:latin typeface="Montserrat"/>
                <a:ea typeface="Montserrat"/>
                <a:cs typeface="Montserrat"/>
                <a:sym typeface="Montserrat"/>
              </a:rPr>
              <a:t>在当下特殊时期，</a:t>
            </a:r>
            <a:r>
              <a:rPr b="0" i="0" lang="zh-CN" sz="1800" u="none" cap="none" strike="noStrike">
                <a:solidFill>
                  <a:schemeClr val="dk1"/>
                </a:solidFill>
                <a:latin typeface="Montserrat"/>
                <a:ea typeface="Montserrat"/>
                <a:cs typeface="Montserrat"/>
                <a:sym typeface="Montserrat"/>
              </a:rPr>
              <a:t>错误的信息会让人们更难以获</a:t>
            </a:r>
            <a:r>
              <a:rPr lang="zh-CN" sz="1800">
                <a:solidFill>
                  <a:schemeClr val="dk1"/>
                </a:solidFill>
                <a:latin typeface="Montserrat"/>
                <a:ea typeface="Montserrat"/>
                <a:cs typeface="Montserrat"/>
                <a:sym typeface="Montserrat"/>
              </a:rPr>
              <a:t>取正</a:t>
            </a:r>
            <a:r>
              <a:rPr b="0" i="0" lang="zh-CN" sz="1800" u="none" cap="none" strike="noStrike">
                <a:solidFill>
                  <a:schemeClr val="dk1"/>
                </a:solidFill>
                <a:latin typeface="Montserrat"/>
                <a:ea typeface="Montserrat"/>
                <a:cs typeface="Montserrat"/>
                <a:sym typeface="Montserrat"/>
              </a:rPr>
              <a:t>确的信息。</a:t>
            </a:r>
            <a:endParaRPr b="0" i="0" sz="1800" u="none" cap="none" strike="noStrike">
              <a:solidFill>
                <a:schemeClr val="dk1"/>
              </a:solidFill>
              <a:latin typeface="Montserrat"/>
              <a:ea typeface="Montserrat"/>
              <a:cs typeface="Montserrat"/>
              <a:sym typeface="Montserrat"/>
            </a:endParaRPr>
          </a:p>
        </p:txBody>
      </p:sp>
      <p:pic>
        <p:nvPicPr>
          <p:cNvPr id="386" name="Google Shape;386;p25"/>
          <p:cNvPicPr preferRelativeResize="0"/>
          <p:nvPr/>
        </p:nvPicPr>
        <p:blipFill rotWithShape="1">
          <a:blip r:embed="rId3">
            <a:alphaModFix/>
          </a:blip>
          <a:srcRect b="0" l="0" r="0" t="0"/>
          <a:stretch/>
        </p:blipFill>
        <p:spPr>
          <a:xfrm>
            <a:off x="7011225" y="1038600"/>
            <a:ext cx="1976025" cy="1976025"/>
          </a:xfrm>
          <a:prstGeom prst="rect">
            <a:avLst/>
          </a:prstGeom>
          <a:noFill/>
          <a:ln>
            <a:noFill/>
          </a:ln>
        </p:spPr>
      </p:pic>
      <p:sp>
        <p:nvSpPr>
          <p:cNvPr id="387" name="Google Shape;387;p25"/>
          <p:cNvSpPr txBox="1"/>
          <p:nvPr/>
        </p:nvSpPr>
        <p:spPr>
          <a:xfrm>
            <a:off x="415650" y="4170900"/>
            <a:ext cx="7502800" cy="51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在分享</a:t>
            </a:r>
            <a:r>
              <a:rPr lang="zh-CN" sz="1800">
                <a:solidFill>
                  <a:schemeClr val="dk1"/>
                </a:solidFill>
                <a:latin typeface="Montserrat"/>
                <a:ea typeface="Montserrat"/>
                <a:cs typeface="Montserrat"/>
                <a:sym typeface="Montserrat"/>
              </a:rPr>
              <a:t>或转发</a:t>
            </a:r>
            <a:r>
              <a:rPr b="0" i="0" lang="zh-CN" sz="1800" u="none" cap="none" strike="noStrike">
                <a:solidFill>
                  <a:schemeClr val="dk1"/>
                </a:solidFill>
                <a:latin typeface="Montserrat"/>
                <a:ea typeface="Montserrat"/>
                <a:cs typeface="Montserrat"/>
                <a:sym typeface="Montserrat"/>
              </a:rPr>
              <a:t>新</a:t>
            </a:r>
            <a:r>
              <a:rPr lang="zh-CN" sz="1800">
                <a:solidFill>
                  <a:schemeClr val="dk1"/>
                </a:solidFill>
                <a:latin typeface="Montserrat"/>
                <a:ea typeface="Montserrat"/>
                <a:cs typeface="Montserrat"/>
                <a:sym typeface="Montserrat"/>
              </a:rPr>
              <a:t>得知的</a:t>
            </a:r>
            <a:r>
              <a:rPr b="0" i="0" lang="zh-CN" sz="1800" u="none" cap="none" strike="noStrike">
                <a:solidFill>
                  <a:schemeClr val="dk1"/>
                </a:solidFill>
                <a:latin typeface="Montserrat"/>
                <a:ea typeface="Montserrat"/>
                <a:cs typeface="Montserrat"/>
                <a:sym typeface="Montserrat"/>
              </a:rPr>
              <a:t>信息之前，先核实信息来源和内容是否属实。</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zh-CN" sz="2400" u="none" cap="none" strike="noStrike">
                <a:solidFill>
                  <a:srgbClr val="FFFFFF"/>
                </a:solidFill>
                <a:latin typeface="Montserrat"/>
                <a:ea typeface="Montserrat"/>
                <a:cs typeface="Montserrat"/>
                <a:sym typeface="Montserrat"/>
              </a:rPr>
              <a:t>在哪里查找</a:t>
            </a:r>
            <a:r>
              <a:rPr b="1" lang="zh-CN" sz="2400">
                <a:solidFill>
                  <a:schemeClr val="lt1"/>
                </a:solidFill>
                <a:latin typeface="Montserrat"/>
                <a:ea typeface="Montserrat"/>
                <a:cs typeface="Montserrat"/>
                <a:sym typeface="Montserrat"/>
              </a:rPr>
              <a:t>新冠肺炎(COVID-19)的相关</a:t>
            </a:r>
            <a:r>
              <a:rPr b="1" i="0" lang="zh-CN" sz="2400" u="none" cap="none" strike="noStrike">
                <a:solidFill>
                  <a:srgbClr val="FFFFFF"/>
                </a:solidFill>
                <a:latin typeface="Montserrat"/>
                <a:ea typeface="Montserrat"/>
                <a:cs typeface="Montserrat"/>
                <a:sym typeface="Montserrat"/>
              </a:rPr>
              <a:t>信息：</a:t>
            </a:r>
            <a:endParaRPr/>
          </a:p>
        </p:txBody>
      </p:sp>
      <p:pic>
        <p:nvPicPr>
          <p:cNvPr id="394" name="Google Shape;394;p26"/>
          <p:cNvPicPr preferRelativeResize="0"/>
          <p:nvPr/>
        </p:nvPicPr>
        <p:blipFill rotWithShape="1">
          <a:blip r:embed="rId3">
            <a:alphaModFix/>
          </a:blip>
          <a:srcRect b="0" l="0" r="0" t="0"/>
          <a:stretch/>
        </p:blipFill>
        <p:spPr>
          <a:xfrm>
            <a:off x="142375" y="980850"/>
            <a:ext cx="6097141" cy="4007949"/>
          </a:xfrm>
          <a:prstGeom prst="rect">
            <a:avLst/>
          </a:prstGeom>
          <a:noFill/>
          <a:ln>
            <a:noFill/>
          </a:ln>
        </p:spPr>
      </p:pic>
      <p:sp>
        <p:nvSpPr>
          <p:cNvPr id="395" name="Google Shape;395;p26"/>
          <p:cNvSpPr txBox="1"/>
          <p:nvPr/>
        </p:nvSpPr>
        <p:spPr>
          <a:xfrm>
            <a:off x="6361200" y="1741275"/>
            <a:ext cx="2154300" cy="1875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lang="zh-CN" sz="1800">
                <a:latin typeface="Montserrat"/>
                <a:ea typeface="Montserrat"/>
                <a:cs typeface="Montserrat"/>
                <a:sym typeface="Montserrat"/>
              </a:rPr>
              <a:t>若</a:t>
            </a:r>
            <a:r>
              <a:rPr b="0" i="0" lang="zh-CN" sz="1800" u="none" cap="none" strike="noStrike">
                <a:solidFill>
                  <a:srgbClr val="000000"/>
                </a:solidFill>
                <a:latin typeface="Montserrat"/>
                <a:ea typeface="Montserrat"/>
                <a:cs typeface="Montserrat"/>
                <a:sym typeface="Montserrat"/>
              </a:rPr>
              <a:t>想</a:t>
            </a:r>
            <a:r>
              <a:rPr lang="zh-CN" sz="1800">
                <a:latin typeface="Montserrat"/>
                <a:ea typeface="Montserrat"/>
                <a:cs typeface="Montserrat"/>
                <a:sym typeface="Montserrat"/>
              </a:rPr>
              <a:t>获知</a:t>
            </a:r>
            <a:r>
              <a:rPr b="0" i="0" lang="zh-CN" sz="1800" u="none" cap="none" strike="noStrike">
                <a:solidFill>
                  <a:srgbClr val="000000"/>
                </a:solidFill>
                <a:latin typeface="Montserrat"/>
                <a:ea typeface="Montserrat"/>
                <a:cs typeface="Montserrat"/>
                <a:sym typeface="Montserrat"/>
              </a:rPr>
              <a:t>疫情期间如何保持健康的最新信息，请</a:t>
            </a:r>
            <a:r>
              <a:rPr b="1" i="0" lang="zh-CN" sz="1800" u="none" cap="none" strike="noStrike">
                <a:solidFill>
                  <a:srgbClr val="000000"/>
                </a:solidFill>
                <a:latin typeface="Montserrat"/>
                <a:ea typeface="Montserrat"/>
                <a:cs typeface="Montserrat"/>
                <a:sym typeface="Montserrat"/>
              </a:rPr>
              <a:t>发短信COVIDPHL </a:t>
            </a:r>
            <a:endParaRPr b="1"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000000"/>
                </a:solidFill>
                <a:latin typeface="Montserrat"/>
                <a:ea typeface="Montserrat"/>
                <a:cs typeface="Montserrat"/>
                <a:sym typeface="Montserrat"/>
              </a:rPr>
              <a:t>至 888-777. </a:t>
            </a:r>
            <a:endParaRPr b="1" i="0" sz="1800" u="none" cap="none" strike="noStrike">
              <a:solidFill>
                <a:srgbClr val="000000"/>
              </a:solidFill>
              <a:latin typeface="Montserrat"/>
              <a:ea typeface="Montserrat"/>
              <a:cs typeface="Montserrat"/>
              <a:sym typeface="Montserrat"/>
            </a:endParaRPr>
          </a:p>
        </p:txBody>
      </p:sp>
      <p:sp>
        <p:nvSpPr>
          <p:cNvPr id="396" name="Google Shape;396;p26"/>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1000"/>
                                        <p:tgtEl>
                                          <p:spTgt spid="39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Google Shape;401;p27"/>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402" name="Google Shape;402;p27"/>
          <p:cNvSpPr txBox="1"/>
          <p:nvPr>
            <p:ph idx="1" type="body"/>
          </p:nvPr>
        </p:nvSpPr>
        <p:spPr>
          <a:xfrm>
            <a:off x="676975" y="1306275"/>
            <a:ext cx="5437500" cy="19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新冠肺炎(COVID-19)疫情</a:t>
            </a:r>
            <a:r>
              <a:rPr lang="zh-CN" sz="2000">
                <a:solidFill>
                  <a:srgbClr val="000000"/>
                </a:solidFill>
                <a:highlight>
                  <a:srgbClr val="FFFFFF"/>
                </a:highlight>
                <a:latin typeface="Montserrat"/>
                <a:ea typeface="Montserrat"/>
                <a:cs typeface="Montserrat"/>
                <a:sym typeface="Montserrat"/>
              </a:rPr>
              <a:t>影响</a:t>
            </a:r>
            <a:r>
              <a:rPr b="1" lang="zh-CN" sz="2000">
                <a:solidFill>
                  <a:srgbClr val="000000"/>
                </a:solidFill>
                <a:highlight>
                  <a:srgbClr val="FFFFFF"/>
                </a:highlight>
                <a:latin typeface="Montserrat"/>
                <a:ea typeface="Montserrat"/>
                <a:cs typeface="Montserrat"/>
                <a:sym typeface="Montserrat"/>
              </a:rPr>
              <a:t>所有费城居民。</a:t>
            </a:r>
            <a:endParaRPr sz="20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病毒不会区分种族、国籍或移民身份。</a:t>
            </a:r>
            <a:endParaRPr sz="2000">
              <a:solidFill>
                <a:srgbClr val="000000"/>
              </a:solidFill>
              <a:highlight>
                <a:srgbClr val="FFFFFF"/>
              </a:highlight>
              <a:latin typeface="Montserrat"/>
              <a:ea typeface="Montserrat"/>
              <a:cs typeface="Montserrat"/>
              <a:sym typeface="Montserrat"/>
            </a:endParaRPr>
          </a:p>
        </p:txBody>
      </p:sp>
      <p:sp>
        <p:nvSpPr>
          <p:cNvPr id="403" name="Google Shape;403;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7"/>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公民身份</a:t>
            </a:r>
            <a:r>
              <a:rPr b="1" lang="zh-CN" sz="2400">
                <a:solidFill>
                  <a:srgbClr val="FFFFFF"/>
                </a:solidFill>
              </a:rPr>
              <a:t>状态 及 </a:t>
            </a:r>
            <a:r>
              <a:rPr b="1" i="0" lang="zh-CN" sz="2400" u="none" cap="none" strike="noStrike">
                <a:solidFill>
                  <a:srgbClr val="FFFFFF"/>
                </a:solidFill>
                <a:latin typeface="Arial"/>
                <a:ea typeface="Arial"/>
                <a:cs typeface="Arial"/>
                <a:sym typeface="Arial"/>
              </a:rPr>
              <a:t>就医渠道</a:t>
            </a:r>
            <a:endParaRPr b="1" i="0" sz="2400" u="none" cap="none" strike="noStrike">
              <a:solidFill>
                <a:srgbClr val="FFFFFF"/>
              </a:solidFill>
              <a:latin typeface="Arial"/>
              <a:ea typeface="Arial"/>
              <a:cs typeface="Arial"/>
              <a:sym typeface="Arial"/>
            </a:endParaRPr>
          </a:p>
        </p:txBody>
      </p:sp>
      <p:sp>
        <p:nvSpPr>
          <p:cNvPr id="405" name="Google Shape;405;p27"/>
          <p:cNvSpPr txBox="1"/>
          <p:nvPr/>
        </p:nvSpPr>
        <p:spPr>
          <a:xfrm>
            <a:off x="254400" y="2534150"/>
            <a:ext cx="5738100" cy="1093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1" lang="zh-CN" sz="2400" u="sng" cap="none" strike="noStrike">
                <a:solidFill>
                  <a:srgbClr val="000000"/>
                </a:solidFill>
                <a:highlight>
                  <a:srgbClr val="FFFFFF"/>
                </a:highlight>
                <a:latin typeface="Montserrat"/>
                <a:ea typeface="Montserrat"/>
                <a:cs typeface="Montserrat"/>
                <a:sym typeface="Montserrat"/>
              </a:rPr>
              <a:t>所有人</a:t>
            </a:r>
            <a:r>
              <a:rPr b="1" i="0" lang="zh-CN" sz="2400" u="none" cap="none" strike="noStrike">
                <a:solidFill>
                  <a:srgbClr val="000000"/>
                </a:solidFill>
                <a:highlight>
                  <a:srgbClr val="FFFFFF"/>
                </a:highlight>
                <a:latin typeface="Montserrat"/>
                <a:ea typeface="Montserrat"/>
                <a:cs typeface="Montserrat"/>
                <a:sym typeface="Montserrat"/>
              </a:rPr>
              <a:t>都应该在需要的时候</a:t>
            </a:r>
            <a:endParaRPr b="1" i="0" sz="24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2400"/>
              <a:buFont typeface="Arial"/>
              <a:buNone/>
            </a:pPr>
            <a:r>
              <a:rPr b="1" i="0" lang="zh-CN" sz="2400" u="none" cap="none" strike="noStrike">
                <a:solidFill>
                  <a:srgbClr val="000000"/>
                </a:solidFill>
                <a:highlight>
                  <a:srgbClr val="FFFFFF"/>
                </a:highlight>
                <a:latin typeface="Montserrat"/>
                <a:ea typeface="Montserrat"/>
                <a:cs typeface="Montserrat"/>
                <a:sym typeface="Montserrat"/>
              </a:rPr>
              <a:t>寻求医疗护理。</a:t>
            </a:r>
            <a:endParaRPr b="0" i="0" sz="2400" u="none" cap="none" strike="noStrike">
              <a:solidFill>
                <a:srgbClr val="444444"/>
              </a:solidFill>
              <a:highlight>
                <a:srgbClr val="FFFFFF"/>
              </a:highlight>
              <a:latin typeface="Montserrat"/>
              <a:ea typeface="Montserrat"/>
              <a:cs typeface="Montserrat"/>
              <a:sym typeface="Montserrat"/>
            </a:endParaRPr>
          </a:p>
        </p:txBody>
      </p:sp>
      <p:sp>
        <p:nvSpPr>
          <p:cNvPr id="406" name="Google Shape;406;p27"/>
          <p:cNvSpPr txBox="1"/>
          <p:nvPr/>
        </p:nvSpPr>
        <p:spPr>
          <a:xfrm>
            <a:off x="798425" y="3875150"/>
            <a:ext cx="7404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2000">
                <a:highlight>
                  <a:srgbClr val="FFFFFF"/>
                </a:highlight>
                <a:latin typeface="Montserrat"/>
                <a:ea typeface="Montserrat"/>
                <a:cs typeface="Montserrat"/>
                <a:sym typeface="Montserrat"/>
              </a:rPr>
              <a:t>查看</a:t>
            </a:r>
            <a:r>
              <a:rPr lang="zh-CN" sz="2000">
                <a:highlight>
                  <a:srgbClr val="FFFFFF"/>
                </a:highlight>
                <a:latin typeface="Montserrat"/>
                <a:ea typeface="Montserrat"/>
                <a:cs typeface="Montserrat"/>
                <a:sym typeface="Montserrat"/>
              </a:rPr>
              <a:t>社区卫生中心信息，寻免费或低价医疗服务：</a:t>
            </a:r>
            <a:endParaRPr sz="2000">
              <a:highlight>
                <a:srgbClr val="FFFFFF"/>
              </a:highlight>
              <a:latin typeface="Montserrat"/>
              <a:ea typeface="Montserrat"/>
              <a:cs typeface="Montserrat"/>
              <a:sym typeface="Montserrat"/>
            </a:endParaRPr>
          </a:p>
          <a:p>
            <a:pPr indent="0" lvl="0" marL="0" rtl="0" algn="ctr">
              <a:lnSpc>
                <a:spcPct val="115000"/>
              </a:lnSpc>
              <a:spcBef>
                <a:spcPts val="0"/>
              </a:spcBef>
              <a:spcAft>
                <a:spcPts val="1200"/>
              </a:spcAft>
              <a:buClr>
                <a:schemeClr val="dk1"/>
              </a:buClr>
              <a:buSzPts val="1100"/>
              <a:buFont typeface="Arial"/>
              <a:buNone/>
            </a:pPr>
            <a:r>
              <a:rPr b="1" lang="zh-CN" sz="2200">
                <a:solidFill>
                  <a:schemeClr val="dk1"/>
                </a:solidFill>
                <a:highlight>
                  <a:schemeClr val="lt1"/>
                </a:highlight>
                <a:latin typeface="Montserrat"/>
                <a:ea typeface="Montserrat"/>
                <a:cs typeface="Montserrat"/>
                <a:sym typeface="Montserrat"/>
              </a:rPr>
              <a:t>https://bit.ly/PhilaHealthCenters</a:t>
            </a:r>
            <a:endParaRPr sz="2000">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1000"/>
                                        <p:tgtEl>
                                          <p:spTgt spid="4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8"/>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住宿援助</a:t>
            </a:r>
            <a:endParaRPr b="1" i="0" sz="2800" u="none" cap="none" strike="noStrike">
              <a:solidFill>
                <a:srgbClr val="FFFFFF"/>
              </a:solidFill>
              <a:latin typeface="Montserrat"/>
              <a:ea typeface="Montserrat"/>
              <a:cs typeface="Montserrat"/>
              <a:sym typeface="Montserrat"/>
            </a:endParaRPr>
          </a:p>
        </p:txBody>
      </p:sp>
      <p:sp>
        <p:nvSpPr>
          <p:cNvPr id="413" name="Google Shape;413;p28"/>
          <p:cNvSpPr txBox="1"/>
          <p:nvPr/>
        </p:nvSpPr>
        <p:spPr>
          <a:xfrm>
            <a:off x="395650" y="991624"/>
            <a:ext cx="3233100" cy="258442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highlight>
                  <a:srgbClr val="FFFFFF"/>
                </a:highlight>
                <a:latin typeface="Montserrat"/>
                <a:ea typeface="Montserrat"/>
                <a:cs typeface="Montserrat"/>
                <a:sym typeface="Montserrat"/>
              </a:rPr>
              <a:t>费城市法院将</a:t>
            </a:r>
            <a:r>
              <a:rPr b="1" i="0" lang="zh-CN" sz="1800" u="none" cap="none" strike="noStrike">
                <a:solidFill>
                  <a:srgbClr val="000000"/>
                </a:solidFill>
                <a:highlight>
                  <a:srgbClr val="FFFFFF"/>
                </a:highlight>
                <a:latin typeface="Montserrat"/>
                <a:ea typeface="Montserrat"/>
                <a:cs typeface="Montserrat"/>
                <a:sym typeface="Montserrat"/>
              </a:rPr>
              <a:t>停止</a:t>
            </a:r>
            <a:r>
              <a:rPr lang="zh-CN" sz="1800">
                <a:highlight>
                  <a:srgbClr val="FFFFFF"/>
                </a:highlight>
                <a:latin typeface="Montserrat"/>
                <a:ea typeface="Montserrat"/>
                <a:cs typeface="Montserrat"/>
                <a:sym typeface="Montserrat"/>
              </a:rPr>
              <a:t>签</a:t>
            </a:r>
            <a:r>
              <a:rPr b="0" i="0" lang="zh-CN" sz="1800" u="none" cap="none" strike="noStrike">
                <a:solidFill>
                  <a:srgbClr val="000000"/>
                </a:solidFill>
                <a:highlight>
                  <a:srgbClr val="FFFFFF"/>
                </a:highlight>
                <a:latin typeface="Montserrat"/>
                <a:ea typeface="Montserrat"/>
                <a:cs typeface="Montserrat"/>
                <a:sym typeface="Montserrat"/>
              </a:rPr>
              <a:t>发搬</a:t>
            </a:r>
            <a:r>
              <a:rPr lang="zh-CN" sz="1800">
                <a:highlight>
                  <a:srgbClr val="FFFFFF"/>
                </a:highlight>
                <a:latin typeface="Montserrat"/>
                <a:ea typeface="Montserrat"/>
                <a:cs typeface="Montserrat"/>
                <a:sym typeface="Montserrat"/>
              </a:rPr>
              <a:t>迁驱逐令</a:t>
            </a:r>
            <a:r>
              <a:rPr b="0" i="0" lang="zh-CN" sz="1800" u="none" cap="none" strike="noStrike">
                <a:solidFill>
                  <a:srgbClr val="000000"/>
                </a:solidFill>
                <a:highlight>
                  <a:srgbClr val="FFFFFF"/>
                </a:highlight>
                <a:latin typeface="Montserrat"/>
                <a:ea typeface="Montserrat"/>
                <a:cs typeface="Montserrat"/>
                <a:sym typeface="Montserrat"/>
              </a:rPr>
              <a:t>两个礼拜。</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highlight>
                  <a:srgbClr val="FFFFFF"/>
                </a:highlight>
                <a:latin typeface="Montserrat"/>
                <a:ea typeface="Montserrat"/>
                <a:cs typeface="Montserrat"/>
                <a:sym typeface="Montserrat"/>
              </a:rPr>
              <a:t>如果您需要紧急住</a:t>
            </a:r>
            <a:r>
              <a:rPr lang="zh-CN" sz="1800">
                <a:highlight>
                  <a:srgbClr val="FFFFFF"/>
                </a:highlight>
                <a:latin typeface="Montserrat"/>
                <a:ea typeface="Montserrat"/>
                <a:cs typeface="Montserrat"/>
                <a:sym typeface="Montserrat"/>
              </a:rPr>
              <a:t>宿</a:t>
            </a:r>
            <a:r>
              <a:rPr b="0" i="0" lang="zh-CN" sz="1800" u="none" cap="none" strike="noStrike">
                <a:solidFill>
                  <a:srgbClr val="000000"/>
                </a:solidFill>
                <a:highlight>
                  <a:srgbClr val="FFFFFF"/>
                </a:highlight>
                <a:latin typeface="Montserrat"/>
                <a:ea typeface="Montserrat"/>
                <a:cs typeface="Montserrat"/>
                <a:sym typeface="Montserrat"/>
              </a:rPr>
              <a:t>援助，请联</a:t>
            </a:r>
            <a:r>
              <a:rPr lang="zh-CN" sz="1800">
                <a:highlight>
                  <a:srgbClr val="FFFFFF"/>
                </a:highlight>
                <a:latin typeface="Montserrat"/>
                <a:ea typeface="Montserrat"/>
                <a:cs typeface="Montserrat"/>
                <a:sym typeface="Montserrat"/>
              </a:rPr>
              <a:t>系费城市政府“</a:t>
            </a:r>
            <a:r>
              <a:rPr b="0" i="0" lang="zh-CN" sz="1800" u="none" cap="none" strike="noStrike">
                <a:solidFill>
                  <a:srgbClr val="000000"/>
                </a:solidFill>
                <a:highlight>
                  <a:srgbClr val="FFFFFF"/>
                </a:highlight>
                <a:latin typeface="Montserrat"/>
                <a:ea typeface="Montserrat"/>
                <a:cs typeface="Montserrat"/>
                <a:sym typeface="Montserrat"/>
              </a:rPr>
              <a:t>无家可归服务办</a:t>
            </a:r>
            <a:r>
              <a:rPr lang="zh-CN" sz="1800">
                <a:highlight>
                  <a:srgbClr val="FFFFFF"/>
                </a:highlight>
                <a:latin typeface="Montserrat"/>
                <a:ea typeface="Montserrat"/>
                <a:cs typeface="Montserrat"/>
                <a:sym typeface="Montserrat"/>
              </a:rPr>
              <a:t>公室”(Office of Homeless Services)</a:t>
            </a:r>
            <a:r>
              <a:rPr b="0" i="0" lang="zh-CN" sz="1800" u="none" cap="none" strike="noStrike">
                <a:solidFill>
                  <a:srgbClr val="000000"/>
                </a:solidFill>
                <a:highlight>
                  <a:srgbClr val="FFFFFF"/>
                </a:highlight>
                <a:latin typeface="Montserrat"/>
                <a:ea typeface="Montserrat"/>
                <a:cs typeface="Montserrat"/>
                <a:sym typeface="Montserrat"/>
              </a:rPr>
              <a:t>。</a:t>
            </a:r>
            <a:endParaRPr b="1"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Montserrat"/>
              <a:ea typeface="Montserrat"/>
              <a:cs typeface="Montserrat"/>
              <a:sym typeface="Montserrat"/>
            </a:endParaRPr>
          </a:p>
        </p:txBody>
      </p:sp>
      <p:sp>
        <p:nvSpPr>
          <p:cNvPr id="414" name="Google Shape;414;p28"/>
          <p:cNvSpPr/>
          <p:nvPr/>
        </p:nvSpPr>
        <p:spPr>
          <a:xfrm>
            <a:off x="3551075" y="39343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8"/>
          <p:cNvSpPr txBox="1"/>
          <p:nvPr/>
        </p:nvSpPr>
        <p:spPr>
          <a:xfrm>
            <a:off x="3636850" y="3979000"/>
            <a:ext cx="57513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1" i="0" lang="zh-CN" sz="1200" u="none" cap="none" strike="noStrike">
                <a:solidFill>
                  <a:srgbClr val="FFFFFF"/>
                </a:solidFill>
                <a:latin typeface="Montserrat"/>
                <a:ea typeface="Montserrat"/>
                <a:cs typeface="Montserrat"/>
                <a:sym typeface="Montserrat"/>
              </a:rPr>
              <a:t>您是否身处于不安全的家</a:t>
            </a:r>
            <a:r>
              <a:rPr b="1" i="0" lang="zh-CN" sz="1200" u="none" cap="none" strike="noStrike">
                <a:solidFill>
                  <a:srgbClr val="FFFFFF"/>
                </a:solidFill>
                <a:latin typeface="Montserrat"/>
                <a:ea typeface="Montserrat"/>
                <a:cs typeface="Montserrat"/>
                <a:sym typeface="Montserrat"/>
              </a:rPr>
              <a:t>庭</a:t>
            </a:r>
            <a:r>
              <a:rPr b="1" i="0" lang="zh-CN" sz="1200" u="none" cap="none" strike="noStrike">
                <a:solidFill>
                  <a:srgbClr val="FFFFFF"/>
                </a:solidFill>
                <a:latin typeface="Montserrat"/>
                <a:ea typeface="Montserrat"/>
                <a:cs typeface="Montserrat"/>
                <a:sym typeface="Montserrat"/>
              </a:rPr>
              <a:t>环境？</a:t>
            </a:r>
            <a:endParaRPr b="1" i="0" sz="1200" u="none" cap="none" strike="noStrike">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rPr b="0" i="0" lang="zh-CN" sz="1200" u="none" cap="none" strike="noStrike">
                <a:solidFill>
                  <a:srgbClr val="FFFFFF"/>
                </a:solidFill>
                <a:latin typeface="Montserrat"/>
                <a:ea typeface="Montserrat"/>
                <a:cs typeface="Montserrat"/>
                <a:sym typeface="Montserrat"/>
              </a:rPr>
              <a:t>请拨打 </a:t>
            </a:r>
            <a:r>
              <a:rPr b="1" i="0" lang="zh-CN" sz="1200" u="none" cap="none" strike="noStrike">
                <a:solidFill>
                  <a:srgbClr val="FFFFFF"/>
                </a:solidFill>
                <a:latin typeface="Montserrat"/>
                <a:ea typeface="Montserrat"/>
                <a:cs typeface="Montserrat"/>
                <a:sym typeface="Montserrat"/>
              </a:rPr>
              <a:t>1-866-723-3014</a:t>
            </a:r>
            <a:r>
              <a:rPr b="0" i="0" lang="zh-CN" sz="1200" u="none" cap="none" strike="noStrike">
                <a:solidFill>
                  <a:srgbClr val="FFFFFF"/>
                </a:solidFill>
                <a:latin typeface="Montserrat"/>
                <a:ea typeface="Montserrat"/>
                <a:cs typeface="Montserrat"/>
                <a:sym typeface="Montserrat"/>
              </a:rPr>
              <a:t>，致电费城24</a:t>
            </a:r>
            <a:r>
              <a:rPr lang="zh-CN" sz="1200">
                <a:solidFill>
                  <a:srgbClr val="FFFFFF"/>
                </a:solidFill>
                <a:latin typeface="Montserrat"/>
                <a:ea typeface="Montserrat"/>
                <a:cs typeface="Montserrat"/>
                <a:sym typeface="Montserrat"/>
              </a:rPr>
              <a:t>小时</a:t>
            </a:r>
            <a:r>
              <a:rPr b="0" i="0" lang="zh-CN" sz="1200" u="none" cap="none" strike="noStrike">
                <a:solidFill>
                  <a:srgbClr val="FFFFFF"/>
                </a:solidFill>
                <a:latin typeface="Montserrat"/>
                <a:ea typeface="Montserrat"/>
                <a:cs typeface="Montserrat"/>
                <a:sym typeface="Montserrat"/>
              </a:rPr>
              <a:t>家庭暴力热线</a:t>
            </a:r>
            <a:r>
              <a:rPr lang="zh-CN" sz="1200">
                <a:solidFill>
                  <a:srgbClr val="FFFFFF"/>
                </a:solidFill>
                <a:latin typeface="Montserrat"/>
                <a:ea typeface="Montserrat"/>
                <a:cs typeface="Montserrat"/>
                <a:sym typeface="Montserrat"/>
              </a:rPr>
              <a:t>，每周7天无休</a:t>
            </a:r>
            <a:r>
              <a:rPr b="0" i="0" lang="zh-CN" sz="1200" u="none" cap="none" strike="noStrike">
                <a:solidFill>
                  <a:srgbClr val="FFFFFF"/>
                </a:solidFill>
                <a:latin typeface="Montserrat"/>
                <a:ea typeface="Montserrat"/>
                <a:cs typeface="Montserrat"/>
                <a:sym typeface="Montserrat"/>
              </a:rPr>
              <a:t>。</a:t>
            </a:r>
            <a:endParaRPr b="1" i="0" sz="1200" u="none" cap="none" strike="noStrike">
              <a:solidFill>
                <a:srgbClr val="FFFFFF"/>
              </a:solidFill>
              <a:latin typeface="Montserrat"/>
              <a:ea typeface="Montserrat"/>
              <a:cs typeface="Montserrat"/>
              <a:sym typeface="Montserrat"/>
            </a:endParaRPr>
          </a:p>
        </p:txBody>
      </p:sp>
      <p:pic>
        <p:nvPicPr>
          <p:cNvPr id="416" name="Google Shape;416;p28"/>
          <p:cNvPicPr preferRelativeResize="0"/>
          <p:nvPr/>
        </p:nvPicPr>
        <p:blipFill rotWithShape="1">
          <a:blip r:embed="rId3">
            <a:alphaModFix/>
          </a:blip>
          <a:srcRect b="0" l="0" r="0" t="0"/>
          <a:stretch/>
        </p:blipFill>
        <p:spPr>
          <a:xfrm>
            <a:off x="4990113" y="991625"/>
            <a:ext cx="2770625" cy="2770625"/>
          </a:xfrm>
          <a:prstGeom prst="rect">
            <a:avLst/>
          </a:prstGeom>
          <a:noFill/>
          <a:ln>
            <a:noFill/>
          </a:ln>
        </p:spPr>
      </p:pic>
      <p:sp>
        <p:nvSpPr>
          <p:cNvPr id="417" name="Google Shape;417;p28"/>
          <p:cNvSpPr/>
          <p:nvPr/>
        </p:nvSpPr>
        <p:spPr>
          <a:xfrm>
            <a:off x="0" y="3934300"/>
            <a:ext cx="3551100" cy="7989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8"/>
          <p:cNvSpPr txBox="1"/>
          <p:nvPr/>
        </p:nvSpPr>
        <p:spPr>
          <a:xfrm>
            <a:off x="180850" y="4042000"/>
            <a:ext cx="34560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1" lang="zh-CN" sz="1200">
                <a:solidFill>
                  <a:srgbClr val="2176D2"/>
                </a:solidFill>
                <a:latin typeface="Montserrat"/>
                <a:ea typeface="Montserrat"/>
                <a:cs typeface="Montserrat"/>
                <a:sym typeface="Montserrat"/>
              </a:rPr>
              <a:t>见</a:t>
            </a:r>
            <a:r>
              <a:rPr b="1" i="0" lang="zh-CN" sz="1200" u="none" cap="none" strike="noStrike">
                <a:solidFill>
                  <a:srgbClr val="2176D2"/>
                </a:solidFill>
                <a:latin typeface="Montserrat"/>
                <a:ea typeface="Montserrat"/>
                <a:cs typeface="Montserrat"/>
                <a:sym typeface="Montserrat"/>
              </a:rPr>
              <a:t>到需</a:t>
            </a:r>
            <a:r>
              <a:rPr b="1" lang="zh-CN" sz="1200">
                <a:solidFill>
                  <a:srgbClr val="2176D2"/>
                </a:solidFill>
                <a:latin typeface="Montserrat"/>
                <a:ea typeface="Montserrat"/>
                <a:cs typeface="Montserrat"/>
                <a:sym typeface="Montserrat"/>
              </a:rPr>
              <a:t>要收容所的</a:t>
            </a:r>
            <a:r>
              <a:rPr b="1" i="0" lang="zh-CN" sz="1200" u="none" cap="none" strike="noStrike">
                <a:solidFill>
                  <a:srgbClr val="2176D2"/>
                </a:solidFill>
                <a:latin typeface="Montserrat"/>
                <a:ea typeface="Montserrat"/>
                <a:cs typeface="Montserrat"/>
                <a:sym typeface="Montserrat"/>
              </a:rPr>
              <a:t>人</a:t>
            </a:r>
            <a:r>
              <a:rPr b="1" lang="zh-CN" sz="1200">
                <a:solidFill>
                  <a:srgbClr val="2176D2"/>
                </a:solidFill>
                <a:latin typeface="Montserrat"/>
                <a:ea typeface="Montserrat"/>
                <a:cs typeface="Montserrat"/>
                <a:sym typeface="Montserrat"/>
              </a:rPr>
              <a:t>了</a:t>
            </a:r>
            <a:r>
              <a:rPr b="1" i="0" lang="zh-CN" sz="1200" u="none" cap="none" strike="noStrike">
                <a:solidFill>
                  <a:srgbClr val="2176D2"/>
                </a:solidFill>
                <a:latin typeface="Montserrat"/>
                <a:ea typeface="Montserrat"/>
                <a:cs typeface="Montserrat"/>
                <a:sym typeface="Montserrat"/>
              </a:rPr>
              <a:t>吗？</a:t>
            </a:r>
            <a:endParaRPr b="1"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2176D2"/>
                </a:solidFill>
                <a:latin typeface="Montserrat"/>
                <a:ea typeface="Montserrat"/>
                <a:cs typeface="Montserrat"/>
                <a:sym typeface="Montserrat"/>
              </a:rPr>
              <a:t>请拨打</a:t>
            </a:r>
            <a:r>
              <a:rPr b="1" i="0" lang="zh-CN" sz="1200" u="none" cap="none" strike="noStrike">
                <a:solidFill>
                  <a:srgbClr val="2176D2"/>
                </a:solidFill>
                <a:latin typeface="Montserrat"/>
                <a:ea typeface="Montserrat"/>
                <a:cs typeface="Montserrat"/>
                <a:sym typeface="Montserrat"/>
              </a:rPr>
              <a:t> (215) 232-1984 </a:t>
            </a:r>
            <a:r>
              <a:rPr b="0" i="0" lang="zh-CN" sz="1200" u="none" cap="none" strike="noStrike">
                <a:solidFill>
                  <a:srgbClr val="2176D2"/>
                </a:solidFill>
                <a:latin typeface="Montserrat"/>
                <a:ea typeface="Montserrat"/>
                <a:cs typeface="Montserrat"/>
                <a:sym typeface="Montserrat"/>
              </a:rPr>
              <a:t>要求援助。</a:t>
            </a:r>
            <a:endParaRPr b="1" i="0" sz="1200" u="none" cap="none" strike="noStrike">
              <a:solidFill>
                <a:srgbClr val="2176D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3"/>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3"/>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3"/>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133" name="Google Shape;133;p3"/>
          <p:cNvSpPr txBox="1"/>
          <p:nvPr/>
        </p:nvSpPr>
        <p:spPr>
          <a:xfrm>
            <a:off x="271275" y="1464200"/>
            <a:ext cx="6032100" cy="3247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分享有关</a:t>
            </a:r>
            <a:r>
              <a:rPr lang="zh-CN" sz="1800">
                <a:solidFill>
                  <a:srgbClr val="202020"/>
                </a:solidFill>
                <a:highlight>
                  <a:srgbClr val="FFFFFF"/>
                </a:highlight>
                <a:latin typeface="Montserrat"/>
                <a:ea typeface="Montserrat"/>
                <a:cs typeface="Montserrat"/>
                <a:sym typeface="Montserrat"/>
              </a:rPr>
              <a:t>新冠疫情</a:t>
            </a:r>
            <a:r>
              <a:rPr b="0" i="0" lang="zh-CN" sz="1800" u="none" cap="none" strike="noStrike">
                <a:solidFill>
                  <a:srgbClr val="202020"/>
                </a:solidFill>
                <a:highlight>
                  <a:srgbClr val="FFFFFF"/>
                </a:highlight>
                <a:latin typeface="Montserrat"/>
                <a:ea typeface="Montserrat"/>
                <a:cs typeface="Montserrat"/>
                <a:sym typeface="Montserrat"/>
              </a:rPr>
              <a:t>的更新信息</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lang="zh-CN" sz="1800">
                <a:solidFill>
                  <a:srgbClr val="202020"/>
                </a:solidFill>
                <a:highlight>
                  <a:srgbClr val="FFFFFF"/>
                </a:highlight>
                <a:latin typeface="Montserrat"/>
                <a:ea typeface="Montserrat"/>
                <a:cs typeface="Montserrat"/>
                <a:sym typeface="Montserrat"/>
              </a:rPr>
              <a:t>关切</a:t>
            </a:r>
            <a:r>
              <a:rPr lang="zh-CN" sz="1800">
                <a:solidFill>
                  <a:srgbClr val="202020"/>
                </a:solidFill>
                <a:highlight>
                  <a:srgbClr val="FFFFFF"/>
                </a:highlight>
                <a:latin typeface="Montserrat"/>
                <a:ea typeface="Montserrat"/>
                <a:cs typeface="Montserrat"/>
                <a:sym typeface="Montserrat"/>
              </a:rPr>
              <a:t>邻里乡亲</a:t>
            </a:r>
            <a:r>
              <a:rPr b="0" i="0" lang="zh-CN" sz="1800" u="none" cap="none" strike="noStrike">
                <a:solidFill>
                  <a:srgbClr val="202020"/>
                </a:solidFill>
                <a:highlight>
                  <a:srgbClr val="FFFFFF"/>
                </a:highlight>
                <a:latin typeface="Montserrat"/>
                <a:ea typeface="Montserrat"/>
                <a:cs typeface="Montserrat"/>
                <a:sym typeface="Montserrat"/>
              </a:rPr>
              <a:t>的近况</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鼓励您的</a:t>
            </a:r>
            <a:r>
              <a:rPr lang="zh-CN" sz="1800">
                <a:solidFill>
                  <a:srgbClr val="202020"/>
                </a:solidFill>
                <a:highlight>
                  <a:srgbClr val="FFFFFF"/>
                </a:highlight>
                <a:latin typeface="Montserrat"/>
                <a:ea typeface="Montserrat"/>
                <a:cs typeface="Montserrat"/>
                <a:sym typeface="Montserrat"/>
              </a:rPr>
              <a:t>亲朋好友们</a:t>
            </a:r>
            <a:r>
              <a:rPr b="0" i="0" lang="zh-CN" sz="1800" u="none" cap="none" strike="noStrike">
                <a:solidFill>
                  <a:srgbClr val="202020"/>
                </a:solidFill>
                <a:highlight>
                  <a:srgbClr val="FFFFFF"/>
                </a:highlight>
                <a:latin typeface="Montserrat"/>
                <a:ea typeface="Montserrat"/>
                <a:cs typeface="Montserrat"/>
                <a:sym typeface="Montserrat"/>
              </a:rPr>
              <a:t>遵循疾病控制中心</a:t>
            </a:r>
            <a:r>
              <a:rPr lang="zh-CN" sz="1800">
                <a:solidFill>
                  <a:srgbClr val="202020"/>
                </a:solidFill>
                <a:highlight>
                  <a:srgbClr val="FFFFFF"/>
                </a:highlight>
                <a:latin typeface="Montserrat"/>
                <a:ea typeface="Montserrat"/>
                <a:cs typeface="Montserrat"/>
                <a:sym typeface="Montserrat"/>
              </a:rPr>
              <a:t>(</a:t>
            </a:r>
            <a:r>
              <a:rPr b="0" i="0" lang="zh-CN" sz="1800" u="none" cap="none" strike="noStrike">
                <a:solidFill>
                  <a:srgbClr val="202020"/>
                </a:solidFill>
                <a:highlight>
                  <a:srgbClr val="FFFFFF"/>
                </a:highlight>
                <a:latin typeface="Montserrat"/>
                <a:ea typeface="Montserrat"/>
                <a:cs typeface="Montserrat"/>
                <a:sym typeface="Montserrat"/>
              </a:rPr>
              <a:t>CDC</a:t>
            </a:r>
            <a:r>
              <a:rPr lang="zh-CN" sz="1800">
                <a:solidFill>
                  <a:srgbClr val="202020"/>
                </a:solidFill>
                <a:highlight>
                  <a:srgbClr val="FFFFFF"/>
                </a:highlight>
                <a:latin typeface="Montserrat"/>
                <a:ea typeface="Montserrat"/>
                <a:cs typeface="Montserrat"/>
                <a:sym typeface="Montserrat"/>
              </a:rPr>
              <a:t>)</a:t>
            </a:r>
            <a:r>
              <a:rPr b="0" i="0" lang="zh-CN" sz="1800" u="none" cap="none" strike="noStrike">
                <a:solidFill>
                  <a:srgbClr val="202020"/>
                </a:solidFill>
                <a:highlight>
                  <a:srgbClr val="FFFFFF"/>
                </a:highlight>
                <a:latin typeface="Montserrat"/>
                <a:ea typeface="Montserrat"/>
                <a:cs typeface="Montserrat"/>
                <a:sym typeface="Montserrat"/>
              </a:rPr>
              <a:t>的指南</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提供信息援助</a:t>
            </a:r>
            <a:r>
              <a:rPr lang="zh-CN" sz="1800">
                <a:solidFill>
                  <a:srgbClr val="202020"/>
                </a:solidFill>
                <a:highlight>
                  <a:srgbClr val="FFFFFF"/>
                </a:highlight>
                <a:latin typeface="Montserrat"/>
                <a:ea typeface="Montserrat"/>
                <a:cs typeface="Montserrat"/>
                <a:sym typeface="Montserrat"/>
              </a:rPr>
              <a:t>，并</a:t>
            </a:r>
            <a:r>
              <a:rPr b="0" i="0" lang="zh-CN" sz="1800" u="none" cap="none" strike="noStrike">
                <a:solidFill>
                  <a:srgbClr val="202020"/>
                </a:solidFill>
                <a:highlight>
                  <a:srgbClr val="FFFFFF"/>
                </a:highlight>
                <a:latin typeface="Montserrat"/>
                <a:ea typeface="Montserrat"/>
                <a:cs typeface="Montserrat"/>
                <a:sym typeface="Montserrat"/>
              </a:rPr>
              <a:t>帮助</a:t>
            </a:r>
            <a:r>
              <a:rPr lang="zh-CN" sz="1800">
                <a:solidFill>
                  <a:srgbClr val="202020"/>
                </a:solidFill>
                <a:highlight>
                  <a:schemeClr val="lt1"/>
                </a:highlight>
                <a:latin typeface="Montserrat"/>
                <a:ea typeface="Montserrat"/>
                <a:cs typeface="Montserrat"/>
                <a:sym typeface="Montserrat"/>
              </a:rPr>
              <a:t>同胞们</a:t>
            </a:r>
            <a:r>
              <a:rPr lang="zh-CN" sz="1800">
                <a:solidFill>
                  <a:srgbClr val="202020"/>
                </a:solidFill>
                <a:highlight>
                  <a:srgbClr val="FFFFFF"/>
                </a:highlight>
                <a:latin typeface="Montserrat"/>
                <a:ea typeface="Montserrat"/>
                <a:cs typeface="Montserrat"/>
                <a:sym typeface="Montserrat"/>
              </a:rPr>
              <a:t>获取</a:t>
            </a:r>
            <a:r>
              <a:rPr b="0" i="0" lang="zh-CN" sz="1800" u="none" cap="none" strike="noStrike">
                <a:solidFill>
                  <a:srgbClr val="202020"/>
                </a:solidFill>
                <a:highlight>
                  <a:srgbClr val="FFFFFF"/>
                </a:highlight>
                <a:latin typeface="Montserrat"/>
                <a:ea typeface="Montserrat"/>
                <a:cs typeface="Montserrat"/>
                <a:sym typeface="Montserrat"/>
              </a:rPr>
              <a:t>服务</a:t>
            </a:r>
            <a:r>
              <a:rPr lang="zh-CN" sz="1800">
                <a:solidFill>
                  <a:srgbClr val="202020"/>
                </a:solidFill>
                <a:highlight>
                  <a:srgbClr val="FFFFFF"/>
                </a:highlight>
                <a:latin typeface="Montserrat"/>
                <a:ea typeface="Montserrat"/>
                <a:cs typeface="Montserrat"/>
                <a:sym typeface="Montserrat"/>
              </a:rPr>
              <a:t>与资源</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为需要翻译服务 / 语言援助的人提供帮助</a:t>
            </a:r>
            <a:endParaRPr b="0" i="0" sz="1800" u="none" cap="none" strike="noStrike">
              <a:solidFill>
                <a:srgbClr val="000000"/>
              </a:solidFill>
              <a:latin typeface="Montserrat"/>
              <a:ea typeface="Montserrat"/>
              <a:cs typeface="Montserrat"/>
              <a:sym typeface="Montserrat"/>
            </a:endParaRPr>
          </a:p>
        </p:txBody>
      </p:sp>
      <p:sp>
        <p:nvSpPr>
          <p:cNvPr id="134" name="Google Shape;134;p3"/>
          <p:cNvSpPr txBox="1"/>
          <p:nvPr/>
        </p:nvSpPr>
        <p:spPr>
          <a:xfrm>
            <a:off x="175050" y="247250"/>
            <a:ext cx="8285100" cy="54435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lang="zh-CN" sz="2400">
                <a:solidFill>
                  <a:srgbClr val="FFFFFF"/>
                </a:solidFill>
                <a:uFill>
                  <a:noFill/>
                </a:uFill>
                <a:latin typeface="Montserrat"/>
                <a:ea typeface="Montserrat"/>
                <a:cs typeface="Montserrat"/>
                <a:sym typeface="Montserrat"/>
                <a:hlinkClick r:id="rId3"/>
              </a:rPr>
              <a:t>“抗疫新冠-社区防疫队长”</a:t>
            </a:r>
            <a:r>
              <a:rPr b="1" i="0" lang="zh-CN" sz="2400" u="none" cap="none" strike="noStrike">
                <a:solidFill>
                  <a:srgbClr val="FFFFFF"/>
                </a:solidFill>
                <a:latin typeface="Montserrat"/>
                <a:ea typeface="Montserrat"/>
                <a:cs typeface="Montserrat"/>
                <a:sym typeface="Montserrat"/>
              </a:rPr>
              <a:t>会做些什么</a:t>
            </a:r>
            <a:r>
              <a:rPr b="1" i="0" lang="zh-CN" sz="2000" u="none" cap="none" strike="noStrike">
                <a:solidFill>
                  <a:srgbClr val="FFFFFF"/>
                </a:solidFill>
                <a:latin typeface="Montserrat"/>
                <a:ea typeface="Montserrat"/>
                <a:cs typeface="Montserrat"/>
                <a:sym typeface="Montserrat"/>
              </a:rPr>
              <a:t>？</a:t>
            </a:r>
            <a:endParaRPr b="1" i="0" sz="2000" u="none" cap="none" strike="noStrike">
              <a:solidFill>
                <a:srgbClr val="FFFFFF"/>
              </a:solidFill>
              <a:latin typeface="Montserrat"/>
              <a:ea typeface="Montserrat"/>
              <a:cs typeface="Montserrat"/>
              <a:sym typeface="Montserrat"/>
            </a:endParaRPr>
          </a:p>
        </p:txBody>
      </p:sp>
      <p:pic>
        <p:nvPicPr>
          <p:cNvPr id="135" name="Google Shape;135;p3"/>
          <p:cNvPicPr preferRelativeResize="0"/>
          <p:nvPr/>
        </p:nvPicPr>
        <p:blipFill rotWithShape="1">
          <a:blip r:embed="rId4">
            <a:alphaModFix/>
          </a:blip>
          <a:srcRect b="0" l="0" r="0" t="0"/>
          <a:stretch/>
        </p:blipFill>
        <p:spPr>
          <a:xfrm>
            <a:off x="7719765" y="1538389"/>
            <a:ext cx="554235" cy="542833"/>
          </a:xfrm>
          <a:prstGeom prst="rect">
            <a:avLst/>
          </a:prstGeom>
          <a:noFill/>
          <a:ln>
            <a:noFill/>
          </a:ln>
        </p:spPr>
      </p:pic>
      <p:pic>
        <p:nvPicPr>
          <p:cNvPr id="136" name="Google Shape;136;p3"/>
          <p:cNvPicPr preferRelativeResize="0"/>
          <p:nvPr/>
        </p:nvPicPr>
        <p:blipFill rotWithShape="1">
          <a:blip r:embed="rId4">
            <a:alphaModFix/>
          </a:blip>
          <a:srcRect b="0" l="0" r="0" t="0"/>
          <a:stretch/>
        </p:blipFill>
        <p:spPr>
          <a:xfrm>
            <a:off x="6454946" y="2033790"/>
            <a:ext cx="554235" cy="542833"/>
          </a:xfrm>
          <a:prstGeom prst="rect">
            <a:avLst/>
          </a:prstGeom>
          <a:noFill/>
          <a:ln>
            <a:noFill/>
          </a:ln>
        </p:spPr>
      </p:pic>
      <p:pic>
        <p:nvPicPr>
          <p:cNvPr id="137" name="Google Shape;137;p3"/>
          <p:cNvPicPr preferRelativeResize="0"/>
          <p:nvPr/>
        </p:nvPicPr>
        <p:blipFill rotWithShape="1">
          <a:blip r:embed="rId4">
            <a:alphaModFix/>
          </a:blip>
          <a:srcRect b="0" l="0" r="0" t="0"/>
          <a:stretch/>
        </p:blipFill>
        <p:spPr>
          <a:xfrm>
            <a:off x="7555991" y="2816682"/>
            <a:ext cx="554235" cy="542833"/>
          </a:xfrm>
          <a:prstGeom prst="rect">
            <a:avLst/>
          </a:prstGeom>
          <a:noFill/>
          <a:ln>
            <a:noFill/>
          </a:ln>
        </p:spPr>
      </p:pic>
      <p:pic>
        <p:nvPicPr>
          <p:cNvPr id="138" name="Google Shape;138;p3"/>
          <p:cNvPicPr preferRelativeResize="0"/>
          <p:nvPr/>
        </p:nvPicPr>
        <p:blipFill rotWithShape="1">
          <a:blip r:embed="rId4">
            <a:alphaModFix/>
          </a:blip>
          <a:srcRect b="0" l="0" r="0" t="0"/>
          <a:stretch/>
        </p:blipFill>
        <p:spPr>
          <a:xfrm>
            <a:off x="6355900" y="3458148"/>
            <a:ext cx="554235" cy="542833"/>
          </a:xfrm>
          <a:prstGeom prst="rect">
            <a:avLst/>
          </a:prstGeom>
          <a:noFill/>
          <a:ln>
            <a:noFill/>
          </a:ln>
        </p:spPr>
      </p:pic>
      <p:pic>
        <p:nvPicPr>
          <p:cNvPr id="139" name="Google Shape;139;p3"/>
          <p:cNvPicPr preferRelativeResize="0"/>
          <p:nvPr/>
        </p:nvPicPr>
        <p:blipFill rotWithShape="1">
          <a:blip r:embed="rId5">
            <a:alphaModFix/>
          </a:blip>
          <a:srcRect b="0" l="0" r="0" t="0"/>
          <a:stretch/>
        </p:blipFill>
        <p:spPr>
          <a:xfrm rot="1908389">
            <a:off x="7028710" y="1730616"/>
            <a:ext cx="611236" cy="605826"/>
          </a:xfrm>
          <a:prstGeom prst="rect">
            <a:avLst/>
          </a:prstGeom>
          <a:noFill/>
          <a:ln>
            <a:noFill/>
          </a:ln>
        </p:spPr>
      </p:pic>
      <p:pic>
        <p:nvPicPr>
          <p:cNvPr id="140" name="Google Shape;140;p3"/>
          <p:cNvPicPr preferRelativeResize="0"/>
          <p:nvPr/>
        </p:nvPicPr>
        <p:blipFill rotWithShape="1">
          <a:blip r:embed="rId5">
            <a:alphaModFix/>
          </a:blip>
          <a:srcRect b="0" l="0" r="0" t="0"/>
          <a:stretch/>
        </p:blipFill>
        <p:spPr>
          <a:xfrm rot="-5725633">
            <a:off x="7033184" y="2400715"/>
            <a:ext cx="602288" cy="614720"/>
          </a:xfrm>
          <a:prstGeom prst="rect">
            <a:avLst/>
          </a:prstGeom>
          <a:noFill/>
          <a:ln>
            <a:noFill/>
          </a:ln>
        </p:spPr>
      </p:pic>
      <p:pic>
        <p:nvPicPr>
          <p:cNvPr id="141" name="Google Shape;141;p3"/>
          <p:cNvPicPr preferRelativeResize="0"/>
          <p:nvPr/>
        </p:nvPicPr>
        <p:blipFill rotWithShape="1">
          <a:blip r:embed="rId4">
            <a:alphaModFix/>
          </a:blip>
          <a:srcRect b="0" l="0" r="0" t="0"/>
          <a:stretch/>
        </p:blipFill>
        <p:spPr>
          <a:xfrm>
            <a:off x="7719765" y="3980917"/>
            <a:ext cx="554235" cy="542833"/>
          </a:xfrm>
          <a:prstGeom prst="rect">
            <a:avLst/>
          </a:prstGeom>
          <a:noFill/>
          <a:ln>
            <a:noFill/>
          </a:ln>
        </p:spPr>
      </p:pic>
      <p:pic>
        <p:nvPicPr>
          <p:cNvPr id="142" name="Google Shape;142;p3"/>
          <p:cNvPicPr preferRelativeResize="0"/>
          <p:nvPr/>
        </p:nvPicPr>
        <p:blipFill rotWithShape="1">
          <a:blip r:embed="rId5">
            <a:alphaModFix/>
          </a:blip>
          <a:srcRect b="0" l="0" r="0" t="0"/>
          <a:stretch/>
        </p:blipFill>
        <p:spPr>
          <a:xfrm rot="1228010">
            <a:off x="6938091" y="3168671"/>
            <a:ext cx="613239" cy="603797"/>
          </a:xfrm>
          <a:prstGeom prst="rect">
            <a:avLst/>
          </a:prstGeom>
          <a:noFill/>
          <a:ln>
            <a:noFill/>
          </a:ln>
        </p:spPr>
      </p:pic>
      <p:pic>
        <p:nvPicPr>
          <p:cNvPr id="143" name="Google Shape;143;p3"/>
          <p:cNvPicPr preferRelativeResize="0"/>
          <p:nvPr/>
        </p:nvPicPr>
        <p:blipFill rotWithShape="1">
          <a:blip r:embed="rId5">
            <a:alphaModFix/>
          </a:blip>
          <a:srcRect b="0" l="0" r="0" t="0"/>
          <a:stretch/>
        </p:blipFill>
        <p:spPr>
          <a:xfrm rot="3608700">
            <a:off x="7115747" y="1221002"/>
            <a:ext cx="605240" cy="611815"/>
          </a:xfrm>
          <a:prstGeom prst="rect">
            <a:avLst/>
          </a:prstGeom>
          <a:noFill/>
          <a:ln>
            <a:noFill/>
          </a:ln>
        </p:spPr>
      </p:pic>
      <p:pic>
        <p:nvPicPr>
          <p:cNvPr id="144" name="Google Shape;144;p3"/>
          <p:cNvPicPr preferRelativeResize="0"/>
          <p:nvPr/>
        </p:nvPicPr>
        <p:blipFill rotWithShape="1">
          <a:blip r:embed="rId4">
            <a:alphaModFix/>
          </a:blip>
          <a:srcRect b="0" l="0" r="0" t="0"/>
          <a:stretch/>
        </p:blipFill>
        <p:spPr>
          <a:xfrm>
            <a:off x="6543091" y="903350"/>
            <a:ext cx="554235" cy="542833"/>
          </a:xfrm>
          <a:prstGeom prst="rect">
            <a:avLst/>
          </a:prstGeom>
          <a:noFill/>
          <a:ln>
            <a:noFill/>
          </a:ln>
        </p:spPr>
      </p:pic>
      <p:pic>
        <p:nvPicPr>
          <p:cNvPr id="145" name="Google Shape;145;p3"/>
          <p:cNvPicPr preferRelativeResize="0"/>
          <p:nvPr/>
        </p:nvPicPr>
        <p:blipFill rotWithShape="1">
          <a:blip r:embed="rId5">
            <a:alphaModFix/>
          </a:blip>
          <a:srcRect b="0" l="0" r="0" t="0"/>
          <a:stretch/>
        </p:blipFill>
        <p:spPr>
          <a:xfrm rot="-6645075">
            <a:off x="6942849" y="3830048"/>
            <a:ext cx="603723" cy="613311"/>
          </a:xfrm>
          <a:prstGeom prst="rect">
            <a:avLst/>
          </a:prstGeom>
          <a:noFill/>
          <a:ln>
            <a:noFill/>
          </a:ln>
        </p:spPr>
      </p:pic>
      <p:pic>
        <p:nvPicPr>
          <p:cNvPr id="146" name="Google Shape;146;p3"/>
          <p:cNvPicPr preferRelativeResize="0"/>
          <p:nvPr/>
        </p:nvPicPr>
        <p:blipFill rotWithShape="1">
          <a:blip r:embed="rId6">
            <a:alphaModFix/>
          </a:blip>
          <a:srcRect b="0" l="0" r="0" t="0"/>
          <a:stretch/>
        </p:blipFill>
        <p:spPr>
          <a:xfrm>
            <a:off x="7502484" y="3576594"/>
            <a:ext cx="447267" cy="438085"/>
          </a:xfrm>
          <a:prstGeom prst="rect">
            <a:avLst/>
          </a:prstGeom>
          <a:noFill/>
          <a:ln>
            <a:noFill/>
          </a:ln>
        </p:spPr>
      </p:pic>
      <p:pic>
        <p:nvPicPr>
          <p:cNvPr id="147" name="Google Shape;147;p3"/>
          <p:cNvPicPr preferRelativeResize="0"/>
          <p:nvPr/>
        </p:nvPicPr>
        <p:blipFill rotWithShape="1">
          <a:blip r:embed="rId7">
            <a:alphaModFix/>
          </a:blip>
          <a:srcRect b="0" l="0" r="0" t="0"/>
          <a:stretch/>
        </p:blipFill>
        <p:spPr>
          <a:xfrm>
            <a:off x="6596564" y="2918231"/>
            <a:ext cx="447267" cy="438063"/>
          </a:xfrm>
          <a:prstGeom prst="rect">
            <a:avLst/>
          </a:prstGeom>
          <a:noFill/>
          <a:ln>
            <a:noFill/>
          </a:ln>
        </p:spPr>
      </p:pic>
      <p:pic>
        <p:nvPicPr>
          <p:cNvPr id="148" name="Google Shape;148;p3"/>
          <p:cNvPicPr preferRelativeResize="0"/>
          <p:nvPr/>
        </p:nvPicPr>
        <p:blipFill rotWithShape="1">
          <a:blip r:embed="rId8">
            <a:alphaModFix/>
          </a:blip>
          <a:srcRect b="0" l="0" r="0" t="0"/>
          <a:stretch/>
        </p:blipFill>
        <p:spPr>
          <a:xfrm>
            <a:off x="7556002" y="2227628"/>
            <a:ext cx="447267" cy="438047"/>
          </a:xfrm>
          <a:prstGeom prst="rect">
            <a:avLst/>
          </a:prstGeom>
          <a:noFill/>
          <a:ln>
            <a:noFill/>
          </a:ln>
        </p:spPr>
      </p:pic>
      <p:pic>
        <p:nvPicPr>
          <p:cNvPr id="149" name="Google Shape;149;p3"/>
          <p:cNvPicPr preferRelativeResize="0"/>
          <p:nvPr/>
        </p:nvPicPr>
        <p:blipFill rotWithShape="1">
          <a:blip r:embed="rId9">
            <a:alphaModFix/>
          </a:blip>
          <a:srcRect b="0" l="0" r="0" t="0"/>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29"/>
          <p:cNvSpPr/>
          <p:nvPr/>
        </p:nvSpPr>
        <p:spPr>
          <a:xfrm>
            <a:off x="0" y="4319400"/>
            <a:ext cx="9144000" cy="7476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食物援助</a:t>
            </a:r>
            <a:endParaRPr b="1" i="0" sz="2400" u="none" cap="none" strike="noStrike">
              <a:solidFill>
                <a:srgbClr val="FFFFFF"/>
              </a:solidFill>
              <a:latin typeface="Montserrat"/>
              <a:ea typeface="Montserrat"/>
              <a:cs typeface="Montserrat"/>
              <a:sym typeface="Montserrat"/>
            </a:endParaRPr>
          </a:p>
        </p:txBody>
      </p:sp>
      <p:pic>
        <p:nvPicPr>
          <p:cNvPr id="426" name="Google Shape;426;p29"/>
          <p:cNvPicPr preferRelativeResize="0"/>
          <p:nvPr/>
        </p:nvPicPr>
        <p:blipFill rotWithShape="1">
          <a:blip r:embed="rId3">
            <a:alphaModFix/>
          </a:blip>
          <a:srcRect b="0" l="0" r="0" t="0"/>
          <a:stretch/>
        </p:blipFill>
        <p:spPr>
          <a:xfrm>
            <a:off x="6074525" y="1615425"/>
            <a:ext cx="2671676" cy="2455999"/>
          </a:xfrm>
          <a:prstGeom prst="rect">
            <a:avLst/>
          </a:prstGeom>
          <a:noFill/>
          <a:ln>
            <a:noFill/>
          </a:ln>
        </p:spPr>
      </p:pic>
      <p:sp>
        <p:nvSpPr>
          <p:cNvPr id="427" name="Google Shape;427;p29"/>
          <p:cNvSpPr txBox="1"/>
          <p:nvPr/>
        </p:nvSpPr>
        <p:spPr>
          <a:xfrm>
            <a:off x="179475" y="1142375"/>
            <a:ext cx="5434800" cy="3967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免费</a:t>
            </a:r>
            <a:r>
              <a:rPr lang="zh-CN" sz="1800">
                <a:highlight>
                  <a:srgbClr val="FFFFFF"/>
                </a:highlight>
                <a:latin typeface="Montserrat"/>
                <a:ea typeface="Montserrat"/>
                <a:cs typeface="Montserrat"/>
                <a:sym typeface="Montserrat"/>
              </a:rPr>
              <a:t>食物派发</a:t>
            </a:r>
            <a:r>
              <a:rPr b="0" i="0" lang="zh-CN" sz="1800" u="none" cap="none" strike="noStrike">
                <a:solidFill>
                  <a:srgbClr val="000000"/>
                </a:solidFill>
                <a:highlight>
                  <a:srgbClr val="FFFFFF"/>
                </a:highlight>
                <a:latin typeface="Montserrat"/>
                <a:ea typeface="Montserrat"/>
                <a:cs typeface="Montserrat"/>
                <a:sym typeface="Montserrat"/>
              </a:rPr>
              <a:t>点 每周一和周四上午10点</a:t>
            </a:r>
            <a:r>
              <a:rPr lang="zh-CN" sz="1800">
                <a:highlight>
                  <a:srgbClr val="FFFFFF"/>
                </a:highlight>
                <a:latin typeface="Montserrat"/>
                <a:ea typeface="Montserrat"/>
                <a:cs typeface="Montserrat"/>
                <a:sym typeface="Montserrat"/>
              </a:rPr>
              <a:t>至</a:t>
            </a:r>
            <a:r>
              <a:rPr b="0" i="0" lang="zh-CN" sz="1800" u="none" cap="none" strike="noStrike">
                <a:solidFill>
                  <a:srgbClr val="000000"/>
                </a:solidFill>
                <a:highlight>
                  <a:srgbClr val="FFFFFF"/>
                </a:highlight>
                <a:latin typeface="Montserrat"/>
                <a:ea typeface="Montserrat"/>
                <a:cs typeface="Montserrat"/>
                <a:sym typeface="Montserrat"/>
              </a:rPr>
              <a:t>中午12点开</a:t>
            </a:r>
            <a:r>
              <a:rPr b="0" i="0" lang="zh-CN" sz="1800" u="none" cap="none" strike="noStrike">
                <a:highlight>
                  <a:srgbClr val="FFFFFF"/>
                </a:highlight>
                <a:latin typeface="Montserrat"/>
                <a:ea typeface="Montserrat"/>
                <a:cs typeface="Montserrat"/>
                <a:sym typeface="Montserrat"/>
              </a:rPr>
              <a:t>放。</a:t>
            </a:r>
            <a:endParaRPr b="1" sz="1800">
              <a:latin typeface="Montserrat"/>
              <a:ea typeface="Montserrat"/>
              <a:cs typeface="Montserrat"/>
              <a:sym typeface="Montserrat"/>
            </a:endParaRPr>
          </a:p>
          <a:p>
            <a:pPr indent="-342900" lvl="0" marL="457200" marR="0" rtl="0" algn="l">
              <a:lnSpc>
                <a:spcPct val="115000"/>
              </a:lnSpc>
              <a:spcBef>
                <a:spcPts val="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每户居民可领取一</a:t>
            </a:r>
            <a:r>
              <a:rPr lang="zh-CN" sz="1800">
                <a:highlight>
                  <a:srgbClr val="FFFFFF"/>
                </a:highlight>
                <a:latin typeface="Montserrat"/>
                <a:ea typeface="Montserrat"/>
                <a:cs typeface="Montserrat"/>
                <a:sym typeface="Montserrat"/>
              </a:rPr>
              <a:t>盒</a:t>
            </a:r>
            <a:r>
              <a:rPr b="0" i="0" lang="zh-CN" sz="1800" u="none" cap="none" strike="noStrike">
                <a:solidFill>
                  <a:srgbClr val="000000"/>
                </a:solidFill>
                <a:highlight>
                  <a:srgbClr val="FFFFFF"/>
                </a:highlight>
                <a:latin typeface="Montserrat"/>
                <a:ea typeface="Montserrat"/>
                <a:cs typeface="Montserrat"/>
                <a:sym typeface="Montserrat"/>
              </a:rPr>
              <a:t>食物。</a:t>
            </a:r>
            <a:endParaRPr b="0" i="0" sz="1800" u="none" cap="none" strike="noStrike">
              <a:solidFill>
                <a:srgbClr val="00000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居民无需出示身份证或收入证明</a:t>
            </a:r>
            <a:r>
              <a:rPr lang="zh-CN" sz="1800">
                <a:highlight>
                  <a:srgbClr val="FFFFFF"/>
                </a:highlight>
                <a:latin typeface="Montserrat"/>
                <a:ea typeface="Montserrat"/>
                <a:cs typeface="Montserrat"/>
                <a:sym typeface="Montserrat"/>
              </a:rPr>
              <a:t>，即可领取</a:t>
            </a:r>
            <a:r>
              <a:rPr b="0" i="0" lang="zh-CN" sz="1800" u="none" cap="none" strike="noStrike">
                <a:solidFill>
                  <a:srgbClr val="000000"/>
                </a:solidFill>
                <a:highlight>
                  <a:srgbClr val="FFFFFF"/>
                </a:highlight>
                <a:latin typeface="Montserrat"/>
                <a:ea typeface="Montserrat"/>
                <a:cs typeface="Montserrat"/>
                <a:sym typeface="Montserrat"/>
              </a:rPr>
              <a:t>。</a:t>
            </a:r>
            <a:endParaRPr b="0" i="0" sz="1800" u="none" cap="none" strike="noStrike">
              <a:solidFill>
                <a:srgbClr val="00000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派食站点由市政府</a:t>
            </a:r>
            <a:r>
              <a:rPr lang="zh-CN" sz="1800">
                <a:highlight>
                  <a:srgbClr val="FFFFFF"/>
                </a:highlight>
                <a:latin typeface="Montserrat"/>
                <a:ea typeface="Montserrat"/>
                <a:cs typeface="Montserrat"/>
                <a:sym typeface="Montserrat"/>
              </a:rPr>
              <a:t>、</a:t>
            </a:r>
            <a:r>
              <a:rPr b="0" i="0" lang="zh-CN" sz="1800" u="none" cap="none" strike="noStrike">
                <a:solidFill>
                  <a:srgbClr val="000000"/>
                </a:solidFill>
                <a:highlight>
                  <a:srgbClr val="FFFFFF"/>
                </a:highlight>
                <a:latin typeface="Montserrat"/>
                <a:ea typeface="Montserrat"/>
                <a:cs typeface="Montserrat"/>
                <a:sym typeface="Montserrat"/>
              </a:rPr>
              <a:t>食物</a:t>
            </a:r>
            <a:r>
              <a:rPr lang="zh-CN" sz="1800">
                <a:solidFill>
                  <a:schemeClr val="dk1"/>
                </a:solidFill>
                <a:highlight>
                  <a:schemeClr val="lt1"/>
                </a:highlight>
                <a:latin typeface="Montserrat"/>
                <a:ea typeface="Montserrat"/>
                <a:cs typeface="Montserrat"/>
                <a:sym typeface="Montserrat"/>
              </a:rPr>
              <a:t>分享</a:t>
            </a:r>
            <a:r>
              <a:rPr lang="zh-CN" sz="1800">
                <a:highlight>
                  <a:srgbClr val="FFFFFF"/>
                </a:highlight>
                <a:latin typeface="Montserrat"/>
                <a:ea typeface="Montserrat"/>
                <a:cs typeface="Montserrat"/>
                <a:sym typeface="Montserrat"/>
              </a:rPr>
              <a:t>项目(</a:t>
            </a:r>
            <a:r>
              <a:rPr b="0" i="0" lang="zh-CN" sz="1800" u="none" cap="none" strike="noStrike">
                <a:solidFill>
                  <a:srgbClr val="000000"/>
                </a:solidFill>
                <a:highlight>
                  <a:srgbClr val="FFFFFF"/>
                </a:highlight>
                <a:latin typeface="Montserrat"/>
                <a:ea typeface="Montserrat"/>
                <a:cs typeface="Montserrat"/>
                <a:sym typeface="Montserrat"/>
              </a:rPr>
              <a:t>Share Food Program</a:t>
            </a:r>
            <a:r>
              <a:rPr lang="zh-CN" sz="1800">
                <a:highlight>
                  <a:srgbClr val="FFFFFF"/>
                </a:highlight>
                <a:latin typeface="Montserrat"/>
                <a:ea typeface="Montserrat"/>
                <a:cs typeface="Montserrat"/>
                <a:sym typeface="Montserrat"/>
              </a:rPr>
              <a:t>)、丰裕费城</a:t>
            </a:r>
            <a:r>
              <a:rPr lang="zh-CN" sz="1800">
                <a:solidFill>
                  <a:schemeClr val="dk1"/>
                </a:solidFill>
                <a:highlight>
                  <a:schemeClr val="lt1"/>
                </a:highlight>
                <a:latin typeface="Montserrat"/>
                <a:ea typeface="Montserrat"/>
                <a:cs typeface="Montserrat"/>
                <a:sym typeface="Montserrat"/>
              </a:rPr>
              <a:t>(</a:t>
            </a:r>
            <a:r>
              <a:rPr lang="zh-CN" sz="1800">
                <a:highlight>
                  <a:srgbClr val="FFFFFF"/>
                </a:highlight>
                <a:latin typeface="Montserrat"/>
                <a:ea typeface="Montserrat"/>
                <a:cs typeface="Montserrat"/>
                <a:sym typeface="Montserrat"/>
              </a:rPr>
              <a:t>P</a:t>
            </a:r>
            <a:r>
              <a:rPr b="0" i="0" lang="zh-CN" sz="1800" u="none" cap="none" strike="noStrike">
                <a:solidFill>
                  <a:srgbClr val="000000"/>
                </a:solidFill>
                <a:highlight>
                  <a:srgbClr val="FFFFFF"/>
                </a:highlight>
                <a:latin typeface="Montserrat"/>
                <a:ea typeface="Montserrat"/>
                <a:cs typeface="Montserrat"/>
                <a:sym typeface="Montserrat"/>
              </a:rPr>
              <a:t>hilabundance</a:t>
            </a:r>
            <a:r>
              <a:rPr lang="zh-CN" sz="1800">
                <a:solidFill>
                  <a:schemeClr val="dk1"/>
                </a:solidFill>
                <a:highlight>
                  <a:schemeClr val="lt1"/>
                </a:highlight>
                <a:latin typeface="Montserrat"/>
                <a:ea typeface="Montserrat"/>
                <a:cs typeface="Montserrat"/>
                <a:sym typeface="Montserrat"/>
              </a:rPr>
              <a:t>) </a:t>
            </a:r>
            <a:r>
              <a:rPr lang="zh-CN" sz="1800">
                <a:highlight>
                  <a:srgbClr val="FFFFFF"/>
                </a:highlight>
                <a:latin typeface="Montserrat"/>
                <a:ea typeface="Montserrat"/>
                <a:cs typeface="Montserrat"/>
                <a:sym typeface="Montserrat"/>
              </a:rPr>
              <a:t>协力运作</a:t>
            </a:r>
            <a:r>
              <a:rPr b="0" i="0" lang="zh-CN" sz="1800" u="none" cap="none" strike="noStrike">
                <a:solidFill>
                  <a:srgbClr val="000000"/>
                </a:solidFill>
                <a:highlight>
                  <a:srgbClr val="FFFFFF"/>
                </a:highlight>
                <a:latin typeface="Montserrat"/>
                <a:ea typeface="Montserrat"/>
                <a:cs typeface="Montserrat"/>
                <a:sym typeface="Montserrat"/>
              </a:rPr>
              <a:t>。</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3200"/>
              <a:buFont typeface="Arial"/>
              <a:buNone/>
            </a:pPr>
            <a:r>
              <a:t/>
            </a:r>
            <a:endParaRPr b="1" i="0" sz="3200" u="none" cap="none" strike="noStrike">
              <a:solidFill>
                <a:srgbClr val="FFFFFF"/>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b="1" lang="zh-CN" sz="1800">
                <a:solidFill>
                  <a:srgbClr val="FFFFFF"/>
                </a:solidFill>
                <a:latin typeface="Montserrat"/>
                <a:ea typeface="Montserrat"/>
                <a:cs typeface="Montserrat"/>
                <a:sym typeface="Montserrat"/>
              </a:rPr>
              <a:t>查看 </a:t>
            </a:r>
            <a:r>
              <a:rPr b="1" lang="zh-CN" sz="1800" u="sng">
                <a:solidFill>
                  <a:srgbClr val="FFFFFF"/>
                </a:solidFill>
                <a:latin typeface="Montserrat"/>
                <a:ea typeface="Montserrat"/>
                <a:cs typeface="Montserrat"/>
                <a:sym typeface="Montserrat"/>
              </a:rPr>
              <a:t>bit.ly/PhillyFoodSites</a:t>
            </a:r>
            <a:r>
              <a:rPr b="1" lang="zh-CN" sz="1800">
                <a:solidFill>
                  <a:srgbClr val="FFFFFF"/>
                </a:solidFill>
                <a:latin typeface="Montserrat"/>
                <a:ea typeface="Montserrat"/>
                <a:cs typeface="Montserrat"/>
                <a:sym typeface="Montserrat"/>
              </a:rPr>
              <a:t> 英文时时更新信息</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b="1" lang="zh-CN" sz="1800">
                <a:solidFill>
                  <a:srgbClr val="FFFFFF"/>
                </a:solidFill>
                <a:latin typeface="Montserrat"/>
                <a:ea typeface="Montserrat"/>
                <a:cs typeface="Montserrat"/>
                <a:sym typeface="Montserrat"/>
              </a:rPr>
              <a:t>        </a:t>
            </a:r>
            <a:r>
              <a:rPr b="1" lang="zh-CN" sz="1800" u="sng">
                <a:solidFill>
                  <a:srgbClr val="FFFFFF"/>
                </a:solidFill>
                <a:latin typeface="Montserrat"/>
                <a:ea typeface="Montserrat"/>
                <a:cs typeface="Montserrat"/>
                <a:sym typeface="Montserrat"/>
              </a:rPr>
              <a:t>bit.ly/chinese-foodsites</a:t>
            </a:r>
            <a:r>
              <a:rPr b="1" lang="zh-CN" sz="1800">
                <a:solidFill>
                  <a:srgbClr val="FFFFFF"/>
                </a:solidFill>
                <a:latin typeface="Montserrat"/>
                <a:ea typeface="Montserrat"/>
                <a:cs typeface="Montserrat"/>
                <a:sym typeface="Montserrat"/>
              </a:rPr>
              <a:t> 中文信息</a:t>
            </a:r>
            <a:endParaRPr sz="1800">
              <a:solidFill>
                <a:srgbClr val="FFFFFF"/>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t/>
            </a:r>
            <a:endParaRPr b="1" sz="1800">
              <a:solidFill>
                <a:srgbClr val="FFFFFF"/>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失业援助</a:t>
            </a:r>
            <a:endParaRPr b="1" i="0" sz="2400" u="none" cap="none" strike="noStrike">
              <a:solidFill>
                <a:srgbClr val="FFFFFF"/>
              </a:solidFill>
              <a:latin typeface="Montserrat"/>
              <a:ea typeface="Montserrat"/>
              <a:cs typeface="Montserrat"/>
              <a:sym typeface="Montserrat"/>
            </a:endParaRPr>
          </a:p>
        </p:txBody>
      </p:sp>
      <p:sp>
        <p:nvSpPr>
          <p:cNvPr id="434" name="Google Shape;434;p30"/>
          <p:cNvSpPr txBox="1"/>
          <p:nvPr/>
        </p:nvSpPr>
        <p:spPr>
          <a:xfrm>
            <a:off x="1067550" y="975625"/>
            <a:ext cx="76143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Clr>
                <a:srgbClr val="000000"/>
              </a:buClr>
              <a:buSzPts val="1300"/>
              <a:buFont typeface="Arial"/>
              <a:buNone/>
            </a:pPr>
            <a:r>
              <a:rPr lang="zh-CN" sz="1300">
                <a:solidFill>
                  <a:schemeClr val="dk1"/>
                </a:solidFill>
                <a:latin typeface="Montserrat"/>
                <a:ea typeface="Montserrat"/>
                <a:cs typeface="Montserrat"/>
                <a:sym typeface="Montserrat"/>
              </a:rPr>
              <a:t>宾夕法尼亚</a:t>
            </a:r>
            <a:r>
              <a:rPr b="0" i="0" lang="zh-CN" sz="1300" u="none" cap="none" strike="noStrike">
                <a:solidFill>
                  <a:schemeClr val="dk1"/>
                </a:solidFill>
                <a:latin typeface="Montserrat"/>
                <a:ea typeface="Montserrat"/>
                <a:cs typeface="Montserrat"/>
                <a:sym typeface="Montserrat"/>
              </a:rPr>
              <a:t>州</a:t>
            </a:r>
            <a:r>
              <a:rPr lang="zh-CN" sz="1300">
                <a:solidFill>
                  <a:schemeClr val="dk1"/>
                </a:solidFill>
                <a:latin typeface="Montserrat"/>
                <a:ea typeface="Montserrat"/>
                <a:cs typeface="Montserrat"/>
                <a:sym typeface="Montserrat"/>
              </a:rPr>
              <a:t>内，因</a:t>
            </a:r>
            <a:r>
              <a:rPr lang="zh-CN" sz="1300">
                <a:solidFill>
                  <a:schemeClr val="dk1"/>
                </a:solidFill>
                <a:latin typeface="Montserrat"/>
                <a:ea typeface="Montserrat"/>
                <a:cs typeface="Montserrat"/>
                <a:sym typeface="Montserrat"/>
              </a:rPr>
              <a:t>新冠肺炎(COVID-19)疫情</a:t>
            </a:r>
            <a:r>
              <a:rPr lang="zh-CN" sz="1300">
                <a:solidFill>
                  <a:schemeClr val="dk1"/>
                </a:solidFill>
                <a:latin typeface="Montserrat"/>
                <a:ea typeface="Montserrat"/>
                <a:cs typeface="Montserrat"/>
                <a:sym typeface="Montserrat"/>
              </a:rPr>
              <a:t>失业的</a:t>
            </a:r>
            <a:r>
              <a:rPr b="0" i="0" lang="zh-CN" sz="1300" u="none" cap="none" strike="noStrike">
                <a:solidFill>
                  <a:schemeClr val="dk1"/>
                </a:solidFill>
                <a:latin typeface="Montserrat"/>
                <a:ea typeface="Montserrat"/>
                <a:cs typeface="Montserrat"/>
                <a:sym typeface="Montserrat"/>
              </a:rPr>
              <a:t>人士</a:t>
            </a:r>
            <a:r>
              <a:rPr lang="zh-CN" sz="1300">
                <a:solidFill>
                  <a:schemeClr val="dk1"/>
                </a:solidFill>
                <a:latin typeface="Montserrat"/>
                <a:ea typeface="Montserrat"/>
                <a:cs typeface="Montserrat"/>
                <a:sym typeface="Montserrat"/>
              </a:rPr>
              <a:t>，或有资格</a:t>
            </a:r>
            <a:r>
              <a:rPr b="0" i="0" lang="zh-CN" sz="1300" u="none" cap="none" strike="noStrike">
                <a:solidFill>
                  <a:schemeClr val="dk1"/>
                </a:solidFill>
                <a:latin typeface="Montserrat"/>
                <a:ea typeface="Montserrat"/>
                <a:cs typeface="Montserrat"/>
                <a:sym typeface="Montserrat"/>
              </a:rPr>
              <a:t>申</a:t>
            </a:r>
            <a:r>
              <a:rPr lang="zh-CN" sz="1300">
                <a:solidFill>
                  <a:schemeClr val="dk1"/>
                </a:solidFill>
                <a:latin typeface="Montserrat"/>
                <a:ea typeface="Montserrat"/>
                <a:cs typeface="Montserrat"/>
                <a:sym typeface="Montserrat"/>
              </a:rPr>
              <a:t>领</a:t>
            </a:r>
            <a:r>
              <a:rPr b="0" i="0" lang="zh-CN" sz="1300" u="none" cap="none" strike="noStrike">
                <a:solidFill>
                  <a:schemeClr val="dk1"/>
                </a:solidFill>
                <a:latin typeface="Montserrat"/>
                <a:ea typeface="Montserrat"/>
                <a:cs typeface="Montserrat"/>
                <a:sym typeface="Montserrat"/>
              </a:rPr>
              <a:t>失业金</a:t>
            </a:r>
            <a:r>
              <a:rPr lang="zh-CN" sz="1300">
                <a:solidFill>
                  <a:schemeClr val="dk1"/>
                </a:solidFill>
                <a:latin typeface="Montserrat"/>
                <a:ea typeface="Montserrat"/>
                <a:cs typeface="Montserrat"/>
                <a:sym typeface="Montserrat"/>
              </a:rPr>
              <a:t>及员工福利抚恤金</a:t>
            </a:r>
            <a:r>
              <a:rPr b="0" i="0" lang="zh-CN" sz="1300" u="none" cap="none" strike="noStrike">
                <a:solidFill>
                  <a:schemeClr val="dk1"/>
                </a:solidFill>
                <a:latin typeface="Montserrat"/>
                <a:ea typeface="Montserrat"/>
                <a:cs typeface="Montserrat"/>
                <a:sym typeface="Montserrat"/>
              </a:rPr>
              <a:t>。</a:t>
            </a:r>
            <a:endParaRPr b="0" i="0" sz="1300" u="none" cap="none" strike="noStrike">
              <a:solidFill>
                <a:schemeClr val="dk1"/>
              </a:solidFill>
              <a:latin typeface="Montserrat"/>
              <a:ea typeface="Montserrat"/>
              <a:cs typeface="Montserrat"/>
              <a:sym typeface="Montserrat"/>
            </a:endParaRPr>
          </a:p>
        </p:txBody>
      </p:sp>
      <p:pic>
        <p:nvPicPr>
          <p:cNvPr id="435" name="Google Shape;435;p30"/>
          <p:cNvPicPr preferRelativeResize="0"/>
          <p:nvPr/>
        </p:nvPicPr>
        <p:blipFill rotWithShape="1">
          <a:blip r:embed="rId3">
            <a:alphaModFix/>
          </a:blip>
          <a:srcRect b="0" l="0" r="0" t="0"/>
          <a:stretch/>
        </p:blipFill>
        <p:spPr>
          <a:xfrm>
            <a:off x="354700" y="1562550"/>
            <a:ext cx="6338099" cy="3251149"/>
          </a:xfrm>
          <a:prstGeom prst="rect">
            <a:avLst/>
          </a:prstGeom>
          <a:noFill/>
          <a:ln>
            <a:noFill/>
          </a:ln>
        </p:spPr>
      </p:pic>
      <p:pic>
        <p:nvPicPr>
          <p:cNvPr id="436" name="Google Shape;436;p30"/>
          <p:cNvPicPr preferRelativeResize="0"/>
          <p:nvPr/>
        </p:nvPicPr>
        <p:blipFill>
          <a:blip r:embed="rId4">
            <a:alphaModFix/>
          </a:blip>
          <a:stretch>
            <a:fillRect/>
          </a:stretch>
        </p:blipFill>
        <p:spPr>
          <a:xfrm>
            <a:off x="507150" y="1877525"/>
            <a:ext cx="6185650" cy="2865425"/>
          </a:xfrm>
          <a:prstGeom prst="rect">
            <a:avLst/>
          </a:prstGeom>
          <a:noFill/>
          <a:ln>
            <a:noFill/>
          </a:ln>
        </p:spPr>
      </p:pic>
      <p:sp>
        <p:nvSpPr>
          <p:cNvPr id="437" name="Google Shape;437;p30"/>
          <p:cNvSpPr/>
          <p:nvPr/>
        </p:nvSpPr>
        <p:spPr>
          <a:xfrm>
            <a:off x="5690325" y="2571750"/>
            <a:ext cx="3357000" cy="10641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30"/>
          <p:cNvSpPr txBox="1"/>
          <p:nvPr/>
        </p:nvSpPr>
        <p:spPr>
          <a:xfrm>
            <a:off x="459200" y="2029325"/>
            <a:ext cx="5803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800">
                <a:solidFill>
                  <a:schemeClr val="dk1"/>
                </a:solidFill>
              </a:rPr>
              <a:t>给受疫情影响的工作者们的信息——</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zh-CN" sz="1800">
                <a:solidFill>
                  <a:schemeClr val="dk1"/>
                </a:solidFill>
              </a:rPr>
              <a:t>若您遭遇以下情况，可申领失业金：</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zh-CN" sz="1800">
                <a:solidFill>
                  <a:schemeClr val="dk1"/>
                </a:solidFill>
              </a:rPr>
              <a:t>雇主暂时或永久歇业</a:t>
            </a:r>
            <a:endParaRPr sz="1800">
              <a:solidFill>
                <a:schemeClr val="dk1"/>
              </a:solidFill>
            </a:endParaRPr>
          </a:p>
          <a:p>
            <a:pPr indent="-342900" lvl="0" marL="457200" rtl="0" algn="l">
              <a:spcBef>
                <a:spcPts val="0"/>
              </a:spcBef>
              <a:spcAft>
                <a:spcPts val="0"/>
              </a:spcAft>
              <a:buClr>
                <a:schemeClr val="dk1"/>
              </a:buClr>
              <a:buSzPts val="1800"/>
              <a:buChar char="-"/>
            </a:pPr>
            <a:r>
              <a:rPr lang="zh-CN" sz="1800">
                <a:solidFill>
                  <a:schemeClr val="dk1"/>
                </a:solidFill>
              </a:rPr>
              <a:t>您的工作小时数被减</a:t>
            </a:r>
            <a:endParaRPr sz="1800">
              <a:solidFill>
                <a:schemeClr val="dk1"/>
              </a:solidFill>
            </a:endParaRPr>
          </a:p>
          <a:p>
            <a:pPr indent="-342900" lvl="0" marL="457200" rtl="0" algn="l">
              <a:spcBef>
                <a:spcPts val="0"/>
              </a:spcBef>
              <a:spcAft>
                <a:spcPts val="0"/>
              </a:spcAft>
              <a:buClr>
                <a:schemeClr val="dk1"/>
              </a:buClr>
              <a:buSzPts val="1800"/>
              <a:buChar char="-"/>
            </a:pPr>
            <a:r>
              <a:rPr lang="zh-CN" sz="1800">
                <a:solidFill>
                  <a:schemeClr val="dk1"/>
                </a:solidFill>
              </a:rPr>
              <a:t>您被通知因避免新冠肺炎疫情蔓延，而停止工作</a:t>
            </a:r>
            <a:endParaRPr sz="1800">
              <a:solidFill>
                <a:schemeClr val="dk1"/>
              </a:solidFill>
            </a:endParaRPr>
          </a:p>
          <a:p>
            <a:pPr indent="-342900" lvl="0" marL="457200" rtl="0" algn="l">
              <a:spcBef>
                <a:spcPts val="0"/>
              </a:spcBef>
              <a:spcAft>
                <a:spcPts val="0"/>
              </a:spcAft>
              <a:buClr>
                <a:schemeClr val="dk1"/>
              </a:buClr>
              <a:buSzPts val="1800"/>
              <a:buChar char="-"/>
            </a:pPr>
            <a:r>
              <a:rPr lang="zh-CN" sz="1800">
                <a:solidFill>
                  <a:schemeClr val="dk1"/>
                </a:solidFill>
              </a:rPr>
              <a:t>您被通知须自我隔离</a:t>
            </a:r>
            <a:endParaRPr sz="1800">
              <a:solidFill>
                <a:schemeClr val="dk1"/>
              </a:solidFill>
            </a:endParaRPr>
          </a:p>
        </p:txBody>
      </p:sp>
      <p:sp>
        <p:nvSpPr>
          <p:cNvPr id="439" name="Google Shape;439;p30"/>
          <p:cNvSpPr txBox="1"/>
          <p:nvPr/>
        </p:nvSpPr>
        <p:spPr>
          <a:xfrm>
            <a:off x="5846175" y="2669575"/>
            <a:ext cx="3201300" cy="10371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Clr>
                <a:srgbClr val="000000"/>
              </a:buClr>
              <a:buSzPts val="1200"/>
              <a:buFont typeface="Arial"/>
              <a:buNone/>
            </a:pPr>
            <a:r>
              <a:rPr lang="zh-CN">
                <a:solidFill>
                  <a:srgbClr val="FFFFFF"/>
                </a:solidFill>
                <a:latin typeface="Montserrat"/>
                <a:ea typeface="Montserrat"/>
                <a:cs typeface="Montserrat"/>
                <a:sym typeface="Montserrat"/>
              </a:rPr>
              <a:t>更多详情</a:t>
            </a:r>
            <a:r>
              <a:rPr b="0" i="0" lang="zh-CN" u="none" cap="none" strike="noStrike">
                <a:solidFill>
                  <a:srgbClr val="FFFFFF"/>
                </a:solidFill>
                <a:latin typeface="Montserrat"/>
                <a:ea typeface="Montserrat"/>
                <a:cs typeface="Montserrat"/>
                <a:sym typeface="Montserrat"/>
              </a:rPr>
              <a:t>，</a:t>
            </a:r>
            <a:r>
              <a:rPr lang="zh-CN">
                <a:solidFill>
                  <a:srgbClr val="FFFFFF"/>
                </a:solidFill>
                <a:latin typeface="Montserrat"/>
                <a:ea typeface="Montserrat"/>
                <a:cs typeface="Montserrat"/>
                <a:sym typeface="Montserrat"/>
              </a:rPr>
              <a:t>请</a:t>
            </a:r>
            <a:r>
              <a:rPr b="0" i="0" lang="zh-CN" u="none" cap="none" strike="noStrike">
                <a:solidFill>
                  <a:srgbClr val="FFFFFF"/>
                </a:solidFill>
                <a:latin typeface="Montserrat"/>
                <a:ea typeface="Montserrat"/>
                <a:cs typeface="Montserrat"/>
                <a:sym typeface="Montserrat"/>
              </a:rPr>
              <a:t>查看： </a:t>
            </a:r>
            <a:r>
              <a:rPr b="1" lang="zh-CN">
                <a:solidFill>
                  <a:srgbClr val="FFFFFF"/>
                </a:solidFill>
                <a:latin typeface="Montserrat"/>
                <a:ea typeface="Montserrat"/>
                <a:cs typeface="Montserrat"/>
                <a:sym typeface="Montserrat"/>
              </a:rPr>
              <a:t>bit.ly/philagov-workers-chinese</a:t>
            </a:r>
            <a:endParaRPr b="1">
              <a:solidFill>
                <a:srgbClr val="FFFFFF"/>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1"/>
          <p:cNvSpPr txBox="1"/>
          <p:nvPr/>
        </p:nvSpPr>
        <p:spPr>
          <a:xfrm>
            <a:off x="395650" y="247250"/>
            <a:ext cx="83826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纾</a:t>
            </a:r>
            <a:r>
              <a:rPr b="1" lang="zh-CN" sz="2800">
                <a:solidFill>
                  <a:srgbClr val="FFFFFF"/>
                </a:solidFill>
                <a:latin typeface="Montserrat"/>
                <a:ea typeface="Montserrat"/>
                <a:cs typeface="Montserrat"/>
                <a:sym typeface="Montserrat"/>
              </a:rPr>
              <a:t>困金(STIMULUS CHECKS)相关</a:t>
            </a:r>
            <a:r>
              <a:rPr b="1" i="0" lang="zh-CN" sz="2800" u="none" cap="none" strike="noStrike">
                <a:solidFill>
                  <a:srgbClr val="FFFFFF"/>
                </a:solidFill>
                <a:latin typeface="Montserrat"/>
                <a:ea typeface="Montserrat"/>
                <a:cs typeface="Montserrat"/>
                <a:sym typeface="Montserrat"/>
              </a:rPr>
              <a:t>常见问</a:t>
            </a:r>
            <a:r>
              <a:rPr b="1" lang="zh-CN" sz="2800">
                <a:solidFill>
                  <a:srgbClr val="FFFFFF"/>
                </a:solidFill>
                <a:latin typeface="Montserrat"/>
                <a:ea typeface="Montserrat"/>
                <a:cs typeface="Montserrat"/>
                <a:sym typeface="Montserrat"/>
              </a:rPr>
              <a:t>答</a:t>
            </a:r>
            <a:r>
              <a:rPr b="1" i="0" lang="zh-CN" sz="2800" u="none" cap="none" strike="noStrike">
                <a:solidFill>
                  <a:srgbClr val="FFFFFF"/>
                </a:solidFill>
                <a:latin typeface="Montserrat"/>
                <a:ea typeface="Montserrat"/>
                <a:cs typeface="Montserrat"/>
                <a:sym typeface="Montserrat"/>
              </a:rPr>
              <a:t>：</a:t>
            </a:r>
            <a:endParaRPr b="1" i="0" sz="2800" u="none" cap="none" strike="noStrike">
              <a:solidFill>
                <a:srgbClr val="FFFFFF"/>
              </a:solidFill>
              <a:latin typeface="Montserrat"/>
              <a:ea typeface="Montserrat"/>
              <a:cs typeface="Montserrat"/>
              <a:sym typeface="Montserrat"/>
            </a:endParaRPr>
          </a:p>
        </p:txBody>
      </p:sp>
      <p:sp>
        <p:nvSpPr>
          <p:cNvPr id="446" name="Google Shape;446;p31"/>
          <p:cNvSpPr txBox="1"/>
          <p:nvPr/>
        </p:nvSpPr>
        <p:spPr>
          <a:xfrm>
            <a:off x="395650" y="1158532"/>
            <a:ext cx="5310300" cy="389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谁？</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每</a:t>
            </a:r>
            <a:r>
              <a:rPr lang="zh-CN" sz="1200">
                <a:solidFill>
                  <a:schemeClr val="dk1"/>
                </a:solidFill>
                <a:latin typeface="Montserrat"/>
                <a:ea typeface="Montserrat"/>
                <a:cs typeface="Montserrat"/>
                <a:sym typeface="Montserrat"/>
              </a:rPr>
              <a:t>一</a:t>
            </a:r>
            <a:r>
              <a:rPr b="0" i="0" lang="zh-CN" sz="1200" u="none" cap="none" strike="noStrike">
                <a:solidFill>
                  <a:schemeClr val="dk1"/>
                </a:solidFill>
                <a:latin typeface="Montserrat"/>
                <a:ea typeface="Montserrat"/>
                <a:cs typeface="Montserrat"/>
                <a:sym typeface="Montserrat"/>
              </a:rPr>
              <a:t>位没有被他人上报为受抚养人</a:t>
            </a:r>
            <a:r>
              <a:rPr lang="zh-CN" sz="1200">
                <a:solidFill>
                  <a:schemeClr val="dk1"/>
                </a:solidFill>
                <a:latin typeface="Montserrat"/>
                <a:ea typeface="Montserrat"/>
                <a:cs typeface="Montserrat"/>
                <a:sym typeface="Montserrat"/>
              </a:rPr>
              <a:t>，且拥</a:t>
            </a:r>
            <a:r>
              <a:rPr b="0" i="0" lang="zh-CN" sz="1200" u="none" cap="none" strike="noStrike">
                <a:solidFill>
                  <a:schemeClr val="dk1"/>
                </a:solidFill>
                <a:latin typeface="Montserrat"/>
                <a:ea typeface="Montserrat"/>
                <a:cs typeface="Montserrat"/>
                <a:sym typeface="Montserrat"/>
              </a:rPr>
              <a:t>有</a:t>
            </a:r>
            <a:r>
              <a:rPr lang="zh-CN" sz="1200">
                <a:solidFill>
                  <a:schemeClr val="dk1"/>
                </a:solidFill>
                <a:latin typeface="Montserrat"/>
                <a:ea typeface="Montserrat"/>
                <a:cs typeface="Montserrat"/>
                <a:sym typeface="Montserrat"/>
              </a:rPr>
              <a:t>合法</a:t>
            </a:r>
            <a:r>
              <a:rPr b="0" i="0" lang="zh-CN" sz="1200" u="none" cap="none" strike="noStrike">
                <a:solidFill>
                  <a:schemeClr val="dk1"/>
                </a:solidFill>
                <a:latin typeface="Montserrat"/>
                <a:ea typeface="Montserrat"/>
                <a:cs typeface="Montserrat"/>
                <a:sym typeface="Montserrat"/>
              </a:rPr>
              <a:t>身份</a:t>
            </a:r>
            <a:r>
              <a:rPr lang="zh-CN" sz="1200">
                <a:solidFill>
                  <a:schemeClr val="dk1"/>
                </a:solidFill>
                <a:latin typeface="Montserrat"/>
                <a:ea typeface="Montserrat"/>
                <a:cs typeface="Montserrat"/>
                <a:sym typeface="Montserrat"/>
              </a:rPr>
              <a:t>的</a:t>
            </a:r>
            <a:r>
              <a:rPr b="0" i="0" lang="zh-CN" sz="1200" u="none" cap="none" strike="noStrike">
                <a:solidFill>
                  <a:schemeClr val="dk1"/>
                </a:solidFill>
                <a:latin typeface="Montserrat"/>
                <a:ea typeface="Montserrat"/>
                <a:cs typeface="Montserrat"/>
                <a:sym typeface="Montserrat"/>
              </a:rPr>
              <a:t>美国居民</a:t>
            </a:r>
            <a:r>
              <a:rPr lang="zh-CN" sz="1200">
                <a:solidFill>
                  <a:schemeClr val="dk1"/>
                </a:solidFill>
                <a:latin typeface="Montserrat"/>
                <a:ea typeface="Montserrat"/>
                <a:cs typeface="Montserrat"/>
                <a:sym typeface="Montserrat"/>
              </a:rPr>
              <a:t>，</a:t>
            </a:r>
            <a:r>
              <a:rPr b="0" i="0" lang="zh-CN" sz="1200" u="none" cap="none" strike="noStrike">
                <a:solidFill>
                  <a:schemeClr val="dk1"/>
                </a:solidFill>
                <a:latin typeface="Montserrat"/>
                <a:ea typeface="Montserrat"/>
                <a:cs typeface="Montserrat"/>
                <a:sym typeface="Montserrat"/>
              </a:rPr>
              <a:t>都将</a:t>
            </a:r>
            <a:r>
              <a:rPr lang="zh-CN" sz="1200">
                <a:solidFill>
                  <a:schemeClr val="dk1"/>
                </a:solidFill>
                <a:latin typeface="Montserrat"/>
                <a:ea typeface="Montserrat"/>
                <a:cs typeface="Montserrat"/>
                <a:sym typeface="Montserrat"/>
              </a:rPr>
              <a:t>收</a:t>
            </a:r>
            <a:r>
              <a:rPr b="0" i="0" lang="zh-CN" sz="1200" u="none" cap="none" strike="noStrike">
                <a:solidFill>
                  <a:schemeClr val="dk1"/>
                </a:solidFill>
                <a:latin typeface="Montserrat"/>
                <a:ea typeface="Montserrat"/>
                <a:cs typeface="Montserrat"/>
                <a:sym typeface="Montserrat"/>
              </a:rPr>
              <a:t>到一次性的纾困金。</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zh-CN" sz="1800" u="none" cap="none" strike="noStrike">
                <a:solidFill>
                  <a:schemeClr val="dk1"/>
                </a:solidFill>
                <a:latin typeface="Montserrat"/>
                <a:ea typeface="Montserrat"/>
                <a:cs typeface="Montserrat"/>
                <a:sym typeface="Montserrat"/>
              </a:rPr>
              <a:t>什么？</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大部分的成年人将</a:t>
            </a:r>
            <a:r>
              <a:rPr lang="zh-CN" sz="1200">
                <a:solidFill>
                  <a:schemeClr val="dk1"/>
                </a:solidFill>
                <a:latin typeface="Montserrat"/>
                <a:ea typeface="Montserrat"/>
                <a:cs typeface="Montserrat"/>
                <a:sym typeface="Montserrat"/>
              </a:rPr>
              <a:t>收</a:t>
            </a:r>
            <a:r>
              <a:rPr b="0" i="0" lang="zh-CN" sz="1200" u="none" cap="none" strike="noStrike">
                <a:solidFill>
                  <a:schemeClr val="dk1"/>
                </a:solidFill>
                <a:latin typeface="Montserrat"/>
                <a:ea typeface="Montserrat"/>
                <a:cs typeface="Montserrat"/>
                <a:sym typeface="Montserrat"/>
              </a:rPr>
              <a:t>到一次性 $1,200 纾困金。年</a:t>
            </a:r>
            <a:r>
              <a:rPr lang="zh-CN" sz="1200">
                <a:solidFill>
                  <a:schemeClr val="dk1"/>
                </a:solidFill>
                <a:latin typeface="Montserrat"/>
                <a:ea typeface="Montserrat"/>
                <a:cs typeface="Montserrat"/>
                <a:sym typeface="Montserrat"/>
              </a:rPr>
              <a:t>收入 </a:t>
            </a:r>
            <a:r>
              <a:rPr b="0" i="0" lang="zh-CN" sz="1200" u="none" cap="none" strike="noStrike">
                <a:solidFill>
                  <a:schemeClr val="dk1"/>
                </a:solidFill>
                <a:latin typeface="Montserrat"/>
                <a:ea typeface="Montserrat"/>
                <a:cs typeface="Montserrat"/>
                <a:sym typeface="Montserrat"/>
              </a:rPr>
              <a:t>$75,000 或以上</a:t>
            </a:r>
            <a:r>
              <a:rPr lang="zh-CN" sz="1200">
                <a:solidFill>
                  <a:schemeClr val="dk1"/>
                </a:solidFill>
                <a:latin typeface="Montserrat"/>
                <a:ea typeface="Montserrat"/>
                <a:cs typeface="Montserrat"/>
                <a:sym typeface="Montserrat"/>
              </a:rPr>
              <a:t>者</a:t>
            </a:r>
            <a:r>
              <a:rPr b="0" i="0" lang="zh-CN" sz="1200" u="none" cap="none" strike="noStrike">
                <a:solidFill>
                  <a:schemeClr val="dk1"/>
                </a:solidFill>
                <a:latin typeface="Montserrat"/>
                <a:ea typeface="Montserrat"/>
                <a:cs typeface="Montserrat"/>
                <a:sym typeface="Montserrat"/>
              </a:rPr>
              <a:t>，金额会</a:t>
            </a:r>
            <a:r>
              <a:rPr lang="zh-CN" sz="1200">
                <a:solidFill>
                  <a:schemeClr val="dk1"/>
                </a:solidFill>
                <a:latin typeface="Montserrat"/>
                <a:ea typeface="Montserrat"/>
                <a:cs typeface="Montserrat"/>
                <a:sym typeface="Montserrat"/>
              </a:rPr>
              <a:t>按比例</a:t>
            </a:r>
            <a:r>
              <a:rPr b="0" i="0" lang="zh-CN" sz="1200" u="none" cap="none" strike="noStrike">
                <a:solidFill>
                  <a:schemeClr val="dk1"/>
                </a:solidFill>
                <a:latin typeface="Montserrat"/>
                <a:ea typeface="Montserrat"/>
                <a:cs typeface="Montserrat"/>
                <a:sym typeface="Montserrat"/>
              </a:rPr>
              <a:t>减少。每户</a:t>
            </a:r>
            <a:r>
              <a:rPr lang="zh-CN" sz="1200">
                <a:solidFill>
                  <a:schemeClr val="dk1"/>
                </a:solidFill>
                <a:latin typeface="Montserrat"/>
                <a:ea typeface="Montserrat"/>
                <a:cs typeface="Montserrat"/>
                <a:sym typeface="Montserrat"/>
              </a:rPr>
              <a:t>家庭</a:t>
            </a:r>
            <a:r>
              <a:rPr b="0" i="0" lang="zh-CN" sz="1200" u="none" cap="none" strike="noStrike">
                <a:solidFill>
                  <a:schemeClr val="dk1"/>
                </a:solidFill>
                <a:latin typeface="Montserrat"/>
                <a:ea typeface="Montserrat"/>
                <a:cs typeface="Montserrat"/>
                <a:sym typeface="Montserrat"/>
              </a:rPr>
              <a:t>将</a:t>
            </a:r>
            <a:r>
              <a:rPr lang="zh-CN" sz="1200">
                <a:solidFill>
                  <a:schemeClr val="dk1"/>
                </a:solidFill>
                <a:latin typeface="Montserrat"/>
                <a:ea typeface="Montserrat"/>
                <a:cs typeface="Montserrat"/>
                <a:sym typeface="Montserrat"/>
              </a:rPr>
              <a:t>按</a:t>
            </a:r>
            <a:r>
              <a:rPr b="0" i="0" lang="zh-CN" sz="1200" u="none" cap="none" strike="noStrike">
                <a:solidFill>
                  <a:schemeClr val="dk1"/>
                </a:solidFill>
                <a:latin typeface="Montserrat"/>
                <a:ea typeface="Montserrat"/>
                <a:cs typeface="Montserrat"/>
                <a:sym typeface="Montserrat"/>
              </a:rPr>
              <a:t>每</a:t>
            </a:r>
            <a:r>
              <a:rPr lang="zh-CN" sz="1200">
                <a:solidFill>
                  <a:schemeClr val="dk1"/>
                </a:solidFill>
                <a:latin typeface="Montserrat"/>
                <a:ea typeface="Montserrat"/>
                <a:cs typeface="Montserrat"/>
                <a:sym typeface="Montserrat"/>
              </a:rPr>
              <a:t>一</a:t>
            </a:r>
            <a:r>
              <a:rPr b="0" i="0" lang="zh-CN" sz="1200" u="none" cap="none" strike="noStrike">
                <a:solidFill>
                  <a:schemeClr val="dk1"/>
                </a:solidFill>
                <a:latin typeface="Montserrat"/>
                <a:ea typeface="Montserrat"/>
                <a:cs typeface="Montserrat"/>
                <a:sym typeface="Montserrat"/>
              </a:rPr>
              <a:t>位17岁或以下孩</a:t>
            </a:r>
            <a:r>
              <a:rPr b="0" i="0" lang="zh-CN" sz="1200" u="none" cap="none" strike="noStrike">
                <a:solidFill>
                  <a:schemeClr val="dk1"/>
                </a:solidFill>
                <a:latin typeface="Montserrat"/>
                <a:ea typeface="Montserrat"/>
                <a:cs typeface="Montserrat"/>
                <a:sym typeface="Montserrat"/>
              </a:rPr>
              <a:t>子 </a:t>
            </a:r>
            <a:r>
              <a:rPr b="0" i="0" lang="zh-CN" sz="1200" u="none" cap="none" strike="noStrike">
                <a:solidFill>
                  <a:schemeClr val="dk1"/>
                </a:solidFill>
                <a:latin typeface="Montserrat"/>
                <a:ea typeface="Montserrat"/>
                <a:cs typeface="Montserrat"/>
                <a:sym typeface="Montserrat"/>
              </a:rPr>
              <a:t>$500 </a:t>
            </a:r>
            <a:r>
              <a:rPr lang="zh-CN" sz="1200">
                <a:solidFill>
                  <a:schemeClr val="dk1"/>
                </a:solidFill>
                <a:latin typeface="Montserrat"/>
                <a:ea typeface="Montserrat"/>
                <a:cs typeface="Montserrat"/>
                <a:sym typeface="Montserrat"/>
              </a:rPr>
              <a:t>为配额，获得额外</a:t>
            </a:r>
            <a:r>
              <a:rPr b="0" i="0" lang="zh-CN" sz="1200" u="none" cap="none" strike="noStrike">
                <a:solidFill>
                  <a:schemeClr val="dk1"/>
                </a:solidFill>
                <a:latin typeface="Montserrat"/>
                <a:ea typeface="Montserrat"/>
                <a:cs typeface="Montserrat"/>
                <a:sym typeface="Montserrat"/>
              </a:rPr>
              <a:t>补贴。</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如何申请？</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如果美国国税局（IRS）已从您2019年或2018</a:t>
            </a:r>
            <a:r>
              <a:rPr lang="zh-CN" sz="1200">
                <a:solidFill>
                  <a:schemeClr val="dk1"/>
                </a:solidFill>
                <a:latin typeface="Montserrat"/>
                <a:ea typeface="Montserrat"/>
                <a:cs typeface="Montserrat"/>
                <a:sym typeface="Montserrat"/>
              </a:rPr>
              <a:t>年</a:t>
            </a:r>
            <a:r>
              <a:rPr b="0" i="0" lang="zh-CN" sz="1200" u="none" cap="none" strike="noStrike">
                <a:solidFill>
                  <a:schemeClr val="dk1"/>
                </a:solidFill>
                <a:latin typeface="Montserrat"/>
                <a:ea typeface="Montserrat"/>
                <a:cs typeface="Montserrat"/>
                <a:sym typeface="Montserrat"/>
              </a:rPr>
              <a:t>报税单</a:t>
            </a:r>
            <a:r>
              <a:rPr lang="zh-CN" sz="1200">
                <a:solidFill>
                  <a:schemeClr val="dk1"/>
                </a:solidFill>
                <a:latin typeface="Montserrat"/>
                <a:ea typeface="Montserrat"/>
                <a:cs typeface="Montserrat"/>
                <a:sym typeface="Montserrat"/>
              </a:rPr>
              <a:t>获知</a:t>
            </a:r>
            <a:r>
              <a:rPr b="0" i="0" lang="zh-CN" sz="1200" u="none" cap="none" strike="noStrike">
                <a:solidFill>
                  <a:schemeClr val="dk1"/>
                </a:solidFill>
                <a:latin typeface="Montserrat"/>
                <a:ea typeface="Montserrat"/>
                <a:cs typeface="Montserrat"/>
                <a:sym typeface="Montserrat"/>
              </a:rPr>
              <a:t>您的银行</a:t>
            </a:r>
            <a:r>
              <a:rPr lang="zh-CN" sz="1200">
                <a:solidFill>
                  <a:schemeClr val="dk1"/>
                </a:solidFill>
                <a:latin typeface="Montserrat"/>
                <a:ea typeface="Montserrat"/>
                <a:cs typeface="Montserrat"/>
                <a:sym typeface="Montserrat"/>
              </a:rPr>
              <a:t>账户</a:t>
            </a:r>
            <a:r>
              <a:rPr b="0" i="0" lang="zh-CN" sz="1200" u="none" cap="none" strike="noStrike">
                <a:solidFill>
                  <a:schemeClr val="dk1"/>
                </a:solidFill>
                <a:latin typeface="Montserrat"/>
                <a:ea typeface="Montserrat"/>
                <a:cs typeface="Montserrat"/>
                <a:sym typeface="Montserrat"/>
              </a:rPr>
              <a:t>信息，</a:t>
            </a:r>
            <a:r>
              <a:rPr lang="zh-CN" sz="1200">
                <a:solidFill>
                  <a:schemeClr val="dk1"/>
                </a:solidFill>
                <a:latin typeface="Montserrat"/>
                <a:ea typeface="Montserrat"/>
                <a:cs typeface="Montserrat"/>
                <a:sym typeface="Montserrat"/>
              </a:rPr>
              <a:t>国税局</a:t>
            </a:r>
            <a:r>
              <a:rPr b="0" i="0" lang="zh-CN" sz="1200" u="none" cap="none" strike="noStrike">
                <a:solidFill>
                  <a:schemeClr val="dk1"/>
                </a:solidFill>
                <a:latin typeface="Montserrat"/>
                <a:ea typeface="Montserrat"/>
                <a:cs typeface="Montserrat"/>
                <a:sym typeface="Montserrat"/>
              </a:rPr>
              <a:t>将</a:t>
            </a:r>
            <a:r>
              <a:rPr lang="zh-CN" sz="1200">
                <a:solidFill>
                  <a:schemeClr val="dk1"/>
                </a:solidFill>
                <a:latin typeface="Montserrat"/>
                <a:ea typeface="Montserrat"/>
                <a:cs typeface="Montserrat"/>
                <a:sym typeface="Montserrat"/>
              </a:rPr>
              <a:t>通过</a:t>
            </a:r>
            <a:r>
              <a:rPr b="0" i="0" lang="zh-CN" sz="1200" u="none" cap="none" strike="noStrike">
                <a:solidFill>
                  <a:schemeClr val="dk1"/>
                </a:solidFill>
                <a:latin typeface="Montserrat"/>
                <a:ea typeface="Montserrat"/>
                <a:cs typeface="Montserrat"/>
                <a:sym typeface="Montserrat"/>
              </a:rPr>
              <a:t>自动转账</a:t>
            </a:r>
            <a:r>
              <a:rPr lang="zh-CN" sz="1200">
                <a:solidFill>
                  <a:schemeClr val="dk1"/>
                </a:solidFill>
                <a:latin typeface="Montserrat"/>
                <a:ea typeface="Montserrat"/>
                <a:cs typeface="Montserrat"/>
                <a:sym typeface="Montserrat"/>
              </a:rPr>
              <a:t>，</a:t>
            </a:r>
            <a:r>
              <a:rPr b="0" i="0" lang="zh-CN" sz="1200" u="none" cap="none" strike="noStrike">
                <a:solidFill>
                  <a:schemeClr val="dk1"/>
                </a:solidFill>
                <a:latin typeface="Montserrat"/>
                <a:ea typeface="Montserrat"/>
                <a:cs typeface="Montserrat"/>
                <a:sym typeface="Montserrat"/>
              </a:rPr>
              <a:t>将</a:t>
            </a:r>
            <a:r>
              <a:rPr lang="zh-CN" sz="1200">
                <a:solidFill>
                  <a:schemeClr val="dk1"/>
                </a:solidFill>
                <a:latin typeface="Montserrat"/>
                <a:ea typeface="Montserrat"/>
                <a:cs typeface="Montserrat"/>
                <a:sym typeface="Montserrat"/>
              </a:rPr>
              <a:t>纾困金派发给</a:t>
            </a:r>
            <a:r>
              <a:rPr b="0" i="0" lang="zh-CN" sz="1200" u="none" cap="none" strike="noStrike">
                <a:solidFill>
                  <a:schemeClr val="dk1"/>
                </a:solidFill>
                <a:latin typeface="Montserrat"/>
                <a:ea typeface="Montserrat"/>
                <a:cs typeface="Montserrat"/>
                <a:sym typeface="Montserrat"/>
              </a:rPr>
              <a:t>您。</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1" sz="1200">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zh-CN" sz="1200">
                <a:solidFill>
                  <a:schemeClr val="dk1"/>
                </a:solidFill>
                <a:latin typeface="Montserrat"/>
                <a:ea typeface="Montserrat"/>
                <a:cs typeface="Montserrat"/>
                <a:sym typeface="Montserrat"/>
              </a:rPr>
              <a:t>关于未报税者先关信息, 请查看 </a:t>
            </a:r>
            <a:r>
              <a:rPr b="1" lang="zh-CN" sz="1200">
                <a:solidFill>
                  <a:schemeClr val="dk1"/>
                </a:solidFill>
                <a:latin typeface="Montserrat"/>
                <a:ea typeface="Montserrat"/>
                <a:cs typeface="Montserrat"/>
                <a:sym typeface="Montserrat"/>
              </a:rPr>
              <a:t>bit.ly/IRSStimulus</a:t>
            </a:r>
            <a:endParaRPr b="1" sz="1200">
              <a:solidFill>
                <a:srgbClr val="3C4043"/>
              </a:solidFill>
              <a:highlight>
                <a:srgbClr val="FFFFFF"/>
              </a:highlight>
              <a:latin typeface="Montserrat"/>
              <a:ea typeface="Montserrat"/>
              <a:cs typeface="Montserrat"/>
              <a:sym typeface="Montserrat"/>
            </a:endParaRPr>
          </a:p>
        </p:txBody>
      </p:sp>
      <p:pic>
        <p:nvPicPr>
          <p:cNvPr id="447" name="Google Shape;447;p31"/>
          <p:cNvPicPr preferRelativeResize="0"/>
          <p:nvPr/>
        </p:nvPicPr>
        <p:blipFill rotWithShape="1">
          <a:blip r:embed="rId3">
            <a:alphaModFix/>
          </a:blip>
          <a:srcRect b="3772" l="13559" r="15819" t="5102"/>
          <a:stretch/>
        </p:blipFill>
        <p:spPr>
          <a:xfrm>
            <a:off x="6129600" y="1816225"/>
            <a:ext cx="2420050" cy="1756350"/>
          </a:xfrm>
          <a:prstGeom prst="rect">
            <a:avLst/>
          </a:prstGeom>
          <a:noFill/>
          <a:ln>
            <a:noFill/>
          </a:ln>
        </p:spPr>
      </p:pic>
      <p:sp>
        <p:nvSpPr>
          <p:cNvPr id="448" name="Google Shape;448;p3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31"/>
          <p:cNvSpPr txBox="1"/>
          <p:nvPr/>
        </p:nvSpPr>
        <p:spPr>
          <a:xfrm>
            <a:off x="6172325" y="1880025"/>
            <a:ext cx="2368800" cy="502800"/>
          </a:xfrm>
          <a:prstGeom prst="rect">
            <a:avLst/>
          </a:prstGeom>
          <a:solidFill>
            <a:srgbClr val="43434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solidFill>
                  <a:srgbClr val="FFFFFF"/>
                </a:solidFill>
              </a:rPr>
              <a:t> 国会 $2万亿 经济</a:t>
            </a:r>
            <a:r>
              <a:rPr lang="zh-CN">
                <a:solidFill>
                  <a:srgbClr val="FFFFFF"/>
                </a:solidFill>
              </a:rPr>
              <a:t>纾困</a:t>
            </a:r>
            <a:r>
              <a:rPr lang="zh-CN">
                <a:solidFill>
                  <a:srgbClr val="FFFFFF"/>
                </a:solidFill>
              </a:rPr>
              <a:t>方案</a:t>
            </a:r>
            <a:endParaRPr>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g731eab0875_0_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731eab0875_0_12"/>
          <p:cNvSpPr txBox="1"/>
          <p:nvPr/>
        </p:nvSpPr>
        <p:spPr>
          <a:xfrm>
            <a:off x="395650" y="247250"/>
            <a:ext cx="8844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800"/>
              <a:buFont typeface="Arial"/>
              <a:buNone/>
            </a:pPr>
            <a:r>
              <a:rPr b="1" lang="zh-CN" sz="2800">
                <a:solidFill>
                  <a:schemeClr val="lt1"/>
                </a:solidFill>
                <a:latin typeface="Montserrat"/>
                <a:ea typeface="Montserrat"/>
                <a:cs typeface="Montserrat"/>
                <a:sym typeface="Montserrat"/>
              </a:rPr>
              <a:t>纾困金(STIMULUS CHECKS)相关常见问答：</a:t>
            </a:r>
            <a:endParaRPr b="1" sz="2400">
              <a:solidFill>
                <a:srgbClr val="FFFFFF"/>
              </a:solidFill>
              <a:latin typeface="Montserrat"/>
              <a:ea typeface="Montserrat"/>
              <a:cs typeface="Montserrat"/>
              <a:sym typeface="Montserrat"/>
            </a:endParaRPr>
          </a:p>
        </p:txBody>
      </p:sp>
      <p:sp>
        <p:nvSpPr>
          <p:cNvPr id="456" name="Google Shape;456;g731eab0875_0_12"/>
          <p:cNvSpPr txBox="1"/>
          <p:nvPr/>
        </p:nvSpPr>
        <p:spPr>
          <a:xfrm>
            <a:off x="363775" y="2523925"/>
            <a:ext cx="4725600" cy="14694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Clr>
                <a:schemeClr val="dk1"/>
              </a:buClr>
              <a:buSzPts val="1100"/>
              <a:buFont typeface="Arial"/>
              <a:buNone/>
            </a:pPr>
            <a:r>
              <a:rPr lang="zh-CN" sz="1200">
                <a:solidFill>
                  <a:schemeClr val="dk1"/>
                </a:solidFill>
                <a:latin typeface="Montserrat"/>
                <a:ea typeface="Montserrat"/>
                <a:cs typeface="Montserrat"/>
                <a:sym typeface="Montserrat"/>
              </a:rPr>
              <a:t>国税局(IRS)没有自动转账信息记录在案的人，将从5月开始收到邮寄的纸质支票。</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zh-CN" sz="1200">
                <a:solidFill>
                  <a:schemeClr val="dk1"/>
                </a:solidFill>
                <a:latin typeface="Montserrat"/>
                <a:ea typeface="Montserrat"/>
                <a:cs typeface="Montserrat"/>
                <a:sym typeface="Montserrat"/>
              </a:rPr>
              <a:t>财政部预计每周能发出5百万张支票。</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zh-CN" sz="1200">
                <a:solidFill>
                  <a:schemeClr val="dk1"/>
                </a:solidFill>
                <a:latin typeface="Montserrat"/>
                <a:ea typeface="Montserrat"/>
                <a:cs typeface="Montserrat"/>
                <a:sym typeface="Montserrat"/>
              </a:rPr>
              <a:t>以上信息随时可能由财政部/国税局裁量更改。</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p:txBody>
      </p:sp>
      <p:pic>
        <p:nvPicPr>
          <p:cNvPr id="457" name="Google Shape;457;g731eab0875_0_12"/>
          <p:cNvPicPr preferRelativeResize="0"/>
          <p:nvPr/>
        </p:nvPicPr>
        <p:blipFill>
          <a:blip r:embed="rId3">
            <a:alphaModFix/>
          </a:blip>
          <a:stretch>
            <a:fillRect/>
          </a:stretch>
        </p:blipFill>
        <p:spPr>
          <a:xfrm>
            <a:off x="5202650" y="2460875"/>
            <a:ext cx="3513950" cy="2018980"/>
          </a:xfrm>
          <a:prstGeom prst="rect">
            <a:avLst/>
          </a:prstGeom>
          <a:noFill/>
          <a:ln>
            <a:noFill/>
          </a:ln>
        </p:spPr>
      </p:pic>
      <p:sp>
        <p:nvSpPr>
          <p:cNvPr id="458" name="Google Shape;458;g731eab0875_0_1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731eab0875_0_12"/>
          <p:cNvSpPr txBox="1"/>
          <p:nvPr/>
        </p:nvSpPr>
        <p:spPr>
          <a:xfrm>
            <a:off x="308775" y="1270475"/>
            <a:ext cx="8239500" cy="12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zh-CN" sz="2000">
                <a:solidFill>
                  <a:schemeClr val="dk1"/>
                </a:solidFill>
                <a:latin typeface="Montserrat"/>
                <a:ea typeface="Montserrat"/>
                <a:cs typeface="Montserrat"/>
                <a:sym typeface="Montserrat"/>
              </a:rPr>
              <a:t>何时</a:t>
            </a:r>
            <a:r>
              <a:rPr b="1" i="1" lang="zh-CN" sz="2000">
                <a:solidFill>
                  <a:schemeClr val="dk1"/>
                </a:solidFill>
                <a:latin typeface="Montserrat"/>
                <a:ea typeface="Montserrat"/>
                <a:cs typeface="Montserrat"/>
                <a:sym typeface="Montserrat"/>
              </a:rPr>
              <a:t>?</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zh-CN" sz="1200">
                <a:solidFill>
                  <a:schemeClr val="dk1"/>
                </a:solidFill>
                <a:latin typeface="Montserrat"/>
                <a:ea typeface="Montserrat"/>
                <a:cs typeface="Montserrat"/>
                <a:sym typeface="Montserrat"/>
              </a:rPr>
              <a:t>第一批纾困金将于4月13日该州（本周）开始派发至，于2018年或2019年报税单上列有供国税局(IRS)自动转账之银行信息的纳税人。接收社会保障补助金(Social Security)的人士，应该也已有相关银行信息在案。</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提防</a:t>
            </a:r>
            <a:r>
              <a:rPr b="1" lang="zh-CN" sz="2400">
                <a:solidFill>
                  <a:srgbClr val="FFFFFF"/>
                </a:solidFill>
                <a:latin typeface="Montserrat"/>
                <a:ea typeface="Montserrat"/>
                <a:cs typeface="Montserrat"/>
                <a:sym typeface="Montserrat"/>
              </a:rPr>
              <a:t>假冒派发</a:t>
            </a:r>
            <a:r>
              <a:rPr b="1" i="0" lang="zh-CN" sz="2400" u="none" cap="none" strike="noStrike">
                <a:solidFill>
                  <a:srgbClr val="FFFFFF"/>
                </a:solidFill>
                <a:latin typeface="Montserrat"/>
                <a:ea typeface="Montserrat"/>
                <a:cs typeface="Montserrat"/>
                <a:sym typeface="Montserrat"/>
              </a:rPr>
              <a:t>纾困金</a:t>
            </a:r>
            <a:r>
              <a:rPr b="1" lang="zh-CN" sz="2400">
                <a:solidFill>
                  <a:srgbClr val="FFFFFF"/>
                </a:solidFill>
                <a:latin typeface="Montserrat"/>
                <a:ea typeface="Montserrat"/>
                <a:cs typeface="Montserrat"/>
                <a:sym typeface="Montserrat"/>
              </a:rPr>
              <a:t>的</a:t>
            </a:r>
            <a:r>
              <a:rPr b="1" i="0" lang="zh-CN" sz="2400" u="none" cap="none" strike="noStrike">
                <a:solidFill>
                  <a:srgbClr val="FFFFFF"/>
                </a:solidFill>
                <a:latin typeface="Montserrat"/>
                <a:ea typeface="Montserrat"/>
                <a:cs typeface="Montserrat"/>
                <a:sym typeface="Montserrat"/>
              </a:rPr>
              <a:t>诈骗：</a:t>
            </a:r>
            <a:endParaRPr b="1" i="0" sz="2400" u="none" cap="none" strike="noStrike">
              <a:solidFill>
                <a:srgbClr val="FFFFFF"/>
              </a:solidFill>
              <a:latin typeface="Montserrat"/>
              <a:ea typeface="Montserrat"/>
              <a:cs typeface="Montserrat"/>
              <a:sym typeface="Montserrat"/>
            </a:endParaRPr>
          </a:p>
        </p:txBody>
      </p:sp>
      <p:sp>
        <p:nvSpPr>
          <p:cNvPr id="466" name="Google Shape;466;p32"/>
          <p:cNvSpPr txBox="1"/>
          <p:nvPr/>
        </p:nvSpPr>
        <p:spPr>
          <a:xfrm>
            <a:off x="524550" y="1171875"/>
            <a:ext cx="7901700" cy="19926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rgbClr val="000000"/>
              </a:buClr>
              <a:buSzPts val="2400"/>
              <a:buFont typeface="Arial"/>
              <a:buNone/>
            </a:pPr>
            <a:r>
              <a:rPr b="0" i="0" lang="zh-CN" sz="2400" u="none" cap="none" strike="noStrike">
                <a:solidFill>
                  <a:srgbClr val="000000"/>
                </a:solidFill>
                <a:highlight>
                  <a:srgbClr val="FFFFFF"/>
                </a:highlight>
                <a:latin typeface="Montserrat"/>
                <a:ea typeface="Montserrat"/>
                <a:cs typeface="Montserrat"/>
                <a:sym typeface="Montserrat"/>
              </a:rPr>
              <a:t>请</a:t>
            </a:r>
            <a:r>
              <a:rPr b="1" i="0" lang="zh-CN" sz="2400" u="none" cap="none" strike="noStrike">
                <a:solidFill>
                  <a:srgbClr val="000000"/>
                </a:solidFill>
                <a:highlight>
                  <a:srgbClr val="FFFFFF"/>
                </a:highlight>
                <a:latin typeface="Montserrat"/>
                <a:ea typeface="Montserrat"/>
                <a:cs typeface="Montserrat"/>
                <a:sym typeface="Montserrat"/>
              </a:rPr>
              <a:t>不要</a:t>
            </a:r>
            <a:r>
              <a:rPr lang="zh-CN" sz="2400">
                <a:highlight>
                  <a:srgbClr val="FFFFFF"/>
                </a:highlight>
                <a:latin typeface="Montserrat"/>
                <a:ea typeface="Montserrat"/>
                <a:cs typeface="Montserrat"/>
                <a:sym typeface="Montserrat"/>
              </a:rPr>
              <a:t>向</a:t>
            </a:r>
            <a:r>
              <a:rPr b="0" i="0" lang="zh-CN" sz="2400" u="none" cap="none" strike="noStrike">
                <a:solidFill>
                  <a:srgbClr val="000000"/>
                </a:solidFill>
                <a:highlight>
                  <a:srgbClr val="FFFFFF"/>
                </a:highlight>
                <a:latin typeface="Montserrat"/>
                <a:ea typeface="Montserrat"/>
                <a:cs typeface="Montserrat"/>
                <a:sym typeface="Montserrat"/>
              </a:rPr>
              <a:t>任何使用电话</a:t>
            </a:r>
            <a:r>
              <a:rPr lang="zh-CN" sz="2400">
                <a:highlight>
                  <a:srgbClr val="FFFFFF"/>
                </a:highlight>
                <a:latin typeface="Montserrat"/>
                <a:ea typeface="Montserrat"/>
                <a:cs typeface="Montserrat"/>
                <a:sym typeface="Montserrat"/>
              </a:rPr>
              <a:t>、</a:t>
            </a:r>
            <a:r>
              <a:rPr b="0" i="0" lang="zh-CN" sz="2400" u="none" cap="none" strike="noStrike">
                <a:solidFill>
                  <a:srgbClr val="000000"/>
                </a:solidFill>
                <a:highlight>
                  <a:srgbClr val="FFFFFF"/>
                </a:highlight>
                <a:latin typeface="Montserrat"/>
                <a:ea typeface="Montserrat"/>
                <a:cs typeface="Montserrat"/>
                <a:sym typeface="Montserrat"/>
              </a:rPr>
              <a:t>电邮</a:t>
            </a:r>
            <a:r>
              <a:rPr lang="zh-CN" sz="2400">
                <a:highlight>
                  <a:srgbClr val="FFFFFF"/>
                </a:highlight>
                <a:latin typeface="Montserrat"/>
                <a:ea typeface="Montserrat"/>
                <a:cs typeface="Montserrat"/>
                <a:sym typeface="Montserrat"/>
              </a:rPr>
              <a:t>、</a:t>
            </a:r>
            <a:r>
              <a:rPr b="0" i="0" lang="zh-CN" sz="2400" u="none" cap="none" strike="noStrike">
                <a:solidFill>
                  <a:srgbClr val="000000"/>
                </a:solidFill>
                <a:highlight>
                  <a:srgbClr val="FFFFFF"/>
                </a:highlight>
                <a:latin typeface="Montserrat"/>
                <a:ea typeface="Montserrat"/>
                <a:cs typeface="Montserrat"/>
                <a:sym typeface="Montserrat"/>
              </a:rPr>
              <a:t>短信或社交媒体方式联络您的人</a:t>
            </a:r>
            <a:r>
              <a:rPr b="1" i="0" lang="zh-CN" sz="2400" u="none" cap="none" strike="noStrike">
                <a:solidFill>
                  <a:srgbClr val="000000"/>
                </a:solidFill>
                <a:highlight>
                  <a:srgbClr val="FFFFFF"/>
                </a:highlight>
                <a:latin typeface="Montserrat"/>
                <a:ea typeface="Montserrat"/>
                <a:cs typeface="Montserrat"/>
                <a:sym typeface="Montserrat"/>
              </a:rPr>
              <a:t>提供您的自动转账</a:t>
            </a:r>
            <a:r>
              <a:rPr b="1" lang="zh-CN" sz="2400">
                <a:solidFill>
                  <a:schemeClr val="dk1"/>
                </a:solidFill>
                <a:highlight>
                  <a:schemeClr val="lt1"/>
                </a:highlight>
                <a:latin typeface="Montserrat"/>
                <a:ea typeface="Montserrat"/>
                <a:cs typeface="Montserrat"/>
                <a:sym typeface="Montserrat"/>
              </a:rPr>
              <a:t>信息</a:t>
            </a:r>
            <a:r>
              <a:rPr b="1" i="0" lang="zh-CN" sz="2400" u="none" cap="none" strike="noStrike">
                <a:solidFill>
                  <a:srgbClr val="000000"/>
                </a:solidFill>
                <a:highlight>
                  <a:srgbClr val="FFFFFF"/>
                </a:highlight>
                <a:latin typeface="Montserrat"/>
                <a:ea typeface="Montserrat"/>
                <a:cs typeface="Montserrat"/>
                <a:sym typeface="Montserrat"/>
              </a:rPr>
              <a:t>或其它</a:t>
            </a:r>
            <a:r>
              <a:rPr b="1" lang="zh-CN" sz="2400">
                <a:highlight>
                  <a:srgbClr val="FFFFFF"/>
                </a:highlight>
                <a:latin typeface="Montserrat"/>
                <a:ea typeface="Montserrat"/>
                <a:cs typeface="Montserrat"/>
                <a:sym typeface="Montserrat"/>
              </a:rPr>
              <a:t>任何</a:t>
            </a:r>
            <a:r>
              <a:rPr b="1" i="0" lang="zh-CN" sz="2400" u="none" cap="none" strike="noStrike">
                <a:solidFill>
                  <a:srgbClr val="000000"/>
                </a:solidFill>
                <a:highlight>
                  <a:srgbClr val="FFFFFF"/>
                </a:highlight>
                <a:latin typeface="Montserrat"/>
                <a:ea typeface="Montserrat"/>
                <a:cs typeface="Montserrat"/>
                <a:sym typeface="Montserrat"/>
              </a:rPr>
              <a:t>银行信息。</a:t>
            </a:r>
            <a:endParaRPr b="1" i="0" sz="2400" u="none" cap="none" strike="noStrike">
              <a:solidFill>
                <a:srgbClr val="000000"/>
              </a:solidFill>
              <a:highlight>
                <a:srgbClr val="FFFFFF"/>
              </a:highlight>
              <a:latin typeface="Montserrat"/>
              <a:ea typeface="Montserrat"/>
              <a:cs typeface="Montserrat"/>
              <a:sym typeface="Montserrat"/>
            </a:endParaRPr>
          </a:p>
          <a:p>
            <a:pPr indent="0" lvl="0" marL="0" marR="9728" rtl="0" algn="ctr">
              <a:lnSpc>
                <a:spcPct val="115000"/>
              </a:lnSpc>
              <a:spcBef>
                <a:spcPts val="0"/>
              </a:spcBef>
              <a:spcAft>
                <a:spcPts val="0"/>
              </a:spcAft>
              <a:buClr>
                <a:srgbClr val="000000"/>
              </a:buClr>
              <a:buSzPts val="2400"/>
              <a:buFont typeface="Arial"/>
              <a:buNone/>
            </a:pPr>
            <a:r>
              <a:rPr lang="zh-CN" sz="2400">
                <a:highlight>
                  <a:srgbClr val="FFFFFF"/>
                </a:highlight>
                <a:latin typeface="Montserrat"/>
                <a:ea typeface="Montserrat"/>
                <a:cs typeface="Montserrat"/>
                <a:sym typeface="Montserrat"/>
              </a:rPr>
              <a:t>白宫正努力建立一个门户网站，</a:t>
            </a:r>
            <a:endParaRPr sz="2400">
              <a:highlight>
                <a:srgbClr val="FFFFFF"/>
              </a:highlight>
              <a:latin typeface="Montserrat"/>
              <a:ea typeface="Montserrat"/>
              <a:cs typeface="Montserrat"/>
              <a:sym typeface="Montserrat"/>
            </a:endParaRPr>
          </a:p>
          <a:p>
            <a:pPr indent="0" lvl="0" marL="0" marR="9728" rtl="0" algn="ctr">
              <a:lnSpc>
                <a:spcPct val="115000"/>
              </a:lnSpc>
              <a:spcBef>
                <a:spcPts val="0"/>
              </a:spcBef>
              <a:spcAft>
                <a:spcPts val="0"/>
              </a:spcAft>
              <a:buClr>
                <a:srgbClr val="000000"/>
              </a:buClr>
              <a:buSzPts val="2400"/>
              <a:buFont typeface="Arial"/>
              <a:buNone/>
            </a:pPr>
            <a:r>
              <a:rPr lang="zh-CN" sz="2400">
                <a:highlight>
                  <a:srgbClr val="FFFFFF"/>
                </a:highlight>
                <a:latin typeface="Montserrat"/>
                <a:ea typeface="Montserrat"/>
                <a:cs typeface="Montserrat"/>
                <a:sym typeface="Montserrat"/>
              </a:rPr>
              <a:t>方便人们提供接收</a:t>
            </a:r>
            <a:r>
              <a:rPr lang="zh-CN" sz="2400">
                <a:highlight>
                  <a:srgbClr val="FFFFFF"/>
                </a:highlight>
                <a:latin typeface="Montserrat"/>
                <a:ea typeface="Montserrat"/>
                <a:cs typeface="Montserrat"/>
                <a:sym typeface="Montserrat"/>
              </a:rPr>
              <a:t>纾困金的</a:t>
            </a:r>
            <a:r>
              <a:rPr lang="zh-CN" sz="2400">
                <a:highlight>
                  <a:srgbClr val="FFFFFF"/>
                </a:highlight>
                <a:latin typeface="Montserrat"/>
                <a:ea typeface="Montserrat"/>
                <a:cs typeface="Montserrat"/>
                <a:sym typeface="Montserrat"/>
              </a:rPr>
              <a:t>详细信息。</a:t>
            </a:r>
            <a:endParaRPr sz="2400">
              <a:highlight>
                <a:srgbClr val="FFFFFF"/>
              </a:highlight>
              <a:latin typeface="Montserrat"/>
              <a:ea typeface="Montserrat"/>
              <a:cs typeface="Montserrat"/>
              <a:sym typeface="Montserrat"/>
            </a:endParaRPr>
          </a:p>
        </p:txBody>
      </p:sp>
      <p:sp>
        <p:nvSpPr>
          <p:cNvPr id="467" name="Google Shape;467;p3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8" name="Google Shape;468;p32"/>
          <p:cNvPicPr preferRelativeResize="0"/>
          <p:nvPr/>
        </p:nvPicPr>
        <p:blipFill rotWithShape="1">
          <a:blip r:embed="rId3">
            <a:alphaModFix/>
          </a:blip>
          <a:srcRect b="0" l="0" r="0" t="0"/>
          <a:stretch/>
        </p:blipFill>
        <p:spPr>
          <a:xfrm>
            <a:off x="1519050" y="3391075"/>
            <a:ext cx="1298675" cy="1298675"/>
          </a:xfrm>
          <a:prstGeom prst="rect">
            <a:avLst/>
          </a:prstGeom>
          <a:noFill/>
          <a:ln>
            <a:noFill/>
          </a:ln>
        </p:spPr>
      </p:pic>
      <p:sp>
        <p:nvSpPr>
          <p:cNvPr id="469" name="Google Shape;469;p32"/>
          <p:cNvSpPr txBox="1"/>
          <p:nvPr/>
        </p:nvSpPr>
        <p:spPr>
          <a:xfrm>
            <a:off x="2817725" y="3493050"/>
            <a:ext cx="53760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zh-CN" sz="1800">
                <a:solidFill>
                  <a:schemeClr val="dk1"/>
                </a:solidFill>
                <a:highlight>
                  <a:schemeClr val="lt1"/>
                </a:highlight>
                <a:latin typeface="Montserrat"/>
                <a:ea typeface="Montserrat"/>
                <a:cs typeface="Montserrat"/>
                <a:sym typeface="Montserrat"/>
              </a:rPr>
              <a:t>举报诈骗，</a:t>
            </a:r>
            <a:r>
              <a:rPr b="0" i="0" lang="zh-CN" sz="1800" u="none" cap="none" strike="noStrike">
                <a:solidFill>
                  <a:srgbClr val="000000"/>
                </a:solidFill>
                <a:highlight>
                  <a:schemeClr val="lt1"/>
                </a:highlight>
                <a:latin typeface="Montserrat"/>
                <a:ea typeface="Montserrat"/>
                <a:cs typeface="Montserrat"/>
                <a:sym typeface="Montserrat"/>
              </a:rPr>
              <a:t>请发</a:t>
            </a:r>
            <a:r>
              <a:rPr lang="zh-CN" sz="1800">
                <a:highlight>
                  <a:schemeClr val="lt1"/>
                </a:highlight>
                <a:latin typeface="Montserrat"/>
                <a:ea typeface="Montserrat"/>
                <a:cs typeface="Montserrat"/>
                <a:sym typeface="Montserrat"/>
              </a:rPr>
              <a:t>送</a:t>
            </a:r>
            <a:r>
              <a:rPr b="0" i="0" lang="zh-CN" sz="1800" u="none" cap="none" strike="noStrike">
                <a:solidFill>
                  <a:srgbClr val="000000"/>
                </a:solidFill>
                <a:highlight>
                  <a:schemeClr val="lt1"/>
                </a:highlight>
                <a:latin typeface="Montserrat"/>
                <a:ea typeface="Montserrat"/>
                <a:cs typeface="Montserrat"/>
                <a:sym typeface="Montserrat"/>
              </a:rPr>
              <a:t>电邮至 </a:t>
            </a:r>
            <a:r>
              <a:rPr b="1" i="0" lang="zh-CN" sz="1800" u="none" cap="none" strike="noStrike">
                <a:solidFill>
                  <a:srgbClr val="000000"/>
                </a:solidFill>
                <a:highlight>
                  <a:schemeClr val="lt1"/>
                </a:highlight>
                <a:latin typeface="Montserrat"/>
                <a:ea typeface="Montserrat"/>
                <a:cs typeface="Montserrat"/>
                <a:sym typeface="Montserrat"/>
              </a:rPr>
              <a:t>PA-PVPITFRAUD@pa.gov</a:t>
            </a:r>
            <a:endParaRPr/>
          </a:p>
          <a:p>
            <a:pPr indent="0" lvl="0" marL="0" marR="9728" rtl="0" algn="ctr">
              <a:lnSpc>
                <a:spcPct val="115000"/>
              </a:lnSpc>
              <a:spcBef>
                <a:spcPts val="0"/>
              </a:spcBef>
              <a:spcAft>
                <a:spcPts val="0"/>
              </a:spcAft>
              <a:buNone/>
            </a:pPr>
            <a:r>
              <a:rPr b="0" i="0" lang="zh-CN" sz="1800" u="none" cap="none" strike="noStrike">
                <a:solidFill>
                  <a:srgbClr val="000000"/>
                </a:solidFill>
                <a:highlight>
                  <a:schemeClr val="lt1"/>
                </a:highlight>
                <a:latin typeface="Montserrat"/>
                <a:ea typeface="Montserrat"/>
                <a:cs typeface="Montserrat"/>
                <a:sym typeface="Montserrat"/>
              </a:rPr>
              <a:t>联系</a:t>
            </a:r>
            <a:r>
              <a:rPr lang="zh-CN" sz="1800">
                <a:highlight>
                  <a:schemeClr val="lt1"/>
                </a:highlight>
                <a:latin typeface="Montserrat"/>
                <a:ea typeface="Montserrat"/>
                <a:cs typeface="Montserrat"/>
                <a:sym typeface="Montserrat"/>
              </a:rPr>
              <a:t>宾州“</a:t>
            </a:r>
            <a:r>
              <a:rPr b="0" i="0" lang="zh-CN" sz="1800" u="none" cap="none" strike="noStrike">
                <a:solidFill>
                  <a:srgbClr val="000000"/>
                </a:solidFill>
                <a:highlight>
                  <a:schemeClr val="lt1"/>
                </a:highlight>
                <a:latin typeface="Montserrat"/>
                <a:ea typeface="Montserrat"/>
                <a:cs typeface="Montserrat"/>
                <a:sym typeface="Montserrat"/>
              </a:rPr>
              <a:t>诈骗侦查分析部</a:t>
            </a:r>
            <a:r>
              <a:rPr lang="zh-CN" sz="1800">
                <a:solidFill>
                  <a:schemeClr val="dk1"/>
                </a:solidFill>
                <a:highlight>
                  <a:schemeClr val="lt1"/>
                </a:highlight>
                <a:latin typeface="Montserrat"/>
                <a:ea typeface="Montserrat"/>
                <a:cs typeface="Montserrat"/>
                <a:sym typeface="Montserrat"/>
              </a:rPr>
              <a:t>”</a:t>
            </a:r>
            <a:r>
              <a:rPr b="0" i="0" lang="zh-CN" sz="1800" u="none" cap="none" strike="noStrike">
                <a:solidFill>
                  <a:srgbClr val="000000"/>
                </a:solidFill>
                <a:highlight>
                  <a:schemeClr val="lt1"/>
                </a:highlight>
                <a:latin typeface="Montserrat"/>
                <a:ea typeface="Montserrat"/>
                <a:cs typeface="Montserrat"/>
                <a:sym typeface="Montserrat"/>
              </a:rPr>
              <a:t>。</a:t>
            </a:r>
            <a:endParaRPr b="1" i="0" sz="1800" u="none" cap="none" strike="noStrike">
              <a:solidFill>
                <a:srgbClr val="000000"/>
              </a:solidFill>
              <a:highlight>
                <a:schemeClr val="lt1"/>
              </a:highlight>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3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商</a:t>
            </a:r>
            <a:r>
              <a:rPr b="1" lang="zh-CN" sz="2400">
                <a:solidFill>
                  <a:srgbClr val="FFFFFF"/>
                </a:solidFill>
                <a:latin typeface="Montserrat"/>
                <a:ea typeface="Montserrat"/>
                <a:cs typeface="Montserrat"/>
                <a:sym typeface="Montserrat"/>
              </a:rPr>
              <a:t>户及企业</a:t>
            </a:r>
            <a:r>
              <a:rPr b="1" i="0" lang="zh-CN" sz="2400" u="none" cap="none" strike="noStrike">
                <a:solidFill>
                  <a:srgbClr val="FFFFFF"/>
                </a:solidFill>
                <a:latin typeface="Montserrat"/>
                <a:ea typeface="Montserrat"/>
                <a:cs typeface="Montserrat"/>
                <a:sym typeface="Montserrat"/>
              </a:rPr>
              <a:t>援助</a:t>
            </a:r>
            <a:endParaRPr b="1" i="0" sz="2400" u="none" cap="none" strike="noStrike">
              <a:solidFill>
                <a:srgbClr val="FFFFFF"/>
              </a:solidFill>
              <a:latin typeface="Montserrat"/>
              <a:ea typeface="Montserrat"/>
              <a:cs typeface="Montserrat"/>
              <a:sym typeface="Montserrat"/>
            </a:endParaRPr>
          </a:p>
        </p:txBody>
      </p:sp>
      <p:sp>
        <p:nvSpPr>
          <p:cNvPr id="476" name="Google Shape;476;p33"/>
          <p:cNvSpPr txBox="1"/>
          <p:nvPr/>
        </p:nvSpPr>
        <p:spPr>
          <a:xfrm>
            <a:off x="395650" y="1833675"/>
            <a:ext cx="5695500" cy="200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sng"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None/>
            </a:pPr>
            <a:r>
              <a:rPr b="0" i="0" lang="zh-CN" sz="1600" u="sng" cap="none" strike="noStrike">
                <a:solidFill>
                  <a:srgbClr val="000000"/>
                </a:solidFill>
                <a:highlight>
                  <a:srgbClr val="FFFFFF"/>
                </a:highlight>
                <a:latin typeface="Montserrat"/>
                <a:ea typeface="Montserrat"/>
                <a:cs typeface="Montserrat"/>
                <a:sym typeface="Montserrat"/>
              </a:rPr>
              <a:t>微型企</a:t>
            </a:r>
            <a:r>
              <a:rPr b="0" i="0" lang="zh-CN" sz="1600" u="sng" cap="none" strike="noStrike">
                <a:solidFill>
                  <a:srgbClr val="000000"/>
                </a:solidFill>
                <a:highlight>
                  <a:srgbClr val="FFFFFF"/>
                </a:highlight>
                <a:latin typeface="Montserrat"/>
                <a:ea typeface="Montserrat"/>
                <a:cs typeface="Montserrat"/>
                <a:sym typeface="Montserrat"/>
              </a:rPr>
              <a:t>业</a:t>
            </a:r>
            <a:r>
              <a:rPr b="0" i="0" lang="zh-CN" sz="1600" u="sng" cap="none" strike="noStrike">
                <a:solidFill>
                  <a:srgbClr val="000000"/>
                </a:solidFill>
                <a:highlight>
                  <a:srgbClr val="FFFFFF"/>
                </a:highlight>
                <a:latin typeface="Montserrat"/>
                <a:ea typeface="Montserrat"/>
                <a:cs typeface="Montserrat"/>
                <a:sym typeface="Montserrat"/>
              </a:rPr>
              <a:t>补助金</a:t>
            </a:r>
            <a:r>
              <a:rPr b="1" i="0" lang="zh-CN" sz="1600" u="none" cap="none" strike="noStrike">
                <a:solidFill>
                  <a:srgbClr val="000000"/>
                </a:solidFill>
                <a:highlight>
                  <a:srgbClr val="FFFFFF"/>
                </a:highlight>
                <a:latin typeface="Montserrat"/>
                <a:ea typeface="Montserrat"/>
                <a:cs typeface="Montserrat"/>
                <a:sym typeface="Montserrat"/>
              </a:rPr>
              <a:t> </a:t>
            </a:r>
            <a:r>
              <a:rPr b="1" lang="zh-CN" sz="1600">
                <a:highlight>
                  <a:srgbClr val="FFFFFF"/>
                </a:highlight>
                <a:latin typeface="Montserrat"/>
                <a:ea typeface="Montserrat"/>
                <a:cs typeface="Montserrat"/>
                <a:sym typeface="Montserrat"/>
              </a:rPr>
              <a:t>——</a:t>
            </a:r>
            <a:r>
              <a:rPr b="1" i="0" lang="zh-CN" sz="1600" u="none" cap="none" strike="noStrike">
                <a:solidFill>
                  <a:srgbClr val="000000"/>
                </a:solidFill>
                <a:highlight>
                  <a:srgbClr val="FFFFFF"/>
                </a:highlight>
                <a:latin typeface="Montserrat"/>
                <a:ea typeface="Montserrat"/>
                <a:cs typeface="Montserrat"/>
                <a:sym typeface="Montserrat"/>
              </a:rPr>
              <a:t> </a:t>
            </a:r>
            <a:r>
              <a:rPr b="0" i="0" lang="zh-CN" sz="1600" u="none" cap="none" strike="noStrike">
                <a:solidFill>
                  <a:srgbClr val="000000"/>
                </a:solidFill>
                <a:highlight>
                  <a:srgbClr val="FFFFFF"/>
                </a:highlight>
                <a:latin typeface="Montserrat"/>
                <a:ea typeface="Montserrat"/>
                <a:cs typeface="Montserrat"/>
                <a:sym typeface="Montserrat"/>
              </a:rPr>
              <a:t>年收入少于$500,000的商户，</a:t>
            </a:r>
            <a:r>
              <a:rPr b="0" i="1" lang="zh-CN" sz="1600" u="none" cap="none" strike="noStrike">
                <a:solidFill>
                  <a:srgbClr val="000000"/>
                </a:solidFill>
                <a:highlight>
                  <a:srgbClr val="FFFFFF"/>
                </a:highlight>
                <a:latin typeface="Montserrat"/>
                <a:ea typeface="Montserrat"/>
                <a:cs typeface="Montserrat"/>
                <a:sym typeface="Montserrat"/>
              </a:rPr>
              <a:t>每商户</a:t>
            </a:r>
            <a:r>
              <a:rPr lang="zh-CN" sz="1600">
                <a:highlight>
                  <a:srgbClr val="FFFFFF"/>
                </a:highlight>
                <a:latin typeface="Montserrat"/>
                <a:ea typeface="Montserrat"/>
                <a:cs typeface="Montserrat"/>
                <a:sym typeface="Montserrat"/>
              </a:rPr>
              <a:t>可得 </a:t>
            </a:r>
            <a:r>
              <a:rPr b="0" i="0" lang="zh-CN" sz="1600" u="none" cap="none" strike="noStrike">
                <a:solidFill>
                  <a:srgbClr val="000000"/>
                </a:solidFill>
                <a:highlight>
                  <a:srgbClr val="FFFFFF"/>
                </a:highlight>
                <a:latin typeface="Montserrat"/>
                <a:ea typeface="Montserrat"/>
                <a:cs typeface="Montserrat"/>
                <a:sym typeface="Montserrat"/>
              </a:rPr>
              <a:t>$5,000</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由于需求异常大而资源有限，小型商业补助金</a:t>
            </a:r>
            <a:r>
              <a:rPr lang="zh-CN" sz="1200">
                <a:solidFill>
                  <a:schemeClr val="dk1"/>
                </a:solidFill>
                <a:latin typeface="Montserrat"/>
                <a:ea typeface="Montserrat"/>
                <a:cs typeface="Montserrat"/>
                <a:sym typeface="Montserrat"/>
              </a:rPr>
              <a:t>及</a:t>
            </a:r>
            <a:r>
              <a:rPr b="0" i="0" lang="zh-CN" sz="1200" u="none" cap="none" strike="noStrike">
                <a:solidFill>
                  <a:schemeClr val="dk1"/>
                </a:solidFill>
                <a:latin typeface="Montserrat"/>
                <a:ea typeface="Montserrat"/>
                <a:cs typeface="Montserrat"/>
                <a:sym typeface="Montserrat"/>
              </a:rPr>
              <a:t>小型商业贷款</a:t>
            </a:r>
            <a:r>
              <a:rPr lang="zh-CN" sz="1200">
                <a:solidFill>
                  <a:schemeClr val="dk1"/>
                </a:solidFill>
                <a:latin typeface="Montserrat"/>
                <a:ea typeface="Montserrat"/>
                <a:cs typeface="Montserrat"/>
                <a:sym typeface="Montserrat"/>
              </a:rPr>
              <a:t>不再</a:t>
            </a:r>
            <a:r>
              <a:rPr b="0" i="0" lang="zh-CN" sz="1200" u="none" cap="none" strike="noStrike">
                <a:solidFill>
                  <a:schemeClr val="dk1"/>
                </a:solidFill>
                <a:latin typeface="Montserrat"/>
                <a:ea typeface="Montserrat"/>
                <a:cs typeface="Montserrat"/>
                <a:sym typeface="Montserrat"/>
              </a:rPr>
              <a:t>接收申请。</a:t>
            </a:r>
            <a:endParaRPr b="0" i="0" sz="1600" u="none" cap="none" strike="noStrike">
              <a:solidFill>
                <a:srgbClr val="000000"/>
              </a:solidFill>
              <a:latin typeface="Montserrat"/>
              <a:ea typeface="Montserrat"/>
              <a:cs typeface="Montserrat"/>
              <a:sym typeface="Montserrat"/>
            </a:endParaRPr>
          </a:p>
        </p:txBody>
      </p:sp>
      <p:sp>
        <p:nvSpPr>
          <p:cNvPr id="477" name="Google Shape;477;p33"/>
          <p:cNvSpPr txBox="1"/>
          <p:nvPr/>
        </p:nvSpPr>
        <p:spPr>
          <a:xfrm>
            <a:off x="331900" y="964650"/>
            <a:ext cx="8198400" cy="1091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2200"/>
              <a:buFont typeface="Arial"/>
              <a:buNone/>
            </a:pPr>
            <a:r>
              <a:rPr b="0" i="0" lang="zh-CN" sz="2200" u="none" cap="none" strike="noStrike">
                <a:solidFill>
                  <a:srgbClr val="000000"/>
                </a:solidFill>
                <a:highlight>
                  <a:srgbClr val="FFFFFF"/>
                </a:highlight>
                <a:latin typeface="Montserrat"/>
                <a:ea typeface="Montserrat"/>
                <a:cs typeface="Montserrat"/>
                <a:sym typeface="Montserrat"/>
              </a:rPr>
              <a:t>费城</a:t>
            </a:r>
            <a:r>
              <a:rPr b="1" lang="zh-CN" sz="2200">
                <a:highlight>
                  <a:srgbClr val="FFFFFF"/>
                </a:highlight>
                <a:latin typeface="Montserrat"/>
                <a:ea typeface="Montserrat"/>
                <a:cs typeface="Montserrat"/>
                <a:sym typeface="Montserrat"/>
              </a:rPr>
              <a:t>新冠肺炎(COVID-19)疫情期间</a:t>
            </a:r>
            <a:r>
              <a:rPr b="1" lang="zh-CN" sz="2200">
                <a:highlight>
                  <a:srgbClr val="FFFFFF"/>
                </a:highlight>
                <a:latin typeface="Montserrat"/>
                <a:ea typeface="Montserrat"/>
                <a:cs typeface="Montserrat"/>
                <a:sym typeface="Montserrat"/>
              </a:rPr>
              <a:t>小型</a:t>
            </a:r>
            <a:r>
              <a:rPr b="1" i="0" lang="zh-CN" sz="2200" u="none" cap="none" strike="noStrike">
                <a:solidFill>
                  <a:srgbClr val="000000"/>
                </a:solidFill>
                <a:highlight>
                  <a:srgbClr val="FFFFFF"/>
                </a:highlight>
                <a:latin typeface="Montserrat"/>
                <a:ea typeface="Montserrat"/>
                <a:cs typeface="Montserrat"/>
                <a:sym typeface="Montserrat"/>
              </a:rPr>
              <a:t>商业救济金</a:t>
            </a:r>
            <a:r>
              <a:rPr b="1" lang="zh-CN" sz="2200">
                <a:highlight>
                  <a:srgbClr val="FFFFFF"/>
                </a:highlight>
                <a:latin typeface="Montserrat"/>
                <a:ea typeface="Montserrat"/>
                <a:cs typeface="Montserrat"/>
                <a:sym typeface="Montserrat"/>
              </a:rPr>
              <a:t>   </a:t>
            </a:r>
            <a:r>
              <a:rPr lang="zh-CN" sz="1800">
                <a:solidFill>
                  <a:schemeClr val="dk1"/>
                </a:solidFill>
                <a:highlight>
                  <a:schemeClr val="lt1"/>
                </a:highlight>
                <a:latin typeface="Montserrat"/>
                <a:ea typeface="Montserrat"/>
                <a:cs typeface="Montserrat"/>
                <a:sym typeface="Montserrat"/>
              </a:rPr>
              <a:t>(Philadelphia COVID-19 Small Business Relief Fund</a:t>
            </a:r>
            <a:r>
              <a:rPr lang="zh-CN" sz="1800">
                <a:highlight>
                  <a:srgbClr val="FFFFFF"/>
                </a:highlight>
                <a:latin typeface="Montserrat"/>
                <a:ea typeface="Montserrat"/>
                <a:cs typeface="Montserrat"/>
                <a:sym typeface="Montserrat"/>
              </a:rPr>
              <a:t>）</a:t>
            </a:r>
            <a:endParaRPr i="0" sz="1800" u="none" cap="none" strike="noStrike">
              <a:solidFill>
                <a:srgbClr val="000000"/>
              </a:solidFill>
              <a:highlight>
                <a:srgbClr val="FFFFFF"/>
              </a:highlight>
              <a:latin typeface="Montserrat"/>
              <a:ea typeface="Montserrat"/>
              <a:cs typeface="Montserrat"/>
              <a:sym typeface="Montserrat"/>
            </a:endParaRPr>
          </a:p>
        </p:txBody>
      </p:sp>
      <p:pic>
        <p:nvPicPr>
          <p:cNvPr id="478" name="Google Shape;478;p33"/>
          <p:cNvPicPr preferRelativeResize="0"/>
          <p:nvPr/>
        </p:nvPicPr>
        <p:blipFill rotWithShape="1">
          <a:blip r:embed="rId3">
            <a:alphaModFix/>
          </a:blip>
          <a:srcRect b="0" l="0" r="0" t="0"/>
          <a:stretch/>
        </p:blipFill>
        <p:spPr>
          <a:xfrm>
            <a:off x="6434757" y="1492525"/>
            <a:ext cx="2518700" cy="2518700"/>
          </a:xfrm>
          <a:prstGeom prst="rect">
            <a:avLst/>
          </a:prstGeom>
          <a:noFill/>
          <a:ln>
            <a:noFill/>
          </a:ln>
        </p:spPr>
      </p:pic>
      <p:sp>
        <p:nvSpPr>
          <p:cNvPr id="479" name="Google Shape;479;p33"/>
          <p:cNvSpPr txBox="1"/>
          <p:nvPr/>
        </p:nvSpPr>
        <p:spPr>
          <a:xfrm>
            <a:off x="4990500" y="4072175"/>
            <a:ext cx="4229700" cy="64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zh-CN">
                <a:solidFill>
                  <a:srgbClr val="2176D2"/>
                </a:solidFill>
                <a:latin typeface="Montserrat"/>
                <a:ea typeface="Montserrat"/>
                <a:cs typeface="Montserrat"/>
                <a:sym typeface="Montserrat"/>
              </a:rPr>
              <a:t>了解更多详情</a:t>
            </a:r>
            <a:r>
              <a:rPr b="1" i="0" lang="zh-CN" sz="1400" u="none" cap="none" strike="noStrike">
                <a:solidFill>
                  <a:srgbClr val="2176D2"/>
                </a:solidFill>
                <a:latin typeface="Montserrat"/>
                <a:ea typeface="Montserrat"/>
                <a:cs typeface="Montserrat"/>
                <a:sym typeface="Montserrat"/>
              </a:rPr>
              <a:t>，请查看</a:t>
            </a:r>
            <a:endParaRPr b="1" i="0" sz="14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zh-CN">
                <a:solidFill>
                  <a:srgbClr val="2176D2"/>
                </a:solidFill>
                <a:latin typeface="Montserrat"/>
                <a:ea typeface="Montserrat"/>
                <a:cs typeface="Montserrat"/>
                <a:sym typeface="Montserrat"/>
              </a:rPr>
              <a:t>bit.ly/business-relief-chinese</a:t>
            </a:r>
            <a:endParaRPr b="1" i="0" sz="1400" u="none" cap="none" strike="noStrike">
              <a:solidFill>
                <a:srgbClr val="2176D2"/>
              </a:solidFill>
              <a:latin typeface="Montserrat"/>
              <a:ea typeface="Montserrat"/>
              <a:cs typeface="Montserrat"/>
              <a:sym typeface="Montserrat"/>
            </a:endParaRPr>
          </a:p>
        </p:txBody>
      </p:sp>
      <p:cxnSp>
        <p:nvCxnSpPr>
          <p:cNvPr id="480" name="Google Shape;480;p33"/>
          <p:cNvCxnSpPr/>
          <p:nvPr/>
        </p:nvCxnSpPr>
        <p:spPr>
          <a:xfrm flipH="1" rot="10800000">
            <a:off x="0" y="4237575"/>
            <a:ext cx="4946400" cy="21900"/>
          </a:xfrm>
          <a:prstGeom prst="straightConnector1">
            <a:avLst/>
          </a:prstGeom>
          <a:noFill/>
          <a:ln cap="flat" cmpd="sng" w="38100">
            <a:solidFill>
              <a:srgbClr val="2176D2"/>
            </a:solidFill>
            <a:prstDash val="solid"/>
            <a:round/>
            <a:headEnd len="sm" w="sm" type="none"/>
            <a:tailEnd len="sm" w="sm" type="none"/>
          </a:ln>
        </p:spPr>
      </p:cxnSp>
      <p:sp>
        <p:nvSpPr>
          <p:cNvPr id="481" name="Google Shape;481;p33"/>
          <p:cNvSpPr txBox="1"/>
          <p:nvPr/>
        </p:nvSpPr>
        <p:spPr>
          <a:xfrm>
            <a:off x="6534750" y="3020775"/>
            <a:ext cx="2318700" cy="815100"/>
          </a:xfrm>
          <a:prstGeom prst="rect">
            <a:avLst/>
          </a:prstGeom>
          <a:solidFill>
            <a:srgbClr val="EA999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sz="3000">
                <a:latin typeface="Montserrat"/>
                <a:ea typeface="Montserrat"/>
                <a:cs typeface="Montserrat"/>
                <a:sym typeface="Montserrat"/>
              </a:rPr>
              <a:t>暂停营业</a:t>
            </a:r>
            <a:endParaRPr b="1" sz="3000">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g737b016594_0_1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737b016594_0_11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2400">
                <a:solidFill>
                  <a:srgbClr val="FFFFFF"/>
                </a:solidFill>
                <a:latin typeface="Montserrat"/>
                <a:ea typeface="Montserrat"/>
                <a:cs typeface="Montserrat"/>
                <a:sym typeface="Montserrat"/>
              </a:rPr>
              <a:t>新冠疫情期间</a:t>
            </a:r>
            <a:r>
              <a:rPr b="1" lang="zh-CN" sz="2400">
                <a:solidFill>
                  <a:srgbClr val="FFFFFF"/>
                </a:solidFill>
                <a:latin typeface="Montserrat"/>
                <a:ea typeface="Montserrat"/>
                <a:cs typeface="Montserrat"/>
                <a:sym typeface="Montserrat"/>
              </a:rPr>
              <a:t> </a:t>
            </a:r>
            <a:r>
              <a:rPr b="1" lang="zh-CN" sz="2400">
                <a:solidFill>
                  <a:srgbClr val="FFFFFF"/>
                </a:solidFill>
                <a:latin typeface="Montserrat"/>
                <a:ea typeface="Montserrat"/>
                <a:cs typeface="Montserrat"/>
                <a:sym typeface="Montserrat"/>
              </a:rPr>
              <a:t>艺术援助项目</a:t>
            </a:r>
            <a:endParaRPr b="1" sz="2400">
              <a:solidFill>
                <a:srgbClr val="FFFFFF"/>
              </a:solidFill>
              <a:latin typeface="Montserrat"/>
              <a:ea typeface="Montserrat"/>
              <a:cs typeface="Montserrat"/>
              <a:sym typeface="Montserrat"/>
            </a:endParaRPr>
          </a:p>
        </p:txBody>
      </p:sp>
      <p:sp>
        <p:nvSpPr>
          <p:cNvPr id="488" name="Google Shape;488;g737b016594_0_111"/>
          <p:cNvSpPr txBox="1"/>
          <p:nvPr/>
        </p:nvSpPr>
        <p:spPr>
          <a:xfrm>
            <a:off x="4990500" y="4072175"/>
            <a:ext cx="42297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a:solidFill>
                  <a:srgbClr val="2176D2"/>
                </a:solidFill>
                <a:latin typeface="Montserrat"/>
                <a:ea typeface="Montserrat"/>
                <a:cs typeface="Montserrat"/>
                <a:sym typeface="Montserrat"/>
              </a:rPr>
              <a:t>了解详情并申请</a:t>
            </a:r>
            <a:r>
              <a:rPr b="1" lang="zh-CN">
                <a:solidFill>
                  <a:srgbClr val="2176D2"/>
                </a:solidFill>
                <a:latin typeface="Montserrat"/>
                <a:ea typeface="Montserrat"/>
                <a:cs typeface="Montserrat"/>
                <a:sym typeface="Montserrat"/>
              </a:rPr>
              <a:t>, 请</a:t>
            </a:r>
            <a:r>
              <a:rPr b="1" lang="zh-CN">
                <a:solidFill>
                  <a:srgbClr val="2176D2"/>
                </a:solidFill>
                <a:latin typeface="Montserrat"/>
                <a:ea typeface="Montserrat"/>
                <a:cs typeface="Montserrat"/>
                <a:sym typeface="Montserrat"/>
              </a:rPr>
              <a:t>访问</a:t>
            </a:r>
            <a:r>
              <a:rPr b="1" lang="zh-CN">
                <a:solidFill>
                  <a:srgbClr val="2176D2"/>
                </a:solidFill>
                <a:latin typeface="Montserrat"/>
                <a:ea typeface="Montserrat"/>
                <a:cs typeface="Montserrat"/>
                <a:sym typeface="Montserrat"/>
              </a:rPr>
              <a:t> CREATIVEPHL.ORG/ARTSAIDPHL</a:t>
            </a:r>
            <a:endParaRPr b="1">
              <a:solidFill>
                <a:srgbClr val="2176D2"/>
              </a:solidFill>
              <a:latin typeface="Montserrat"/>
              <a:ea typeface="Montserrat"/>
              <a:cs typeface="Montserrat"/>
              <a:sym typeface="Montserrat"/>
            </a:endParaRPr>
          </a:p>
        </p:txBody>
      </p:sp>
      <p:cxnSp>
        <p:nvCxnSpPr>
          <p:cNvPr id="489" name="Google Shape;489;g737b016594_0_111"/>
          <p:cNvCxnSpPr/>
          <p:nvPr/>
        </p:nvCxnSpPr>
        <p:spPr>
          <a:xfrm flipH="1" rot="10800000">
            <a:off x="0" y="4237575"/>
            <a:ext cx="4946400" cy="21900"/>
          </a:xfrm>
          <a:prstGeom prst="straightConnector1">
            <a:avLst/>
          </a:prstGeom>
          <a:noFill/>
          <a:ln cap="flat" cmpd="sng" w="38100">
            <a:solidFill>
              <a:srgbClr val="2176D2"/>
            </a:solidFill>
            <a:prstDash val="solid"/>
            <a:round/>
            <a:headEnd len="med" w="med" type="none"/>
            <a:tailEnd len="med" w="med" type="none"/>
          </a:ln>
        </p:spPr>
      </p:cxnSp>
      <p:pic>
        <p:nvPicPr>
          <p:cNvPr id="490" name="Google Shape;490;g737b016594_0_111"/>
          <p:cNvPicPr preferRelativeResize="0"/>
          <p:nvPr/>
        </p:nvPicPr>
        <p:blipFill>
          <a:blip r:embed="rId3">
            <a:alphaModFix/>
          </a:blip>
          <a:stretch>
            <a:fillRect/>
          </a:stretch>
        </p:blipFill>
        <p:spPr>
          <a:xfrm>
            <a:off x="5728125" y="950038"/>
            <a:ext cx="3002851" cy="3002851"/>
          </a:xfrm>
          <a:prstGeom prst="rect">
            <a:avLst/>
          </a:prstGeom>
          <a:noFill/>
          <a:ln>
            <a:noFill/>
          </a:ln>
        </p:spPr>
      </p:pic>
      <p:sp>
        <p:nvSpPr>
          <p:cNvPr id="491" name="Google Shape;491;g737b016594_0_111"/>
          <p:cNvSpPr txBox="1"/>
          <p:nvPr/>
        </p:nvSpPr>
        <p:spPr>
          <a:xfrm>
            <a:off x="171575" y="1311125"/>
            <a:ext cx="5496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solidFill>
                  <a:schemeClr val="dk1"/>
                </a:solidFill>
                <a:highlight>
                  <a:schemeClr val="lt1"/>
                </a:highlight>
                <a:latin typeface="Montserrat"/>
                <a:ea typeface="Montserrat"/>
                <a:cs typeface="Montserrat"/>
                <a:sym typeface="Montserrat"/>
              </a:rPr>
              <a:t>COVID-19 Arts Aid PHL</a:t>
            </a:r>
            <a:r>
              <a:rPr lang="zh-CN" sz="1800">
                <a:solidFill>
                  <a:schemeClr val="dk1"/>
                </a:solidFill>
                <a:highlight>
                  <a:schemeClr val="lt1"/>
                </a:highlight>
                <a:latin typeface="Montserrat"/>
                <a:ea typeface="Montserrat"/>
                <a:cs typeface="Montserrat"/>
                <a:sym typeface="Montserrat"/>
              </a:rPr>
              <a:t> 艺术援助项目</a:t>
            </a:r>
            <a:r>
              <a:rPr lang="zh-CN" sz="1800">
                <a:solidFill>
                  <a:schemeClr val="dk1"/>
                </a:solidFill>
                <a:highlight>
                  <a:srgbClr val="FFFFFF"/>
                </a:highlight>
                <a:latin typeface="Montserrat"/>
                <a:ea typeface="Montserrat"/>
                <a:cs typeface="Montserrat"/>
                <a:sym typeface="Montserrat"/>
              </a:rPr>
              <a:t>将为艺术</a:t>
            </a:r>
            <a:r>
              <a:rPr lang="zh-CN" sz="1800">
                <a:solidFill>
                  <a:schemeClr val="dk1"/>
                </a:solidFill>
                <a:highlight>
                  <a:schemeClr val="lt1"/>
                </a:highlight>
                <a:latin typeface="Montserrat"/>
                <a:ea typeface="Montserrat"/>
                <a:cs typeface="Montserrat"/>
                <a:sym typeface="Montserrat"/>
              </a:rPr>
              <a:t>工作者</a:t>
            </a:r>
            <a:r>
              <a:rPr lang="zh-CN" sz="1800">
                <a:solidFill>
                  <a:schemeClr val="dk1"/>
                </a:solidFill>
                <a:highlight>
                  <a:srgbClr val="FFFFFF"/>
                </a:highlight>
                <a:latin typeface="Montserrat"/>
                <a:ea typeface="Montserrat"/>
                <a:cs typeface="Montserrat"/>
                <a:sym typeface="Montserrat"/>
              </a:rPr>
              <a:t>提供</a:t>
            </a:r>
            <a:r>
              <a:rPr b="1" lang="zh-CN" sz="1800">
                <a:solidFill>
                  <a:schemeClr val="dk1"/>
                </a:solidFill>
                <a:highlight>
                  <a:schemeClr val="lt1"/>
                </a:highlight>
                <a:latin typeface="Montserrat"/>
                <a:ea typeface="Montserrat"/>
                <a:cs typeface="Montserrat"/>
                <a:sym typeface="Montserrat"/>
              </a:rPr>
              <a:t>最高达</a:t>
            </a:r>
            <a:r>
              <a:rPr b="1" lang="zh-CN" sz="1800">
                <a:solidFill>
                  <a:schemeClr val="dk1"/>
                </a:solidFill>
                <a:highlight>
                  <a:srgbClr val="FFFFFF"/>
                </a:highlight>
                <a:latin typeface="Montserrat"/>
                <a:ea typeface="Montserrat"/>
                <a:cs typeface="Montserrat"/>
                <a:sym typeface="Montserrat"/>
              </a:rPr>
              <a:t> </a:t>
            </a:r>
            <a:r>
              <a:rPr b="1" lang="zh-CN" sz="1800">
                <a:solidFill>
                  <a:schemeClr val="dk1"/>
                </a:solidFill>
                <a:highlight>
                  <a:schemeClr val="lt1"/>
                </a:highlight>
                <a:latin typeface="Montserrat"/>
                <a:ea typeface="Montserrat"/>
                <a:cs typeface="Montserrat"/>
                <a:sym typeface="Montserrat"/>
              </a:rPr>
              <a:t>$</a:t>
            </a:r>
            <a:r>
              <a:rPr b="1" lang="zh-CN" sz="1800">
                <a:solidFill>
                  <a:schemeClr val="dk1"/>
                </a:solidFill>
                <a:highlight>
                  <a:srgbClr val="FFFFFF"/>
                </a:highlight>
                <a:latin typeface="Montserrat"/>
                <a:ea typeface="Montserrat"/>
                <a:cs typeface="Montserrat"/>
                <a:sym typeface="Montserrat"/>
              </a:rPr>
              <a:t>500美元</a:t>
            </a:r>
            <a:r>
              <a:rPr lang="zh-CN" sz="1800">
                <a:solidFill>
                  <a:schemeClr val="dk1"/>
                </a:solidFill>
                <a:highlight>
                  <a:srgbClr val="FFFFFF"/>
                </a:highlight>
                <a:latin typeface="Montserrat"/>
                <a:ea typeface="Montserrat"/>
                <a:cs typeface="Montserrat"/>
                <a:sym typeface="Montserrat"/>
              </a:rPr>
              <a:t>资助，为费城及周边郡的小型艺术文化</a:t>
            </a:r>
            <a:r>
              <a:rPr lang="zh-CN" sz="1800">
                <a:solidFill>
                  <a:schemeClr val="dk1"/>
                </a:solidFill>
                <a:highlight>
                  <a:srgbClr val="FFFFFF"/>
                </a:highlight>
                <a:latin typeface="Montserrat"/>
                <a:ea typeface="Montserrat"/>
                <a:cs typeface="Montserrat"/>
                <a:sym typeface="Montserrat"/>
              </a:rPr>
              <a:t>机构</a:t>
            </a:r>
            <a:r>
              <a:rPr lang="zh-CN" sz="1800">
                <a:solidFill>
                  <a:schemeClr val="dk1"/>
                </a:solidFill>
                <a:highlight>
                  <a:srgbClr val="FFFFFF"/>
                </a:highlight>
                <a:latin typeface="Montserrat"/>
                <a:ea typeface="Montserrat"/>
                <a:cs typeface="Montserrat"/>
                <a:sym typeface="Montserrat"/>
              </a:rPr>
              <a:t>提供</a:t>
            </a:r>
            <a:r>
              <a:rPr b="1" lang="zh-CN" sz="1800">
                <a:solidFill>
                  <a:schemeClr val="dk1"/>
                </a:solidFill>
                <a:highlight>
                  <a:srgbClr val="FFFFFF"/>
                </a:highlight>
                <a:latin typeface="Montserrat"/>
                <a:ea typeface="Montserrat"/>
                <a:cs typeface="Montserrat"/>
                <a:sym typeface="Montserrat"/>
              </a:rPr>
              <a:t>最高达</a:t>
            </a:r>
            <a:r>
              <a:rPr b="1" lang="zh-CN" sz="1800">
                <a:solidFill>
                  <a:schemeClr val="dk1"/>
                </a:solidFill>
                <a:highlight>
                  <a:schemeClr val="lt1"/>
                </a:highlight>
                <a:latin typeface="Montserrat"/>
                <a:ea typeface="Montserrat"/>
                <a:cs typeface="Montserrat"/>
                <a:sym typeface="Montserrat"/>
              </a:rPr>
              <a:t>$</a:t>
            </a:r>
            <a:r>
              <a:rPr b="1" lang="zh-CN" sz="1800">
                <a:solidFill>
                  <a:schemeClr val="dk1"/>
                </a:solidFill>
                <a:highlight>
                  <a:srgbClr val="FFFFFF"/>
                </a:highlight>
                <a:latin typeface="Montserrat"/>
                <a:ea typeface="Montserrat"/>
                <a:cs typeface="Montserrat"/>
                <a:sym typeface="Montserrat"/>
              </a:rPr>
              <a:t>1,000美元</a:t>
            </a:r>
            <a:r>
              <a:rPr lang="zh-CN" sz="1800">
                <a:solidFill>
                  <a:schemeClr val="dk1"/>
                </a:solidFill>
                <a:highlight>
                  <a:srgbClr val="FFFFFF"/>
                </a:highlight>
                <a:latin typeface="Montserrat"/>
                <a:ea typeface="Montserrat"/>
                <a:cs typeface="Montserrat"/>
                <a:sym typeface="Montserrat"/>
              </a:rPr>
              <a:t>资助。</a:t>
            </a:r>
            <a:endParaRPr sz="18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zh-CN" sz="1800">
                <a:solidFill>
                  <a:schemeClr val="dk1"/>
                </a:solidFill>
              </a:rPr>
              <a:t>该项目将着重扶持预算不超过25万美元的大费城地区文化机构，和急需此攸关其生存的经济援助的</a:t>
            </a:r>
            <a:r>
              <a:rPr lang="zh-CN" sz="1800">
                <a:solidFill>
                  <a:schemeClr val="dk1"/>
                </a:solidFill>
                <a:highlight>
                  <a:schemeClr val="lt1"/>
                </a:highlight>
                <a:latin typeface="Montserrat"/>
                <a:ea typeface="Montserrat"/>
                <a:cs typeface="Montserrat"/>
                <a:sym typeface="Montserrat"/>
              </a:rPr>
              <a:t>艺术工作者</a:t>
            </a:r>
            <a:r>
              <a:rPr lang="zh-CN" sz="1800">
                <a:solidFill>
                  <a:schemeClr val="dk1"/>
                </a:solidFill>
              </a:rPr>
              <a:t>。虽然初始资金有限，但随着继续获得资金，</a:t>
            </a:r>
            <a:r>
              <a:rPr lang="zh-CN" sz="1800">
                <a:solidFill>
                  <a:schemeClr val="dk1"/>
                </a:solidFill>
                <a:highlight>
                  <a:schemeClr val="lt1"/>
                </a:highlight>
                <a:latin typeface="Montserrat"/>
                <a:ea typeface="Montserrat"/>
                <a:cs typeface="Montserrat"/>
                <a:sym typeface="Montserrat"/>
              </a:rPr>
              <a:t>援助</a:t>
            </a:r>
            <a:r>
              <a:rPr lang="zh-CN" sz="1800">
                <a:solidFill>
                  <a:schemeClr val="dk1"/>
                </a:solidFill>
              </a:rPr>
              <a:t>金将滚动发放。</a:t>
            </a:r>
            <a:endParaRPr sz="1800">
              <a:solidFill>
                <a:schemeClr val="dk1"/>
              </a:solidFill>
              <a:highlight>
                <a:srgbClr val="FFFFFF"/>
              </a:highlight>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g737b016594_0_1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737b016594_0_1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2400">
                <a:solidFill>
                  <a:schemeClr val="lt1"/>
                </a:solidFill>
                <a:latin typeface="Montserrat"/>
                <a:ea typeface="Montserrat"/>
                <a:cs typeface="Montserrat"/>
                <a:sym typeface="Montserrat"/>
              </a:rPr>
              <a:t>互联网基础服务 (</a:t>
            </a:r>
            <a:r>
              <a:rPr b="1" lang="zh-CN" sz="2400">
                <a:solidFill>
                  <a:srgbClr val="FFFFFF"/>
                </a:solidFill>
                <a:latin typeface="Montserrat"/>
                <a:ea typeface="Montserrat"/>
                <a:cs typeface="Montserrat"/>
                <a:sym typeface="Montserrat"/>
              </a:rPr>
              <a:t>INTERNE</a:t>
            </a:r>
            <a:r>
              <a:rPr b="1" lang="zh-CN" sz="2400">
                <a:solidFill>
                  <a:srgbClr val="FFFFFF"/>
                </a:solidFill>
                <a:latin typeface="Montserrat"/>
                <a:ea typeface="Montserrat"/>
                <a:cs typeface="Montserrat"/>
                <a:sym typeface="Montserrat"/>
              </a:rPr>
              <a:t>T E</a:t>
            </a:r>
            <a:r>
              <a:rPr b="1" lang="zh-CN" sz="2400">
                <a:solidFill>
                  <a:srgbClr val="FFFFFF"/>
                </a:solidFill>
                <a:latin typeface="Montserrat"/>
                <a:ea typeface="Montserrat"/>
                <a:cs typeface="Montserrat"/>
                <a:sym typeface="Montserrat"/>
              </a:rPr>
              <a:t>SSENTIALS</a:t>
            </a:r>
            <a:r>
              <a:rPr b="1" lang="zh-CN" sz="2400">
                <a:solidFill>
                  <a:schemeClr val="lt1"/>
                </a:solidFill>
                <a:latin typeface="Montserrat"/>
                <a:ea typeface="Montserrat"/>
                <a:cs typeface="Montserrat"/>
                <a:sym typeface="Montserrat"/>
              </a:rPr>
              <a:t>) 项目</a:t>
            </a:r>
            <a:endParaRPr b="1" sz="2400">
              <a:solidFill>
                <a:srgbClr val="FFFFFF"/>
              </a:solidFill>
              <a:latin typeface="Montserrat"/>
              <a:ea typeface="Montserrat"/>
              <a:cs typeface="Montserrat"/>
              <a:sym typeface="Montserrat"/>
            </a:endParaRPr>
          </a:p>
        </p:txBody>
      </p:sp>
      <p:pic>
        <p:nvPicPr>
          <p:cNvPr id="498" name="Google Shape;498;g737b016594_0_171"/>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499" name="Google Shape;499;g737b016594_0_171"/>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500" name="Google Shape;500;g737b016594_0_171"/>
          <p:cNvSpPr txBox="1"/>
          <p:nvPr/>
        </p:nvSpPr>
        <p:spPr>
          <a:xfrm>
            <a:off x="259350" y="1152975"/>
            <a:ext cx="57018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2400">
                <a:solidFill>
                  <a:srgbClr val="333333"/>
                </a:solidFill>
                <a:highlight>
                  <a:srgbClr val="FFFFFF"/>
                </a:highlight>
                <a:latin typeface="Montserrat"/>
                <a:ea typeface="Montserrat"/>
                <a:cs typeface="Montserrat"/>
                <a:sym typeface="Montserrat"/>
              </a:rPr>
              <a:t>互联网</a:t>
            </a:r>
            <a:r>
              <a:rPr b="1" lang="zh-CN" sz="2400">
                <a:solidFill>
                  <a:srgbClr val="333333"/>
                </a:solidFill>
                <a:highlight>
                  <a:srgbClr val="FFFFFF"/>
                </a:highlight>
                <a:latin typeface="Montserrat"/>
                <a:ea typeface="Montserrat"/>
                <a:cs typeface="Montserrat"/>
                <a:sym typeface="Montserrat"/>
              </a:rPr>
              <a:t>基础服务(</a:t>
            </a:r>
            <a:r>
              <a:rPr b="1" lang="zh-CN" sz="2400">
                <a:solidFill>
                  <a:srgbClr val="333333"/>
                </a:solidFill>
                <a:highlight>
                  <a:srgbClr val="FFFFFF"/>
                </a:highlight>
                <a:latin typeface="Montserrat"/>
                <a:ea typeface="Montserrat"/>
                <a:cs typeface="Montserrat"/>
                <a:sym typeface="Montserrat"/>
              </a:rPr>
              <a:t>Internet Essentials</a:t>
            </a:r>
            <a:r>
              <a:rPr b="1" lang="zh-CN" sz="2400">
                <a:solidFill>
                  <a:srgbClr val="333333"/>
                </a:solidFill>
                <a:highlight>
                  <a:schemeClr val="lt1"/>
                </a:highlight>
                <a:latin typeface="Montserrat"/>
                <a:ea typeface="Montserrat"/>
                <a:cs typeface="Montserrat"/>
                <a:sym typeface="Montserrat"/>
              </a:rPr>
              <a:t>)</a:t>
            </a:r>
            <a:r>
              <a:rPr lang="zh-CN" sz="2400">
                <a:solidFill>
                  <a:srgbClr val="333333"/>
                </a:solidFill>
                <a:highlight>
                  <a:srgbClr val="FFFFFF"/>
                </a:highlight>
                <a:latin typeface="Montserrat"/>
                <a:ea typeface="Montserrat"/>
                <a:cs typeface="Montserrat"/>
                <a:sym typeface="Montserrat"/>
              </a:rPr>
              <a:t> 是一项</a:t>
            </a:r>
            <a:r>
              <a:rPr lang="zh-CN" sz="2400">
                <a:solidFill>
                  <a:srgbClr val="333333"/>
                </a:solidFill>
                <a:highlight>
                  <a:srgbClr val="FFFFFF"/>
                </a:highlight>
                <a:latin typeface="Montserrat"/>
                <a:ea typeface="Montserrat"/>
                <a:cs typeface="Montserrat"/>
                <a:sym typeface="Montserrat"/>
              </a:rPr>
              <a:t>服务家中无网络连接的</a:t>
            </a:r>
            <a:r>
              <a:rPr lang="zh-CN" sz="2400">
                <a:solidFill>
                  <a:srgbClr val="333333"/>
                </a:solidFill>
                <a:highlight>
                  <a:srgbClr val="FFFFFF"/>
                </a:highlight>
                <a:latin typeface="Montserrat"/>
                <a:ea typeface="Montserrat"/>
                <a:cs typeface="Montserrat"/>
                <a:sym typeface="Montserrat"/>
              </a:rPr>
              <a:t>家庭，及其他低收入</a:t>
            </a:r>
            <a:r>
              <a:rPr lang="zh-CN" sz="2400">
                <a:solidFill>
                  <a:srgbClr val="333333"/>
                </a:solidFill>
                <a:highlight>
                  <a:srgbClr val="FFFFFF"/>
                </a:highlight>
                <a:latin typeface="Montserrat"/>
                <a:ea typeface="Montserrat"/>
                <a:cs typeface="Montserrat"/>
                <a:sym typeface="Montserrat"/>
              </a:rPr>
              <a:t>住家户</a:t>
            </a:r>
            <a:r>
              <a:rPr lang="zh-CN" sz="2400">
                <a:solidFill>
                  <a:srgbClr val="333333"/>
                </a:solidFill>
                <a:highlight>
                  <a:srgbClr val="FFFFFF"/>
                </a:highlight>
                <a:latin typeface="Montserrat"/>
                <a:ea typeface="Montserrat"/>
                <a:cs typeface="Montserrat"/>
                <a:sym typeface="Montserrat"/>
              </a:rPr>
              <a:t>的</a:t>
            </a:r>
            <a:r>
              <a:rPr lang="zh-CN" sz="2400">
                <a:solidFill>
                  <a:srgbClr val="333333"/>
                </a:solidFill>
                <a:highlight>
                  <a:srgbClr val="FFFFFF"/>
                </a:highlight>
                <a:latin typeface="Montserrat"/>
                <a:ea typeface="Montserrat"/>
                <a:cs typeface="Montserrat"/>
                <a:sym typeface="Montserrat"/>
              </a:rPr>
              <a:t>项目</a:t>
            </a:r>
            <a:r>
              <a:rPr lang="zh-CN" sz="2400">
                <a:solidFill>
                  <a:srgbClr val="333333"/>
                </a:solidFill>
                <a:highlight>
                  <a:srgbClr val="FFFFFF"/>
                </a:highlight>
                <a:latin typeface="Montserrat"/>
                <a:ea typeface="Montserrat"/>
                <a:cs typeface="Montserrat"/>
                <a:sym typeface="Montserrat"/>
              </a:rPr>
              <a:t>。</a:t>
            </a:r>
            <a:endParaRPr sz="2400">
              <a:latin typeface="Montserrat"/>
              <a:ea typeface="Montserrat"/>
              <a:cs typeface="Montserrat"/>
              <a:sym typeface="Montserrat"/>
            </a:endParaRPr>
          </a:p>
        </p:txBody>
      </p:sp>
      <p:sp>
        <p:nvSpPr>
          <p:cNvPr id="501" name="Google Shape;501;g737b016594_0_171"/>
          <p:cNvSpPr txBox="1"/>
          <p:nvPr/>
        </p:nvSpPr>
        <p:spPr>
          <a:xfrm>
            <a:off x="341075" y="2788975"/>
            <a:ext cx="5701800" cy="14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2000">
                <a:solidFill>
                  <a:srgbClr val="333333"/>
                </a:solidFill>
                <a:highlight>
                  <a:srgbClr val="FFFFFF"/>
                </a:highlight>
                <a:latin typeface="Montserrat"/>
                <a:ea typeface="Montserrat"/>
                <a:cs typeface="Montserrat"/>
                <a:sym typeface="Montserrat"/>
              </a:rPr>
              <a:t>新冠疫情</a:t>
            </a:r>
            <a:r>
              <a:rPr lang="zh-CN" sz="2000">
                <a:solidFill>
                  <a:srgbClr val="333333"/>
                </a:solidFill>
                <a:highlight>
                  <a:srgbClr val="FFFFFF"/>
                </a:highlight>
                <a:latin typeface="Montserrat"/>
                <a:ea typeface="Montserrat"/>
                <a:cs typeface="Montserrat"/>
                <a:sym typeface="Montserrat"/>
              </a:rPr>
              <a:t>期间，新客户将获得</a:t>
            </a:r>
            <a:r>
              <a:rPr b="1" lang="zh-CN" sz="2000">
                <a:solidFill>
                  <a:srgbClr val="333333"/>
                </a:solidFill>
                <a:highlight>
                  <a:srgbClr val="FFFFFF"/>
                </a:highlight>
                <a:latin typeface="Montserrat"/>
                <a:ea typeface="Montserrat"/>
                <a:cs typeface="Montserrat"/>
                <a:sym typeface="Montserrat"/>
              </a:rPr>
              <a:t>两个月免费互联网服务。</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zh-CN" sz="2000">
                <a:solidFill>
                  <a:srgbClr val="333333"/>
                </a:solidFill>
                <a:highlight>
                  <a:srgbClr val="FFFFFF"/>
                </a:highlight>
                <a:latin typeface="Montserrat"/>
                <a:ea typeface="Montserrat"/>
                <a:cs typeface="Montserrat"/>
                <a:sym typeface="Montserrat"/>
              </a:rPr>
              <a:t>访问</a:t>
            </a:r>
            <a:r>
              <a:rPr b="1" lang="zh-CN" sz="2000">
                <a:solidFill>
                  <a:srgbClr val="333333"/>
                </a:solidFill>
                <a:highlight>
                  <a:srgbClr val="FFFFFF"/>
                </a:highlight>
                <a:latin typeface="Montserrat"/>
                <a:ea typeface="Montserrat"/>
                <a:cs typeface="Montserrat"/>
                <a:sym typeface="Montserrat"/>
              </a:rPr>
              <a:t> apply.internetessentials.com </a:t>
            </a:r>
            <a:r>
              <a:rPr b="1" lang="zh-CN" sz="2000">
                <a:solidFill>
                  <a:srgbClr val="333333"/>
                </a:solidFill>
                <a:highlight>
                  <a:srgbClr val="FFFFFF"/>
                </a:highlight>
                <a:latin typeface="Montserrat"/>
                <a:ea typeface="Montserrat"/>
                <a:cs typeface="Montserrat"/>
                <a:sym typeface="Montserrat"/>
              </a:rPr>
              <a:t>在线申请</a:t>
            </a:r>
            <a:endParaRPr b="1" sz="2000">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WIC服务更新：</a:t>
            </a:r>
            <a:endParaRPr b="1" i="0" sz="2400" u="none" cap="none" strike="noStrike">
              <a:solidFill>
                <a:srgbClr val="FFFFFF"/>
              </a:solidFill>
              <a:latin typeface="Montserrat"/>
              <a:ea typeface="Montserrat"/>
              <a:cs typeface="Montserrat"/>
              <a:sym typeface="Montserrat"/>
            </a:endParaRPr>
          </a:p>
        </p:txBody>
      </p:sp>
      <p:sp>
        <p:nvSpPr>
          <p:cNvPr id="508" name="Google Shape;508;p34"/>
          <p:cNvSpPr txBox="1"/>
          <p:nvPr/>
        </p:nvSpPr>
        <p:spPr>
          <a:xfrm>
            <a:off x="395650" y="989175"/>
            <a:ext cx="7468500" cy="4244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zh-CN" sz="1600">
                <a:solidFill>
                  <a:schemeClr val="dk1"/>
                </a:solidFill>
                <a:latin typeface="Montserrat"/>
                <a:ea typeface="Montserrat"/>
                <a:cs typeface="Montserrat"/>
                <a:sym typeface="Montserrat"/>
              </a:rPr>
              <a:t>宾州</a:t>
            </a:r>
            <a:r>
              <a:rPr b="1" i="1" lang="zh-CN" sz="1600" u="none" cap="none" strike="noStrike">
                <a:solidFill>
                  <a:schemeClr val="dk1"/>
                </a:solidFill>
                <a:latin typeface="Montserrat"/>
                <a:ea typeface="Montserrat"/>
                <a:cs typeface="Montserrat"/>
                <a:sym typeface="Montserrat"/>
              </a:rPr>
              <a:t>妇</a:t>
            </a:r>
            <a:r>
              <a:rPr b="1" i="1" lang="zh-CN" sz="1600">
                <a:solidFill>
                  <a:schemeClr val="dk1"/>
                </a:solidFill>
                <a:latin typeface="Montserrat"/>
                <a:ea typeface="Montserrat"/>
                <a:cs typeface="Montserrat"/>
                <a:sym typeface="Montserrat"/>
              </a:rPr>
              <a:t>女、</a:t>
            </a:r>
            <a:r>
              <a:rPr b="1" i="1" lang="zh-CN" sz="1600" u="none" cap="none" strike="noStrike">
                <a:solidFill>
                  <a:schemeClr val="dk1"/>
                </a:solidFill>
                <a:latin typeface="Montserrat"/>
                <a:ea typeface="Montserrat"/>
                <a:cs typeface="Montserrat"/>
                <a:sym typeface="Montserrat"/>
              </a:rPr>
              <a:t>婴儿</a:t>
            </a:r>
            <a:r>
              <a:rPr b="1" i="1" lang="zh-CN" sz="1600">
                <a:solidFill>
                  <a:schemeClr val="dk1"/>
                </a:solidFill>
                <a:latin typeface="Montserrat"/>
                <a:ea typeface="Montserrat"/>
                <a:cs typeface="Montserrat"/>
                <a:sym typeface="Montserrat"/>
              </a:rPr>
              <a:t>与孩童营养补助项目（WI</a:t>
            </a:r>
            <a:r>
              <a:rPr b="1" i="1" lang="zh-CN" sz="1600" u="none" cap="none" strike="noStrike">
                <a:solidFill>
                  <a:schemeClr val="dk1"/>
                </a:solidFill>
                <a:latin typeface="Montserrat"/>
                <a:ea typeface="Montserrat"/>
                <a:cs typeface="Montserrat"/>
                <a:sym typeface="Montserrat"/>
              </a:rPr>
              <a:t>C）</a:t>
            </a:r>
            <a:r>
              <a:rPr b="0" i="0" lang="zh-CN" sz="1600" u="none" cap="none" strike="noStrike">
                <a:solidFill>
                  <a:schemeClr val="dk1"/>
                </a:solidFill>
                <a:latin typeface="Montserrat"/>
                <a:ea typeface="Montserrat"/>
                <a:cs typeface="Montserrat"/>
                <a:sym typeface="Montserrat"/>
              </a:rPr>
              <a:t>将</a:t>
            </a:r>
            <a:r>
              <a:rPr lang="zh-CN" sz="1600">
                <a:solidFill>
                  <a:schemeClr val="dk1"/>
                </a:solidFill>
                <a:latin typeface="Montserrat"/>
                <a:ea typeface="Montserrat"/>
                <a:cs typeface="Montserrat"/>
                <a:sym typeface="Montserrat"/>
              </a:rPr>
              <a:t>以</a:t>
            </a:r>
            <a:r>
              <a:rPr b="1" i="0" lang="zh-CN" sz="1600" u="none" cap="none" strike="noStrike">
                <a:solidFill>
                  <a:schemeClr val="dk1"/>
                </a:solidFill>
                <a:latin typeface="Montserrat"/>
                <a:ea typeface="Montserrat"/>
                <a:cs typeface="Montserrat"/>
                <a:sym typeface="Montserrat"/>
              </a:rPr>
              <a:t>邮寄</a:t>
            </a:r>
            <a:r>
              <a:rPr b="1" lang="zh-CN" sz="1600">
                <a:solidFill>
                  <a:schemeClr val="dk1"/>
                </a:solidFill>
                <a:latin typeface="Montserrat"/>
                <a:ea typeface="Montserrat"/>
                <a:cs typeface="Montserrat"/>
                <a:sym typeface="Montserrat"/>
              </a:rPr>
              <a:t>方式</a:t>
            </a:r>
            <a:r>
              <a:rPr lang="zh-CN" sz="1600">
                <a:solidFill>
                  <a:schemeClr val="dk1"/>
                </a:solidFill>
                <a:latin typeface="Montserrat"/>
                <a:ea typeface="Montserrat"/>
                <a:cs typeface="Montserrat"/>
                <a:sym typeface="Montserrat"/>
              </a:rPr>
              <a:t>派发</a:t>
            </a:r>
            <a:r>
              <a:rPr lang="zh-CN" sz="1600">
                <a:solidFill>
                  <a:schemeClr val="dk1"/>
                </a:solidFill>
                <a:latin typeface="Montserrat"/>
                <a:ea typeface="Montserrat"/>
                <a:cs typeface="Montserrat"/>
                <a:sym typeface="Montserrat"/>
              </a:rPr>
              <a:t>福利</a:t>
            </a:r>
            <a:r>
              <a:rPr lang="zh-CN" sz="1600">
                <a:solidFill>
                  <a:schemeClr val="dk1"/>
                </a:solidFill>
                <a:latin typeface="Montserrat"/>
                <a:ea typeface="Montserrat"/>
                <a:cs typeface="Montserrat"/>
                <a:sym typeface="Montserrat"/>
              </a:rPr>
              <a:t>，并仍继续</a:t>
            </a:r>
            <a:r>
              <a:rPr b="1" i="0" lang="zh-CN" sz="1600" u="none" cap="none" strike="noStrike">
                <a:solidFill>
                  <a:schemeClr val="dk1"/>
                </a:solidFill>
                <a:latin typeface="Montserrat"/>
                <a:ea typeface="Montserrat"/>
                <a:cs typeface="Montserrat"/>
                <a:sym typeface="Montserrat"/>
              </a:rPr>
              <a:t>接收新</a:t>
            </a:r>
            <a:r>
              <a:rPr b="1" i="0" lang="zh-CN" sz="1600" u="none" cap="none" strike="noStrike">
                <a:solidFill>
                  <a:schemeClr val="dk1"/>
                </a:solidFill>
                <a:latin typeface="Montserrat"/>
                <a:ea typeface="Montserrat"/>
                <a:cs typeface="Montserrat"/>
                <a:sym typeface="Montserrat"/>
              </a:rPr>
              <a:t>的</a:t>
            </a:r>
            <a:r>
              <a:rPr b="1" i="0" lang="zh-CN" sz="1600" u="none" cap="none" strike="noStrike">
                <a:solidFill>
                  <a:schemeClr val="dk1"/>
                </a:solidFill>
                <a:latin typeface="Montserrat"/>
                <a:ea typeface="Montserrat"/>
                <a:cs typeface="Montserrat"/>
                <a:sym typeface="Montserrat"/>
              </a:rPr>
              <a:t>申请。</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p:txBody>
      </p:sp>
      <p:sp>
        <p:nvSpPr>
          <p:cNvPr id="509" name="Google Shape;509;p34"/>
          <p:cNvSpPr txBox="1"/>
          <p:nvPr/>
        </p:nvSpPr>
        <p:spPr>
          <a:xfrm>
            <a:off x="506725" y="1672275"/>
            <a:ext cx="5884800" cy="27519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Clr>
                <a:srgbClr val="000000"/>
              </a:buClr>
              <a:buSzPts val="1400"/>
              <a:buFont typeface="Arial"/>
              <a:buNone/>
            </a:pPr>
            <a:r>
              <a:rPr b="1" i="0" lang="zh-CN" sz="1400" u="none" cap="none" strike="noStrike">
                <a:solidFill>
                  <a:srgbClr val="000000"/>
                </a:solidFill>
                <a:highlight>
                  <a:srgbClr val="FFFFFF"/>
                </a:highlight>
                <a:latin typeface="Roboto"/>
                <a:ea typeface="Roboto"/>
                <a:cs typeface="Roboto"/>
                <a:sym typeface="Roboto"/>
              </a:rPr>
              <a:t>WIC</a:t>
            </a:r>
            <a:r>
              <a:rPr b="1" lang="zh-CN">
                <a:highlight>
                  <a:srgbClr val="FFFFFF"/>
                </a:highlight>
                <a:latin typeface="Roboto"/>
                <a:ea typeface="Roboto"/>
                <a:cs typeface="Roboto"/>
                <a:sym typeface="Roboto"/>
              </a:rPr>
              <a:t>项目</a:t>
            </a:r>
            <a:r>
              <a:rPr b="1" i="0" lang="zh-CN" sz="1400" u="none" cap="none" strike="noStrike">
                <a:solidFill>
                  <a:srgbClr val="000000"/>
                </a:solidFill>
                <a:highlight>
                  <a:srgbClr val="FFFFFF"/>
                </a:highlight>
                <a:latin typeface="Roboto"/>
                <a:ea typeface="Roboto"/>
                <a:cs typeface="Roboto"/>
                <a:sym typeface="Roboto"/>
              </a:rPr>
              <a:t>为以下宾州居民服务：</a:t>
            </a:r>
            <a:endParaRPr b="1" i="0" sz="14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孕妇</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母乳喂养的妇</a:t>
            </a:r>
            <a:r>
              <a:rPr lang="zh-CN" sz="1300">
                <a:highlight>
                  <a:srgbClr val="FFFFFF"/>
                </a:highlight>
                <a:latin typeface="Roboto"/>
                <a:ea typeface="Roboto"/>
                <a:cs typeface="Roboto"/>
                <a:sym typeface="Roboto"/>
              </a:rPr>
              <a:t>女</a:t>
            </a:r>
            <a:r>
              <a:rPr b="0" i="0" lang="zh-CN" sz="1300" u="none" cap="none" strike="noStrike">
                <a:solidFill>
                  <a:srgbClr val="000000"/>
                </a:solidFill>
                <a:highlight>
                  <a:srgbClr val="FFFFFF"/>
                </a:highlight>
                <a:latin typeface="Roboto"/>
                <a:ea typeface="Roboto"/>
                <a:cs typeface="Roboto"/>
                <a:sym typeface="Roboto"/>
              </a:rPr>
              <a:t>，直</a:t>
            </a:r>
            <a:r>
              <a:rPr lang="zh-CN" sz="1300">
                <a:highlight>
                  <a:srgbClr val="FFFFFF"/>
                </a:highlight>
                <a:latin typeface="Roboto"/>
                <a:ea typeface="Roboto"/>
                <a:cs typeface="Roboto"/>
                <a:sym typeface="Roboto"/>
              </a:rPr>
              <a:t>至其</a:t>
            </a:r>
            <a:r>
              <a:rPr b="0" i="0" lang="zh-CN" sz="1300" u="none" cap="none" strike="noStrike">
                <a:solidFill>
                  <a:srgbClr val="000000"/>
                </a:solidFill>
                <a:highlight>
                  <a:srgbClr val="FFFFFF"/>
                </a:highlight>
                <a:latin typeface="Roboto"/>
                <a:ea typeface="Roboto"/>
                <a:cs typeface="Roboto"/>
                <a:sym typeface="Roboto"/>
              </a:rPr>
              <a:t>产后一年</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zh-CN" sz="1300">
                <a:highlight>
                  <a:srgbClr val="FFFFFF"/>
                </a:highlight>
                <a:latin typeface="Roboto"/>
                <a:ea typeface="Roboto"/>
                <a:cs typeface="Roboto"/>
                <a:sym typeface="Roboto"/>
              </a:rPr>
              <a:t>无</a:t>
            </a:r>
            <a:r>
              <a:rPr b="0" i="0" lang="zh-CN" sz="1300" u="none" cap="none" strike="noStrike">
                <a:solidFill>
                  <a:srgbClr val="000000"/>
                </a:solidFill>
                <a:highlight>
                  <a:srgbClr val="FFFFFF"/>
                </a:highlight>
                <a:latin typeface="Roboto"/>
                <a:ea typeface="Roboto"/>
                <a:cs typeface="Roboto"/>
                <a:sym typeface="Roboto"/>
              </a:rPr>
              <a:t>母乳喂养</a:t>
            </a:r>
            <a:r>
              <a:rPr lang="zh-CN" sz="1300">
                <a:solidFill>
                  <a:schemeClr val="dk1"/>
                </a:solidFill>
                <a:highlight>
                  <a:schemeClr val="lt1"/>
                </a:highlight>
                <a:latin typeface="Roboto"/>
                <a:ea typeface="Roboto"/>
                <a:cs typeface="Roboto"/>
                <a:sym typeface="Roboto"/>
              </a:rPr>
              <a:t>的妇女，直至其产后六个月</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5岁以下的婴儿</a:t>
            </a:r>
            <a:r>
              <a:rPr lang="zh-CN" sz="1300">
                <a:highlight>
                  <a:srgbClr val="FFFFFF"/>
                </a:highlight>
                <a:latin typeface="Roboto"/>
                <a:ea typeface="Roboto"/>
                <a:cs typeface="Roboto"/>
                <a:sym typeface="Roboto"/>
              </a:rPr>
              <a:t>及</a:t>
            </a:r>
            <a:r>
              <a:rPr lang="zh-CN" sz="1300">
                <a:highlight>
                  <a:srgbClr val="FFFFFF"/>
                </a:highlight>
                <a:latin typeface="Roboto"/>
                <a:ea typeface="Roboto"/>
                <a:cs typeface="Roboto"/>
                <a:sym typeface="Roboto"/>
              </a:rPr>
              <a:t>孩童</a:t>
            </a:r>
            <a:r>
              <a:rPr b="0" i="0" lang="zh-CN" sz="1300" u="none" cap="none" strike="noStrike">
                <a:solidFill>
                  <a:srgbClr val="000000"/>
                </a:solidFill>
                <a:highlight>
                  <a:srgbClr val="FFFFFF"/>
                </a:highlight>
                <a:latin typeface="Roboto"/>
                <a:ea typeface="Roboto"/>
                <a:cs typeface="Roboto"/>
                <a:sym typeface="Roboto"/>
              </a:rPr>
              <a:t>，包括寄养儿童</a:t>
            </a:r>
            <a:endParaRPr b="0" i="0" sz="1300" u="none" cap="none" strike="noStrike">
              <a:solidFill>
                <a:srgbClr val="000000"/>
              </a:solidFill>
              <a:highlight>
                <a:srgbClr val="FFFFFF"/>
              </a:highlight>
              <a:latin typeface="Roboto"/>
              <a:ea typeface="Roboto"/>
              <a:cs typeface="Roboto"/>
              <a:sym typeface="Roboto"/>
            </a:endParaRPr>
          </a:p>
        </p:txBody>
      </p:sp>
      <p:sp>
        <p:nvSpPr>
          <p:cNvPr id="510" name="Google Shape;510;p34"/>
          <p:cNvSpPr txBox="1"/>
          <p:nvPr/>
        </p:nvSpPr>
        <p:spPr>
          <a:xfrm>
            <a:off x="264325" y="4380475"/>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0" lang="zh-CN" sz="1600" u="none" cap="none" strike="noStrike">
                <a:solidFill>
                  <a:srgbClr val="262626"/>
                </a:solidFill>
                <a:latin typeface="Montserrat"/>
                <a:ea typeface="Montserrat"/>
                <a:cs typeface="Montserrat"/>
                <a:sym typeface="Montserrat"/>
              </a:rPr>
              <a:t>WI</a:t>
            </a:r>
            <a:r>
              <a:rPr b="1" lang="zh-CN" sz="1600">
                <a:solidFill>
                  <a:srgbClr val="262626"/>
                </a:solidFill>
                <a:latin typeface="Montserrat"/>
                <a:ea typeface="Montserrat"/>
                <a:cs typeface="Montserrat"/>
                <a:sym typeface="Montserrat"/>
              </a:rPr>
              <a:t>C</a:t>
            </a:r>
            <a:r>
              <a:rPr b="1" lang="zh-CN" sz="1600">
                <a:solidFill>
                  <a:srgbClr val="262626"/>
                </a:solidFill>
                <a:latin typeface="Montserrat"/>
                <a:ea typeface="Montserrat"/>
                <a:cs typeface="Montserrat"/>
                <a:sym typeface="Montserrat"/>
              </a:rPr>
              <a:t>项目福利</a:t>
            </a:r>
            <a:r>
              <a:rPr b="1" lang="zh-CN" sz="1600">
                <a:solidFill>
                  <a:srgbClr val="262626"/>
                </a:solidFill>
                <a:latin typeface="Montserrat"/>
                <a:ea typeface="Montserrat"/>
                <a:cs typeface="Montserrat"/>
                <a:sym typeface="Montserrat"/>
              </a:rPr>
              <a:t>不</a:t>
            </a:r>
            <a:r>
              <a:rPr b="1" i="0" lang="zh-CN" sz="1600" u="none" cap="none" strike="noStrike">
                <a:solidFill>
                  <a:srgbClr val="262626"/>
                </a:solidFill>
                <a:latin typeface="Montserrat"/>
                <a:ea typeface="Montserrat"/>
                <a:cs typeface="Montserrat"/>
                <a:sym typeface="Montserrat"/>
              </a:rPr>
              <a:t>要求</a:t>
            </a:r>
            <a:r>
              <a:rPr b="1" lang="zh-CN" sz="1600">
                <a:solidFill>
                  <a:srgbClr val="262626"/>
                </a:solidFill>
                <a:latin typeface="Montserrat"/>
                <a:ea typeface="Montserrat"/>
                <a:cs typeface="Montserrat"/>
                <a:sym typeface="Montserrat"/>
              </a:rPr>
              <a:t>公民</a:t>
            </a:r>
            <a:r>
              <a:rPr b="1" i="0" lang="zh-CN" sz="1600" u="none" cap="none" strike="noStrike">
                <a:solidFill>
                  <a:srgbClr val="262626"/>
                </a:solidFill>
                <a:latin typeface="Montserrat"/>
                <a:ea typeface="Montserrat"/>
                <a:cs typeface="Montserrat"/>
                <a:sym typeface="Montserrat"/>
              </a:rPr>
              <a:t>身份证明。</a:t>
            </a:r>
            <a:endParaRPr b="0" i="0" sz="1400" u="none" cap="none" strike="noStrike">
              <a:solidFill>
                <a:srgbClr val="000000"/>
              </a:solidFill>
              <a:latin typeface="Arial"/>
              <a:ea typeface="Arial"/>
              <a:cs typeface="Arial"/>
              <a:sym typeface="Arial"/>
            </a:endParaRPr>
          </a:p>
        </p:txBody>
      </p:sp>
      <p:sp>
        <p:nvSpPr>
          <p:cNvPr id="511" name="Google Shape;511;p34"/>
          <p:cNvSpPr txBox="1"/>
          <p:nvPr/>
        </p:nvSpPr>
        <p:spPr>
          <a:xfrm>
            <a:off x="506725" y="294835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Clr>
                <a:srgbClr val="000000"/>
              </a:buClr>
              <a:buSzPts val="1400"/>
              <a:buFont typeface="Arial"/>
              <a:buNone/>
            </a:pPr>
            <a:r>
              <a:rPr b="1" i="0" lang="zh-CN" sz="1400" u="none" cap="none" strike="noStrike">
                <a:solidFill>
                  <a:srgbClr val="000000"/>
                </a:solidFill>
                <a:highlight>
                  <a:srgbClr val="FFFFFF"/>
                </a:highlight>
                <a:latin typeface="Roboto"/>
                <a:ea typeface="Roboto"/>
                <a:cs typeface="Roboto"/>
                <a:sym typeface="Roboto"/>
              </a:rPr>
              <a:t>申请条件：申请人必须：</a:t>
            </a:r>
            <a:endParaRPr b="1" i="0" sz="14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zh-CN" sz="1300">
                <a:highlight>
                  <a:srgbClr val="FFFFFF"/>
                </a:highlight>
                <a:latin typeface="Roboto"/>
                <a:ea typeface="Roboto"/>
                <a:cs typeface="Roboto"/>
                <a:sym typeface="Roboto"/>
              </a:rPr>
              <a:t>居</a:t>
            </a:r>
            <a:r>
              <a:rPr b="0" i="0" lang="zh-CN" sz="1300" u="none" cap="none" strike="noStrike">
                <a:solidFill>
                  <a:srgbClr val="000000"/>
                </a:solidFill>
                <a:highlight>
                  <a:srgbClr val="FFFFFF"/>
                </a:highlight>
                <a:latin typeface="Roboto"/>
                <a:ea typeface="Roboto"/>
                <a:cs typeface="Roboto"/>
                <a:sym typeface="Roboto"/>
              </a:rPr>
              <a:t>住</a:t>
            </a:r>
            <a:r>
              <a:rPr lang="zh-CN" sz="1300">
                <a:highlight>
                  <a:srgbClr val="FFFFFF"/>
                </a:highlight>
                <a:latin typeface="Roboto"/>
                <a:ea typeface="Roboto"/>
                <a:cs typeface="Roboto"/>
                <a:sym typeface="Roboto"/>
              </a:rPr>
              <a:t>于</a:t>
            </a:r>
            <a:r>
              <a:rPr b="0" i="0" lang="zh-CN" sz="1300" u="none" cap="none" strike="noStrike">
                <a:solidFill>
                  <a:srgbClr val="000000"/>
                </a:solidFill>
                <a:highlight>
                  <a:srgbClr val="FFFFFF"/>
                </a:highlight>
                <a:latin typeface="Roboto"/>
                <a:ea typeface="Roboto"/>
                <a:cs typeface="Roboto"/>
                <a:sym typeface="Roboto"/>
              </a:rPr>
              <a:t>宾州</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有医疗或营养的需求</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家庭总收入不超过美国贫困收入标准的185%。（如果您有得到SNAP，MA或TANF，无论您收入多少</a:t>
            </a:r>
            <a:r>
              <a:rPr lang="zh-CN" sz="1300">
                <a:highlight>
                  <a:srgbClr val="FFFFFF"/>
                </a:highlight>
                <a:latin typeface="Roboto"/>
                <a:ea typeface="Roboto"/>
                <a:cs typeface="Roboto"/>
                <a:sym typeface="Roboto"/>
              </a:rPr>
              <a:t>，均可</a:t>
            </a:r>
            <a:r>
              <a:rPr b="0" i="0" lang="zh-CN" sz="1300" u="none" cap="none" strike="noStrike">
                <a:solidFill>
                  <a:srgbClr val="000000"/>
                </a:solidFill>
                <a:highlight>
                  <a:srgbClr val="FFFFFF"/>
                </a:highlight>
                <a:latin typeface="Roboto"/>
                <a:ea typeface="Roboto"/>
                <a:cs typeface="Roboto"/>
                <a:sym typeface="Roboto"/>
              </a:rPr>
              <a:t>申请。）</a:t>
            </a:r>
            <a:endParaRPr b="0" i="0" sz="1300" u="none" cap="none" strike="noStrike">
              <a:solidFill>
                <a:srgbClr val="000000"/>
              </a:solidFill>
              <a:highlight>
                <a:srgbClr val="FFFFFF"/>
              </a:highlight>
              <a:latin typeface="Roboto"/>
              <a:ea typeface="Roboto"/>
              <a:cs typeface="Roboto"/>
              <a:sym typeface="Roboto"/>
            </a:endParaRPr>
          </a:p>
        </p:txBody>
      </p:sp>
      <p:pic>
        <p:nvPicPr>
          <p:cNvPr id="512" name="Google Shape;512;p34"/>
          <p:cNvPicPr preferRelativeResize="0"/>
          <p:nvPr/>
        </p:nvPicPr>
        <p:blipFill rotWithShape="1">
          <a:blip r:embed="rId3">
            <a:alphaModFix/>
          </a:blip>
          <a:srcRect b="0" l="0" r="0" t="0"/>
          <a:stretch/>
        </p:blipFill>
        <p:spPr>
          <a:xfrm>
            <a:off x="5792725" y="1871125"/>
            <a:ext cx="2953075" cy="1754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zh-CN" sz="2400">
                <a:solidFill>
                  <a:srgbClr val="FFFFFF"/>
                </a:solidFill>
                <a:latin typeface="Montserrat"/>
                <a:ea typeface="Montserrat"/>
                <a:cs typeface="Montserrat"/>
                <a:sym typeface="Montserrat"/>
              </a:rPr>
              <a:t>公共设施</a:t>
            </a:r>
            <a:r>
              <a:rPr b="1" i="0" lang="zh-CN" sz="2400" u="none" cap="none" strike="noStrike">
                <a:solidFill>
                  <a:srgbClr val="FFFFFF"/>
                </a:solidFill>
                <a:latin typeface="Montserrat"/>
                <a:ea typeface="Montserrat"/>
                <a:cs typeface="Montserrat"/>
                <a:sym typeface="Montserrat"/>
              </a:rPr>
              <a:t>更新</a:t>
            </a:r>
            <a:endParaRPr b="1" i="0" sz="2400" u="none" cap="none" strike="noStrike">
              <a:solidFill>
                <a:srgbClr val="FFFFFF"/>
              </a:solidFill>
              <a:latin typeface="Montserrat"/>
              <a:ea typeface="Montserrat"/>
              <a:cs typeface="Montserrat"/>
              <a:sym typeface="Montserrat"/>
            </a:endParaRPr>
          </a:p>
        </p:txBody>
      </p:sp>
      <p:sp>
        <p:nvSpPr>
          <p:cNvPr id="519" name="Google Shape;519;p35"/>
          <p:cNvSpPr txBox="1"/>
          <p:nvPr/>
        </p:nvSpPr>
        <p:spPr>
          <a:xfrm>
            <a:off x="1949650" y="1130967"/>
            <a:ext cx="6630000" cy="3275857"/>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费城水</a:t>
            </a:r>
            <a:r>
              <a:rPr lang="zh-CN">
                <a:highlight>
                  <a:srgbClr val="FFFFFF"/>
                </a:highlight>
                <a:latin typeface="Montserrat"/>
                <a:ea typeface="Montserrat"/>
                <a:cs typeface="Montserrat"/>
                <a:sym typeface="Montserrat"/>
              </a:rPr>
              <a:t>务</a:t>
            </a:r>
            <a:r>
              <a:rPr b="0" i="0" lang="zh-CN" sz="1400" u="none" cap="none" strike="noStrike">
                <a:solidFill>
                  <a:srgbClr val="000000"/>
                </a:solidFill>
                <a:highlight>
                  <a:srgbClr val="FFFFFF"/>
                </a:highlight>
                <a:latin typeface="Montserrat"/>
                <a:ea typeface="Montserrat"/>
                <a:cs typeface="Montserrat"/>
                <a:sym typeface="Montserrat"/>
              </a:rPr>
              <a:t>局（PWD）将</a:t>
            </a:r>
            <a:r>
              <a:rPr b="1" i="0" lang="zh-CN" sz="1400" u="none" cap="none" strike="noStrike">
                <a:solidFill>
                  <a:srgbClr val="000000"/>
                </a:solidFill>
                <a:highlight>
                  <a:srgbClr val="FFFFFF"/>
                </a:highlight>
                <a:latin typeface="Montserrat"/>
                <a:ea typeface="Montserrat"/>
                <a:cs typeface="Montserrat"/>
                <a:sym typeface="Montserrat"/>
              </a:rPr>
              <a:t>停止因</a:t>
            </a:r>
            <a:r>
              <a:rPr b="1" lang="zh-CN">
                <a:highlight>
                  <a:srgbClr val="FFFFFF"/>
                </a:highlight>
                <a:latin typeface="Montserrat"/>
                <a:ea typeface="Montserrat"/>
                <a:cs typeface="Montserrat"/>
                <a:sym typeface="Montserrat"/>
              </a:rPr>
              <a:t>未</a:t>
            </a:r>
            <a:r>
              <a:rPr b="1" i="0" lang="zh-CN" sz="1400" u="none" cap="none" strike="noStrike">
                <a:solidFill>
                  <a:srgbClr val="000000"/>
                </a:solidFill>
                <a:highlight>
                  <a:srgbClr val="FFFFFF"/>
                </a:highlight>
                <a:latin typeface="Montserrat"/>
                <a:ea typeface="Montserrat"/>
                <a:cs typeface="Montserrat"/>
                <a:sym typeface="Montserrat"/>
              </a:rPr>
              <a:t>交</a:t>
            </a:r>
            <a:r>
              <a:rPr b="1" lang="zh-CN">
                <a:highlight>
                  <a:srgbClr val="FFFFFF"/>
                </a:highlight>
                <a:latin typeface="Montserrat"/>
                <a:ea typeface="Montserrat"/>
                <a:cs typeface="Montserrat"/>
                <a:sym typeface="Montserrat"/>
              </a:rPr>
              <a:t>水</a:t>
            </a:r>
            <a:r>
              <a:rPr b="1" i="0" lang="zh-CN" sz="1400" u="none" cap="none" strike="noStrike">
                <a:solidFill>
                  <a:srgbClr val="000000"/>
                </a:solidFill>
                <a:highlight>
                  <a:srgbClr val="FFFFFF"/>
                </a:highlight>
                <a:latin typeface="Montserrat"/>
                <a:ea typeface="Montserrat"/>
                <a:cs typeface="Montserrat"/>
                <a:sym typeface="Montserrat"/>
              </a:rPr>
              <a:t>费而断水的处分，直</a:t>
            </a:r>
            <a:r>
              <a:rPr b="1" lang="zh-CN">
                <a:highlight>
                  <a:srgbClr val="FFFFFF"/>
                </a:highlight>
                <a:latin typeface="Montserrat"/>
                <a:ea typeface="Montserrat"/>
                <a:cs typeface="Montserrat"/>
                <a:sym typeface="Montserrat"/>
              </a:rPr>
              <a:t>至</a:t>
            </a:r>
            <a:r>
              <a:rPr b="1" i="0" lang="zh-CN" sz="1400" u="none" cap="none" strike="noStrike">
                <a:solidFill>
                  <a:srgbClr val="000000"/>
                </a:solidFill>
                <a:highlight>
                  <a:srgbClr val="FFFFFF"/>
                </a:highlight>
                <a:latin typeface="Montserrat"/>
                <a:ea typeface="Montserrat"/>
                <a:cs typeface="Montserrat"/>
                <a:sym typeface="Montserrat"/>
              </a:rPr>
              <a:t>5月15日。</a:t>
            </a:r>
            <a:r>
              <a:rPr b="0" i="0" lang="zh-CN" sz="1400" u="none" cap="none" strike="noStrike">
                <a:solidFill>
                  <a:schemeClr val="dk1"/>
                </a:solidFill>
                <a:highlight>
                  <a:schemeClr val="lt1"/>
                </a:highlight>
                <a:uFill>
                  <a:noFill/>
                </a:uFill>
                <a:latin typeface="Montserrat"/>
                <a:ea typeface="Montserrat"/>
                <a:cs typeface="Montserrat"/>
                <a:sym typeface="Montserrat"/>
                <a:hlinkClick r:id="rId3"/>
              </a:rPr>
              <a:t>饮用水的安全没有受到</a:t>
            </a:r>
            <a:r>
              <a:rPr lang="zh-CN">
                <a:solidFill>
                  <a:schemeClr val="dk1"/>
                </a:solidFill>
                <a:highlight>
                  <a:schemeClr val="lt1"/>
                </a:highlight>
                <a:uFill>
                  <a:noFill/>
                </a:uFill>
                <a:latin typeface="Montserrat"/>
                <a:ea typeface="Montserrat"/>
                <a:cs typeface="Montserrat"/>
                <a:sym typeface="Montserrat"/>
                <a:hlinkClick r:id="rId4"/>
              </a:rPr>
              <a:t>疫情</a:t>
            </a:r>
            <a:r>
              <a:rPr b="0" i="0" lang="zh-CN" sz="1400" u="none" cap="none" strike="noStrike">
                <a:solidFill>
                  <a:schemeClr val="dk1"/>
                </a:solidFill>
                <a:highlight>
                  <a:schemeClr val="lt1"/>
                </a:highlight>
                <a:uFill>
                  <a:noFill/>
                </a:uFill>
                <a:latin typeface="Montserrat"/>
                <a:ea typeface="Montserrat"/>
                <a:cs typeface="Montserrat"/>
                <a:sym typeface="Montserrat"/>
                <a:hlinkClick r:id="rId5"/>
              </a:rPr>
              <a:t>的影响。</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rgbClr val="000000"/>
                </a:solidFill>
                <a:highlight>
                  <a:srgbClr val="FFFFFF"/>
                </a:highlight>
                <a:latin typeface="Montserrat"/>
                <a:ea typeface="Montserrat"/>
                <a:cs typeface="Montserrat"/>
                <a:sym typeface="Montserrat"/>
              </a:rPr>
              <a:t>费城煤气局（PGW）将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6"/>
              </a:rPr>
              <a:t>停止因</a:t>
            </a:r>
            <a:r>
              <a:rPr b="1" lang="zh-CN">
                <a:solidFill>
                  <a:schemeClr val="dk1"/>
                </a:solidFill>
                <a:highlight>
                  <a:schemeClr val="lt1"/>
                </a:highlight>
                <a:latin typeface="Montserrat"/>
                <a:ea typeface="Montserrat"/>
                <a:cs typeface="Montserrat"/>
                <a:sym typeface="Montserrat"/>
              </a:rPr>
              <a:t>未交</a:t>
            </a:r>
            <a:r>
              <a:rPr b="1" lang="zh-CN">
                <a:highlight>
                  <a:srgbClr val="FFFFFF"/>
                </a:highlight>
                <a:latin typeface="Montserrat"/>
                <a:ea typeface="Montserrat"/>
                <a:cs typeface="Montserrat"/>
                <a:sym typeface="Montserrat"/>
              </a:rPr>
              <a:t>气费</a:t>
            </a:r>
            <a:r>
              <a:rPr b="1" lang="zh-CN">
                <a:highlight>
                  <a:srgbClr val="FFFFFF"/>
                </a:highlight>
                <a:uFill>
                  <a:noFill/>
                </a:uFill>
                <a:latin typeface="Montserrat"/>
                <a:ea typeface="Montserrat"/>
                <a:cs typeface="Montserrat"/>
                <a:sym typeface="Montserrat"/>
                <a:hlinkClick r:id="rId7"/>
              </a:rPr>
              <a:t>而切</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8"/>
              </a:rPr>
              <a:t>断煤气的处分</a:t>
            </a:r>
            <a:r>
              <a:rPr b="0" i="0" lang="zh-CN" sz="1400" u="none" cap="none" strike="noStrike">
                <a:solidFill>
                  <a:srgbClr val="000000"/>
                </a:solidFill>
                <a:highlight>
                  <a:srgbClr val="FFFFFF"/>
                </a:highlight>
                <a:uFill>
                  <a:noFill/>
                </a:uFill>
                <a:latin typeface="Montserrat"/>
                <a:ea typeface="Montserrat"/>
                <a:cs typeface="Montserrat"/>
                <a:sym typeface="Montserrat"/>
                <a:hlinkClick r:id="rId9"/>
              </a:rPr>
              <a:t>，直</a:t>
            </a:r>
            <a:r>
              <a:rPr lang="zh-CN">
                <a:highlight>
                  <a:srgbClr val="FFFFFF"/>
                </a:highlight>
                <a:latin typeface="Montserrat"/>
                <a:ea typeface="Montserrat"/>
                <a:cs typeface="Montserrat"/>
                <a:sym typeface="Montserrat"/>
              </a:rPr>
              <a:t>至</a:t>
            </a:r>
            <a:r>
              <a:rPr lang="zh-CN">
                <a:highlight>
                  <a:srgbClr val="FFFFFF"/>
                </a:highlight>
                <a:uFill>
                  <a:noFill/>
                </a:uFill>
                <a:latin typeface="Montserrat"/>
                <a:ea typeface="Montserrat"/>
                <a:cs typeface="Montserrat"/>
                <a:sym typeface="Montserrat"/>
                <a:hlinkClick r:id="rId10"/>
              </a:rPr>
              <a:t>20</a:t>
            </a:r>
            <a:r>
              <a:rPr b="0" i="0" lang="zh-CN" sz="1400" u="none" cap="none" strike="noStrike">
                <a:solidFill>
                  <a:srgbClr val="000000"/>
                </a:solidFill>
                <a:highlight>
                  <a:srgbClr val="FFFFFF"/>
                </a:highlight>
                <a:uFill>
                  <a:noFill/>
                </a:uFill>
                <a:latin typeface="Montserrat"/>
                <a:ea typeface="Montserrat"/>
                <a:cs typeface="Montserrat"/>
                <a:sym typeface="Montserrat"/>
                <a:hlinkClick r:id="rId11"/>
              </a:rPr>
              <a:t>20年5月</a:t>
            </a:r>
            <a:r>
              <a:rPr lang="zh-CN">
                <a:highlight>
                  <a:srgbClr val="FFFFFF"/>
                </a:highlight>
                <a:uFill>
                  <a:noFill/>
                </a:uFill>
                <a:latin typeface="Montserrat"/>
                <a:ea typeface="Montserrat"/>
                <a:cs typeface="Montserrat"/>
                <a:sym typeface="Montserrat"/>
                <a:hlinkClick r:id="rId12"/>
              </a:rPr>
              <a:t>1日。 </a:t>
            </a:r>
            <a:r>
              <a:rPr lang="zh-CN">
                <a:highlight>
                  <a:srgbClr val="FFFFFF"/>
                </a:highlight>
                <a:latin typeface="Montserrat"/>
                <a:ea typeface="Montserrat"/>
                <a:cs typeface="Montserrat"/>
                <a:sym typeface="Montserrat"/>
              </a:rPr>
              <a:t>煤气局且</a:t>
            </a:r>
            <a:r>
              <a:rPr lang="zh-CN">
                <a:highlight>
                  <a:srgbClr val="FFFFFF"/>
                </a:highlight>
                <a:latin typeface="Montserrat"/>
                <a:ea typeface="Montserrat"/>
                <a:cs typeface="Montserrat"/>
                <a:sym typeface="Montserrat"/>
              </a:rPr>
              <a:t>计划取消对滞交气费的罚款。</a:t>
            </a:r>
            <a:endParaRPr>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t/>
            </a:r>
            <a:endParaRPr>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费城电</a:t>
            </a:r>
            <a:r>
              <a:rPr lang="zh-CN">
                <a:highlight>
                  <a:srgbClr val="FFFFFF"/>
                </a:highlight>
                <a:latin typeface="Montserrat"/>
                <a:ea typeface="Montserrat"/>
                <a:cs typeface="Montserrat"/>
                <a:sym typeface="Montserrat"/>
              </a:rPr>
              <a:t>力</a:t>
            </a:r>
            <a:r>
              <a:rPr b="0" i="0" lang="zh-CN" sz="1400" u="none" cap="none" strike="noStrike">
                <a:solidFill>
                  <a:srgbClr val="000000"/>
                </a:solidFill>
                <a:highlight>
                  <a:srgbClr val="FFFFFF"/>
                </a:highlight>
                <a:latin typeface="Montserrat"/>
                <a:ea typeface="Montserrat"/>
                <a:cs typeface="Montserrat"/>
                <a:sym typeface="Montserrat"/>
              </a:rPr>
              <a:t>局（PECO）将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13"/>
              </a:rPr>
              <a:t>停止断电处分和取消</a:t>
            </a:r>
            <a:r>
              <a:rPr b="1" lang="zh-CN">
                <a:solidFill>
                  <a:schemeClr val="dk1"/>
                </a:solidFill>
                <a:highlight>
                  <a:schemeClr val="lt1"/>
                </a:highlight>
                <a:latin typeface="Montserrat"/>
                <a:ea typeface="Montserrat"/>
                <a:cs typeface="Montserrat"/>
                <a:sym typeface="Montserrat"/>
              </a:rPr>
              <a:t>对滞交电费的罚款</a:t>
            </a:r>
            <a:r>
              <a:rPr b="1" i="0" lang="zh-CN" sz="1400" u="none" cap="none" strike="noStrike">
                <a:solidFill>
                  <a:srgbClr val="000000"/>
                </a:solidFill>
                <a:highlight>
                  <a:srgbClr val="FFFFFF"/>
                </a:highlight>
                <a:latin typeface="Montserrat"/>
                <a:ea typeface="Montserrat"/>
                <a:cs typeface="Montserrat"/>
                <a:sym typeface="Montserrat"/>
              </a:rPr>
              <a:t>，直到至少2020年5月1日。</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lang="zh-CN">
                <a:highlight>
                  <a:srgbClr val="FFFFFF"/>
                </a:highlight>
                <a:latin typeface="Montserrat"/>
                <a:ea typeface="Montserrat"/>
                <a:cs typeface="Montserrat"/>
                <a:sym typeface="Montserrat"/>
              </a:rPr>
              <a:t>普通垃</a:t>
            </a:r>
            <a:r>
              <a:rPr b="0" i="0" lang="zh-CN" sz="1400" u="none" cap="none" strike="noStrike">
                <a:solidFill>
                  <a:srgbClr val="000000"/>
                </a:solidFill>
                <a:highlight>
                  <a:srgbClr val="FFFFFF"/>
                </a:highlight>
                <a:latin typeface="Montserrat"/>
                <a:ea typeface="Montserrat"/>
                <a:cs typeface="Montserrat"/>
                <a:sym typeface="Montserrat"/>
              </a:rPr>
              <a:t>圾将按照</a:t>
            </a:r>
            <a:r>
              <a:rPr b="1" i="0" lang="zh-CN" sz="1400" u="none" cap="none" strike="noStrike">
                <a:solidFill>
                  <a:srgbClr val="000000"/>
                </a:solidFill>
                <a:highlight>
                  <a:srgbClr val="FFFFFF"/>
                </a:highlight>
                <a:latin typeface="Montserrat"/>
                <a:ea typeface="Montserrat"/>
                <a:cs typeface="Montserrat"/>
                <a:sym typeface="Montserrat"/>
              </a:rPr>
              <a:t>往常</a:t>
            </a:r>
            <a:r>
              <a:rPr b="1" lang="zh-CN">
                <a:highlight>
                  <a:srgbClr val="FFFFFF"/>
                </a:highlight>
                <a:latin typeface="Montserrat"/>
                <a:ea typeface="Montserrat"/>
                <a:cs typeface="Montserrat"/>
                <a:sym typeface="Montserrat"/>
              </a:rPr>
              <a:t>日程</a:t>
            </a:r>
            <a:r>
              <a:rPr b="0" i="0" lang="zh-CN" sz="1400" u="none" cap="none" strike="noStrike">
                <a:solidFill>
                  <a:srgbClr val="000000"/>
                </a:solidFill>
                <a:highlight>
                  <a:srgbClr val="FFFFFF"/>
                </a:highlight>
                <a:latin typeface="Montserrat"/>
                <a:ea typeface="Montserrat"/>
                <a:cs typeface="Montserrat"/>
                <a:sym typeface="Montserrat"/>
              </a:rPr>
              <a:t>进行收集。</a:t>
            </a:r>
            <a:r>
              <a:rPr lang="zh-CN">
                <a:solidFill>
                  <a:schemeClr val="dk1"/>
                </a:solidFill>
                <a:highlight>
                  <a:schemeClr val="lt1"/>
                </a:highlight>
                <a:latin typeface="Montserrat"/>
                <a:ea typeface="Montserrat"/>
                <a:cs typeface="Montserrat"/>
                <a:sym typeface="Montserrat"/>
              </a:rPr>
              <a:t>废品的回收利用(Recycling)</a:t>
            </a:r>
            <a:r>
              <a:rPr b="0" i="0" lang="zh-CN" sz="1400" u="none" cap="none" strike="noStrike">
                <a:solidFill>
                  <a:srgbClr val="000000"/>
                </a:solidFill>
                <a:highlight>
                  <a:srgbClr val="FFFFFF"/>
                </a:highlight>
                <a:latin typeface="Montserrat"/>
                <a:ea typeface="Montserrat"/>
                <a:cs typeface="Montserrat"/>
                <a:sym typeface="Montserrat"/>
              </a:rPr>
              <a:t>将改为</a:t>
            </a:r>
            <a:r>
              <a:rPr b="1" i="0" lang="zh-CN" sz="1400" u="none" cap="none" strike="noStrike">
                <a:solidFill>
                  <a:srgbClr val="000000"/>
                </a:solidFill>
                <a:highlight>
                  <a:srgbClr val="FFFFFF"/>
                </a:highlight>
                <a:latin typeface="Montserrat"/>
                <a:ea typeface="Montserrat"/>
                <a:cs typeface="Montserrat"/>
                <a:sym typeface="Montserrat"/>
              </a:rPr>
              <a:t>每隔一周</a:t>
            </a:r>
            <a:r>
              <a:rPr b="1" lang="zh-CN">
                <a:highlight>
                  <a:srgbClr val="FFFFFF"/>
                </a:highlight>
                <a:latin typeface="Montserrat"/>
                <a:ea typeface="Montserrat"/>
                <a:cs typeface="Montserrat"/>
                <a:sym typeface="Montserrat"/>
              </a:rPr>
              <a:t>（每两周）</a:t>
            </a:r>
            <a:r>
              <a:rPr lang="zh-CN">
                <a:solidFill>
                  <a:schemeClr val="dk1"/>
                </a:solidFill>
                <a:highlight>
                  <a:schemeClr val="lt1"/>
                </a:highlight>
                <a:latin typeface="Montserrat"/>
                <a:ea typeface="Montserrat"/>
                <a:cs typeface="Montserrat"/>
                <a:sym typeface="Montserrat"/>
              </a:rPr>
              <a:t>回</a:t>
            </a:r>
            <a:r>
              <a:rPr b="0" i="0" lang="zh-CN" sz="1400" u="none" cap="none" strike="noStrike">
                <a:solidFill>
                  <a:srgbClr val="000000"/>
                </a:solidFill>
                <a:highlight>
                  <a:srgbClr val="FFFFFF"/>
                </a:highlight>
                <a:latin typeface="Montserrat"/>
                <a:ea typeface="Montserrat"/>
                <a:cs typeface="Montserrat"/>
                <a:sym typeface="Montserrat"/>
              </a:rPr>
              <a:t>收一次。</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p:txBody>
      </p:sp>
      <p:pic>
        <p:nvPicPr>
          <p:cNvPr id="520" name="Google Shape;520;p35"/>
          <p:cNvPicPr preferRelativeResize="0"/>
          <p:nvPr/>
        </p:nvPicPr>
        <p:blipFill rotWithShape="1">
          <a:blip r:embed="rId14">
            <a:alphaModFix/>
          </a:blip>
          <a:srcRect b="0" l="0" r="0" t="0"/>
          <a:stretch/>
        </p:blipFill>
        <p:spPr>
          <a:xfrm>
            <a:off x="590999" y="1039025"/>
            <a:ext cx="1223186" cy="710223"/>
          </a:xfrm>
          <a:prstGeom prst="rect">
            <a:avLst/>
          </a:prstGeom>
          <a:noFill/>
          <a:ln>
            <a:noFill/>
          </a:ln>
        </p:spPr>
      </p:pic>
      <p:pic>
        <p:nvPicPr>
          <p:cNvPr id="521" name="Google Shape;521;p35"/>
          <p:cNvPicPr preferRelativeResize="0"/>
          <p:nvPr/>
        </p:nvPicPr>
        <p:blipFill rotWithShape="1">
          <a:blip r:embed="rId15">
            <a:alphaModFix/>
          </a:blip>
          <a:srcRect b="0" l="0" r="0" t="0"/>
          <a:stretch/>
        </p:blipFill>
        <p:spPr>
          <a:xfrm>
            <a:off x="656853" y="1850538"/>
            <a:ext cx="1091485" cy="664873"/>
          </a:xfrm>
          <a:prstGeom prst="rect">
            <a:avLst/>
          </a:prstGeom>
          <a:noFill/>
          <a:ln>
            <a:noFill/>
          </a:ln>
        </p:spPr>
      </p:pic>
      <p:pic>
        <p:nvPicPr>
          <p:cNvPr id="522" name="Google Shape;522;p35"/>
          <p:cNvPicPr preferRelativeResize="0"/>
          <p:nvPr/>
        </p:nvPicPr>
        <p:blipFill rotWithShape="1">
          <a:blip r:embed="rId16">
            <a:alphaModFix/>
          </a:blip>
          <a:srcRect b="0" l="0" r="0" t="0"/>
          <a:stretch/>
        </p:blipFill>
        <p:spPr>
          <a:xfrm>
            <a:off x="656846" y="2726186"/>
            <a:ext cx="1091492" cy="666043"/>
          </a:xfrm>
          <a:prstGeom prst="rect">
            <a:avLst/>
          </a:prstGeom>
          <a:noFill/>
          <a:ln>
            <a:noFill/>
          </a:ln>
        </p:spPr>
      </p:pic>
      <p:pic>
        <p:nvPicPr>
          <p:cNvPr id="523" name="Google Shape;523;p35"/>
          <p:cNvPicPr preferRelativeResize="0"/>
          <p:nvPr/>
        </p:nvPicPr>
        <p:blipFill rotWithShape="1">
          <a:blip r:embed="rId17">
            <a:alphaModFix/>
          </a:blip>
          <a:srcRect b="0" l="0" r="0" t="0"/>
          <a:stretch/>
        </p:blipFill>
        <p:spPr>
          <a:xfrm>
            <a:off x="170225" y="3535204"/>
            <a:ext cx="2124025" cy="7687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id="154" name="Google Shape;154;p4"/>
          <p:cNvPicPr preferRelativeResize="0"/>
          <p:nvPr/>
        </p:nvPicPr>
        <p:blipFill rotWithShape="1">
          <a:blip r:embed="rId3">
            <a:alphaModFix/>
          </a:blip>
          <a:srcRect b="0" l="0" r="16561" t="0"/>
          <a:stretch/>
        </p:blipFill>
        <p:spPr>
          <a:xfrm>
            <a:off x="3203875" y="1130775"/>
            <a:ext cx="5156300" cy="3469600"/>
          </a:xfrm>
          <a:prstGeom prst="rect">
            <a:avLst/>
          </a:prstGeom>
          <a:noFill/>
          <a:ln>
            <a:noFill/>
          </a:ln>
        </p:spPr>
      </p:pic>
      <p:sp>
        <p:nvSpPr>
          <p:cNvPr id="155" name="Google Shape;155;p4"/>
          <p:cNvSpPr txBox="1"/>
          <p:nvPr>
            <p:ph idx="1" type="body"/>
          </p:nvPr>
        </p:nvSpPr>
        <p:spPr>
          <a:xfrm>
            <a:off x="395650" y="1130775"/>
            <a:ext cx="2808300" cy="362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COVID-19</a:t>
            </a:r>
            <a:r>
              <a:rPr b="1" lang="zh-CN" sz="2400">
                <a:solidFill>
                  <a:schemeClr val="dk1"/>
                </a:solidFill>
                <a:latin typeface="Montserrat"/>
                <a:ea typeface="Montserrat"/>
                <a:cs typeface="Montserrat"/>
                <a:sym typeface="Montserrat"/>
              </a:rPr>
              <a:t>，或称</a:t>
            </a:r>
            <a:r>
              <a:rPr b="1" lang="zh-CN" sz="2400">
                <a:solidFill>
                  <a:schemeClr val="dk1"/>
                </a:solidFill>
                <a:latin typeface="Montserrat"/>
                <a:ea typeface="Montserrat"/>
                <a:cs typeface="Montserrat"/>
                <a:sym typeface="Montserrat"/>
              </a:rPr>
              <a:t>新型冠状病毒</a:t>
            </a:r>
            <a:r>
              <a:rPr b="1" lang="zh-CN" sz="2400">
                <a:solidFill>
                  <a:schemeClr val="dk1"/>
                </a:solidFill>
                <a:latin typeface="Montserrat"/>
                <a:ea typeface="Montserrat"/>
                <a:cs typeface="Montserrat"/>
                <a:sym typeface="Montserrat"/>
              </a:rPr>
              <a:t>，</a:t>
            </a:r>
            <a:r>
              <a:rPr lang="zh-CN" sz="2400">
                <a:solidFill>
                  <a:schemeClr val="dk1"/>
                </a:solidFill>
                <a:latin typeface="Montserrat"/>
                <a:ea typeface="Montserrat"/>
                <a:cs typeface="Montserrat"/>
                <a:sym typeface="Montserrat"/>
              </a:rPr>
              <a:t>被认为是一种新型（新的）病毒，而它的发现可追溯至2019年10月下旬。</a:t>
            </a:r>
            <a:endParaRPr sz="2400"/>
          </a:p>
        </p:txBody>
      </p:sp>
      <p:sp>
        <p:nvSpPr>
          <p:cNvPr id="156" name="Google Shape;156;p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4"/>
          <p:cNvSpPr txBox="1"/>
          <p:nvPr/>
        </p:nvSpPr>
        <p:spPr>
          <a:xfrm>
            <a:off x="395650" y="247250"/>
            <a:ext cx="86802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什么是</a:t>
            </a:r>
            <a:r>
              <a:rPr b="1" lang="zh-CN" sz="2800">
                <a:solidFill>
                  <a:schemeClr val="lt1"/>
                </a:solidFill>
                <a:latin typeface="Montserrat"/>
                <a:ea typeface="Montserrat"/>
                <a:cs typeface="Montserrat"/>
                <a:sym typeface="Montserrat"/>
              </a:rPr>
              <a:t>新型</a:t>
            </a:r>
            <a:r>
              <a:rPr b="1" lang="zh-CN" sz="2800">
                <a:solidFill>
                  <a:srgbClr val="FFFFFF"/>
                </a:solidFill>
                <a:latin typeface="Montserrat"/>
                <a:ea typeface="Montserrat"/>
                <a:cs typeface="Montserrat"/>
                <a:sym typeface="Montserrat"/>
              </a:rPr>
              <a:t>冠状病毒</a:t>
            </a:r>
            <a:r>
              <a:rPr b="1" i="0" lang="zh-CN" sz="2800" u="none" cap="none" strike="noStrike">
                <a:solidFill>
                  <a:srgbClr val="FFFFFF"/>
                </a:solidFill>
                <a:latin typeface="Montserrat"/>
                <a:ea typeface="Montserrat"/>
                <a:cs typeface="Montserrat"/>
                <a:sym typeface="Montserrat"/>
              </a:rPr>
              <a:t> / COVID-19?</a:t>
            </a:r>
            <a:endParaRPr b="1" i="0" sz="2800" u="none" cap="none" strike="noStrike">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36"/>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529" name="Google Shape;529;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36"/>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宾州东南地区交通局(SEPTA)</a:t>
            </a:r>
            <a:r>
              <a:rPr b="1" lang="zh-CN" sz="2400">
                <a:solidFill>
                  <a:srgbClr val="FFFFFF"/>
                </a:solidFill>
                <a:latin typeface="Montserrat"/>
                <a:ea typeface="Montserrat"/>
                <a:cs typeface="Montserrat"/>
                <a:sym typeface="Montserrat"/>
              </a:rPr>
              <a:t>运营更新</a:t>
            </a:r>
            <a:r>
              <a:rPr b="1" i="0" lang="zh-CN" sz="2400" u="none" cap="none" strike="noStrike">
                <a:solidFill>
                  <a:srgbClr val="FFFFFF"/>
                </a:solidFill>
                <a:latin typeface="Montserrat"/>
                <a:ea typeface="Montserrat"/>
                <a:cs typeface="Montserrat"/>
                <a:sym typeface="Montserrat"/>
              </a:rPr>
              <a:t>:</a:t>
            </a:r>
            <a:endParaRPr b="1" i="0" sz="2400" u="none" cap="none" strike="noStrike">
              <a:solidFill>
                <a:srgbClr val="FFFFFF"/>
              </a:solidFill>
              <a:latin typeface="Montserrat"/>
              <a:ea typeface="Montserrat"/>
              <a:cs typeface="Montserrat"/>
              <a:sym typeface="Montserrat"/>
            </a:endParaRPr>
          </a:p>
        </p:txBody>
      </p:sp>
      <p:sp>
        <p:nvSpPr>
          <p:cNvPr id="531" name="Google Shape;531;p36"/>
          <p:cNvSpPr txBox="1"/>
          <p:nvPr/>
        </p:nvSpPr>
        <p:spPr>
          <a:xfrm>
            <a:off x="4572000" y="4156200"/>
            <a:ext cx="4172100" cy="98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zh-CN" sz="1100">
                <a:solidFill>
                  <a:schemeClr val="dk1"/>
                </a:solidFill>
                <a:highlight>
                  <a:srgbClr val="FFFFFF"/>
                </a:highlight>
                <a:latin typeface="Montserrat"/>
                <a:ea typeface="Montserrat"/>
                <a:cs typeface="Montserrat"/>
                <a:sym typeface="Montserrat"/>
              </a:rPr>
              <a:t>SEPTA将</a:t>
            </a:r>
            <a:r>
              <a:rPr i="1" lang="zh-CN" sz="1100" u="sng">
                <a:solidFill>
                  <a:schemeClr val="dk1"/>
                </a:solidFill>
                <a:highlight>
                  <a:srgbClr val="FFFFFF"/>
                </a:highlight>
                <a:latin typeface="Montserrat"/>
                <a:ea typeface="Montserrat"/>
                <a:cs typeface="Montserrat"/>
                <a:sym typeface="Montserrat"/>
              </a:rPr>
              <a:t>为</a:t>
            </a:r>
            <a:r>
              <a:rPr i="1" lang="zh-CN" sz="1100" u="sng">
                <a:solidFill>
                  <a:schemeClr val="dk1"/>
                </a:solidFill>
                <a:highlight>
                  <a:srgbClr val="FFFFFF"/>
                </a:highlight>
                <a:latin typeface="Montserrat"/>
                <a:ea typeface="Montserrat"/>
                <a:cs typeface="Montserrat"/>
                <a:sym typeface="Montserrat"/>
              </a:rPr>
              <a:t>未使用和部分使用的长期车票提供余额贷记：</a:t>
            </a:r>
            <a:endParaRPr i="1" sz="1100" u="sng">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zh-CN" sz="1100">
                <a:solidFill>
                  <a:schemeClr val="dk1"/>
                </a:solidFill>
                <a:highlight>
                  <a:srgbClr val="FFFFFF"/>
                </a:highlight>
                <a:latin typeface="Montserrat"/>
                <a:ea typeface="Montserrat"/>
                <a:cs typeface="Montserrat"/>
                <a:sym typeface="Montserrat"/>
              </a:rPr>
              <a:t>包括 2020年 3月的月票，及</a:t>
            </a:r>
            <a:endParaRPr i="1" sz="11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zh-CN" sz="1100">
                <a:solidFill>
                  <a:schemeClr val="dk1"/>
                </a:solidFill>
                <a:highlight>
                  <a:srgbClr val="FFFFFF"/>
                </a:highlight>
                <a:latin typeface="Montserrat"/>
                <a:ea typeface="Montserrat"/>
                <a:cs typeface="Montserrat"/>
                <a:sym typeface="Montserrat"/>
              </a:rPr>
              <a:t>3月 9~15日 和 3月 16~22日的周票。</a:t>
            </a:r>
            <a:endParaRPr i="1" sz="1100">
              <a:highlight>
                <a:srgbClr val="FFFFFF"/>
              </a:highlight>
              <a:latin typeface="Montserrat"/>
              <a:ea typeface="Montserrat"/>
              <a:cs typeface="Montserrat"/>
              <a:sym typeface="Montserrat"/>
            </a:endParaRPr>
          </a:p>
          <a:p>
            <a:pPr indent="0" lvl="0" marL="0" marR="0" rtl="0" algn="l">
              <a:lnSpc>
                <a:spcPct val="115000"/>
              </a:lnSpc>
              <a:spcBef>
                <a:spcPts val="0"/>
              </a:spcBef>
              <a:spcAft>
                <a:spcPts val="120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pic>
        <p:nvPicPr>
          <p:cNvPr id="532" name="Google Shape;532;p36"/>
          <p:cNvPicPr preferRelativeResize="0"/>
          <p:nvPr/>
        </p:nvPicPr>
        <p:blipFill rotWithShape="1">
          <a:blip r:embed="rId4">
            <a:alphaModFix/>
          </a:blip>
          <a:srcRect b="0" l="0" r="0" t="0"/>
          <a:stretch/>
        </p:blipFill>
        <p:spPr>
          <a:xfrm>
            <a:off x="627788" y="2015825"/>
            <a:ext cx="3563725" cy="2926950"/>
          </a:xfrm>
          <a:prstGeom prst="rect">
            <a:avLst/>
          </a:prstGeom>
          <a:noFill/>
          <a:ln>
            <a:noFill/>
          </a:ln>
        </p:spPr>
      </p:pic>
      <p:sp>
        <p:nvSpPr>
          <p:cNvPr id="533" name="Google Shape;533;p36"/>
          <p:cNvSpPr/>
          <p:nvPr/>
        </p:nvSpPr>
        <p:spPr>
          <a:xfrm>
            <a:off x="4337400" y="4033975"/>
            <a:ext cx="370200" cy="310200"/>
          </a:xfrm>
          <a:prstGeom prst="star5">
            <a:avLst>
              <a:gd fmla="val 19098" name="adj"/>
              <a:gd fmla="val 105146" name="hf"/>
              <a:gd fmla="val 110557" name="vf"/>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4" name="Google Shape;534;p36"/>
          <p:cNvGrpSpPr/>
          <p:nvPr/>
        </p:nvGrpSpPr>
        <p:grpSpPr>
          <a:xfrm>
            <a:off x="4889105" y="1012753"/>
            <a:ext cx="3739922" cy="1620486"/>
            <a:chOff x="4632325" y="971550"/>
            <a:chExt cx="3804600" cy="1260000"/>
          </a:xfrm>
        </p:grpSpPr>
        <p:sp>
          <p:nvSpPr>
            <p:cNvPr id="535" name="Google Shape;535;p36"/>
            <p:cNvSpPr/>
            <p:nvPr/>
          </p:nvSpPr>
          <p:spPr>
            <a:xfrm>
              <a:off x="4632325" y="971550"/>
              <a:ext cx="3804600" cy="12600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36"/>
            <p:cNvSpPr txBox="1"/>
            <p:nvPr/>
          </p:nvSpPr>
          <p:spPr>
            <a:xfrm>
              <a:off x="4714060" y="1048875"/>
              <a:ext cx="3641100" cy="1065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zh-CN" sz="1200">
                  <a:solidFill>
                    <a:srgbClr val="0F4D90"/>
                  </a:solidFill>
                  <a:latin typeface="Montserrat"/>
                  <a:ea typeface="Montserrat"/>
                  <a:cs typeface="Montserrat"/>
                  <a:sym typeface="Montserrat"/>
                </a:rPr>
                <a:t> </a:t>
              </a:r>
              <a:r>
                <a:rPr b="1" lang="zh-CN" sz="1200">
                  <a:solidFill>
                    <a:srgbClr val="0F4D90"/>
                  </a:solidFill>
                  <a:latin typeface="Montserrat"/>
                  <a:ea typeface="Montserrat"/>
                  <a:cs typeface="Montserrat"/>
                  <a:sym typeface="Montserrat"/>
                </a:rPr>
                <a:t>生命线服务模式</a:t>
              </a:r>
              <a:r>
                <a:rPr lang="zh-CN" sz="1200">
                  <a:solidFill>
                    <a:srgbClr val="0F4D90"/>
                  </a:solidFill>
                  <a:latin typeface="Montserrat"/>
                  <a:ea typeface="Montserrat"/>
                  <a:cs typeface="Montserrat"/>
                  <a:sym typeface="Montserrat"/>
                </a:rPr>
                <a:t>将于2020年4月9日开始施行，所有公交服务线路将进行调整，</a:t>
              </a:r>
              <a:r>
                <a:rPr b="1" lang="zh-CN" sz="1200">
                  <a:solidFill>
                    <a:srgbClr val="0F4D90"/>
                  </a:solidFill>
                  <a:latin typeface="Montserrat"/>
                  <a:ea typeface="Montserrat"/>
                  <a:cs typeface="Montserrat"/>
                  <a:sym typeface="Montserrat"/>
                </a:rPr>
                <a:t>仅集中为核心工作者提供</a:t>
              </a:r>
              <a:r>
                <a:rPr lang="zh-CN" sz="1200">
                  <a:solidFill>
                    <a:srgbClr val="0F4D90"/>
                  </a:solidFill>
                  <a:latin typeface="Montserrat"/>
                  <a:ea typeface="Montserrat"/>
                  <a:cs typeface="Montserrat"/>
                  <a:sym typeface="Montserrat"/>
                </a:rPr>
                <a:t>去往医院、超市/杂货店，及其它生活必需服务</a:t>
              </a:r>
              <a:r>
                <a:rPr lang="zh-CN" sz="1200">
                  <a:solidFill>
                    <a:srgbClr val="0F4D90"/>
                  </a:solidFill>
                  <a:latin typeface="Montserrat"/>
                  <a:ea typeface="Montserrat"/>
                  <a:cs typeface="Montserrat"/>
                  <a:sym typeface="Montserrat"/>
                </a:rPr>
                <a:t>设施</a:t>
              </a:r>
              <a:r>
                <a:rPr lang="zh-CN" sz="1200">
                  <a:solidFill>
                    <a:srgbClr val="0F4D90"/>
                  </a:solidFill>
                  <a:latin typeface="Montserrat"/>
                  <a:ea typeface="Montserrat"/>
                  <a:cs typeface="Montserrat"/>
                  <a:sym typeface="Montserrat"/>
                </a:rPr>
                <a:t>的</a:t>
              </a:r>
              <a:r>
                <a:rPr b="1" lang="zh-CN" sz="1200">
                  <a:solidFill>
                    <a:srgbClr val="0F4D90"/>
                  </a:solidFill>
                  <a:latin typeface="Montserrat"/>
                  <a:ea typeface="Montserrat"/>
                  <a:cs typeface="Montserrat"/>
                  <a:sym typeface="Montserrat"/>
                </a:rPr>
                <a:t>路线</a:t>
              </a:r>
              <a:r>
                <a:rPr lang="zh-CN" sz="1200">
                  <a:solidFill>
                    <a:srgbClr val="0F4D90"/>
                  </a:solidFill>
                  <a:latin typeface="Montserrat"/>
                  <a:ea typeface="Montserrat"/>
                  <a:cs typeface="Montserrat"/>
                  <a:sym typeface="Montserrat"/>
                </a:rPr>
                <a:t>。</a:t>
              </a:r>
              <a:endParaRPr sz="1200">
                <a:solidFill>
                  <a:srgbClr val="0F4D90"/>
                </a:solidFill>
                <a:latin typeface="Montserrat"/>
                <a:ea typeface="Montserrat"/>
                <a:cs typeface="Montserrat"/>
                <a:sym typeface="Montserrat"/>
              </a:endParaRPr>
            </a:p>
            <a:p>
              <a:pPr indent="0" lvl="0" marL="0" rtl="0" algn="ctr">
                <a:lnSpc>
                  <a:spcPct val="115000"/>
                </a:lnSpc>
                <a:spcBef>
                  <a:spcPts val="1200"/>
                </a:spcBef>
                <a:spcAft>
                  <a:spcPts val="0"/>
                </a:spcAft>
                <a:buClr>
                  <a:schemeClr val="dk1"/>
                </a:buClr>
                <a:buSzPts val="1100"/>
                <a:buFont typeface="Arial"/>
                <a:buNone/>
              </a:pPr>
              <a:r>
                <a:rPr lang="zh-CN" sz="1200">
                  <a:solidFill>
                    <a:srgbClr val="0F4D90"/>
                  </a:solidFill>
                  <a:latin typeface="Montserrat"/>
                  <a:ea typeface="Montserrat"/>
                  <a:cs typeface="Montserrat"/>
                  <a:sym typeface="Montserrat"/>
                </a:rPr>
                <a:t>查看 </a:t>
              </a:r>
              <a:r>
                <a:rPr b="1" lang="zh-CN" sz="1200">
                  <a:solidFill>
                    <a:srgbClr val="0F4D90"/>
                  </a:solidFill>
                  <a:latin typeface="Montserrat"/>
                  <a:ea typeface="Montserrat"/>
                  <a:cs typeface="Montserrat"/>
                  <a:sym typeface="Montserrat"/>
                </a:rPr>
                <a:t>SEPTA.org </a:t>
              </a:r>
              <a:r>
                <a:rPr lang="zh-CN" sz="1200">
                  <a:solidFill>
                    <a:srgbClr val="0F4D90"/>
                  </a:solidFill>
                  <a:latin typeface="Montserrat"/>
                  <a:ea typeface="Montserrat"/>
                  <a:cs typeface="Montserrat"/>
                  <a:sym typeface="Montserrat"/>
                </a:rPr>
                <a:t>了解详情</a:t>
              </a:r>
              <a:endParaRPr sz="1200">
                <a:solidFill>
                  <a:srgbClr val="0F4D90"/>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200"/>
                <a:buFont typeface="Arial"/>
                <a:buNone/>
              </a:pPr>
              <a:r>
                <a:t/>
              </a:r>
              <a:endParaRPr sz="1200">
                <a:solidFill>
                  <a:srgbClr val="0F4D90"/>
                </a:solidFill>
                <a:latin typeface="Montserrat"/>
                <a:ea typeface="Montserrat"/>
                <a:cs typeface="Montserrat"/>
                <a:sym typeface="Montserrat"/>
              </a:endParaRPr>
            </a:p>
          </p:txBody>
        </p:sp>
      </p:grpSp>
      <p:pic>
        <p:nvPicPr>
          <p:cNvPr id="537" name="Google Shape;537;p36"/>
          <p:cNvPicPr preferRelativeResize="0"/>
          <p:nvPr/>
        </p:nvPicPr>
        <p:blipFill rotWithShape="1">
          <a:blip r:embed="rId5">
            <a:alphaModFix/>
          </a:blip>
          <a:srcRect b="0" l="0" r="0" t="0"/>
          <a:stretch/>
        </p:blipFill>
        <p:spPr>
          <a:xfrm>
            <a:off x="875725" y="971500"/>
            <a:ext cx="3067846" cy="859013"/>
          </a:xfrm>
          <a:prstGeom prst="rect">
            <a:avLst/>
          </a:prstGeom>
          <a:noFill/>
          <a:ln>
            <a:noFill/>
          </a:ln>
        </p:spPr>
      </p:pic>
      <p:grpSp>
        <p:nvGrpSpPr>
          <p:cNvPr id="538" name="Google Shape;538;p36"/>
          <p:cNvGrpSpPr/>
          <p:nvPr/>
        </p:nvGrpSpPr>
        <p:grpSpPr>
          <a:xfrm>
            <a:off x="4728175" y="2866425"/>
            <a:ext cx="4093500" cy="1147200"/>
            <a:chOff x="4573213" y="2571750"/>
            <a:chExt cx="4093500" cy="1147200"/>
          </a:xfrm>
        </p:grpSpPr>
        <p:sp>
          <p:nvSpPr>
            <p:cNvPr id="539" name="Google Shape;539;p36"/>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36"/>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zh-CN" sz="1600">
                  <a:solidFill>
                    <a:srgbClr val="0F4D90"/>
                  </a:solidFill>
                  <a:latin typeface="Montserrat"/>
                  <a:ea typeface="Montserrat"/>
                  <a:cs typeface="Montserrat"/>
                  <a:sym typeface="Montserrat"/>
                </a:rPr>
                <a:t>查看网页 </a:t>
              </a:r>
              <a:r>
                <a:rPr b="1" lang="zh-CN" sz="1600">
                  <a:solidFill>
                    <a:srgbClr val="0F4D90"/>
                  </a:solidFill>
                  <a:latin typeface="Montserrat"/>
                  <a:ea typeface="Montserrat"/>
                  <a:cs typeface="Montserrat"/>
                  <a:sym typeface="Montserrat"/>
                </a:rPr>
                <a:t>bit.ly/SeptaEssential</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600">
                  <a:solidFill>
                    <a:srgbClr val="0F4D90"/>
                  </a:solidFill>
                  <a:latin typeface="Montserrat"/>
                  <a:ea typeface="Montserrat"/>
                  <a:cs typeface="Montserrat"/>
                  <a:sym typeface="Montserrat"/>
                </a:rPr>
                <a:t>所提供的地图，以便安排</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600">
                  <a:solidFill>
                    <a:srgbClr val="0F4D90"/>
                  </a:solidFill>
                  <a:latin typeface="Montserrat"/>
                  <a:ea typeface="Montserrat"/>
                  <a:cs typeface="Montserrat"/>
                  <a:sym typeface="Montserrat"/>
                </a:rPr>
                <a:t>前往必要设施及医院的路线。</a:t>
              </a:r>
              <a:endParaRPr sz="1600">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t/>
              </a:r>
              <a:endParaRPr sz="1600">
                <a:solidFill>
                  <a:srgbClr val="0F4D90"/>
                </a:solidFill>
                <a:latin typeface="Montserrat"/>
                <a:ea typeface="Montserrat"/>
                <a:cs typeface="Montserrat"/>
                <a:sym typeface="Montserrat"/>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Google Shape;545;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546" name="Google Shape;546;p37"/>
          <p:cNvSpPr txBox="1"/>
          <p:nvPr/>
        </p:nvSpPr>
        <p:spPr>
          <a:xfrm>
            <a:off x="5075225" y="575825"/>
            <a:ext cx="4029900" cy="411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400">
                <a:solidFill>
                  <a:srgbClr val="3C4043"/>
                </a:solidFill>
                <a:highlight>
                  <a:srgbClr val="FFFFFF"/>
                </a:highlight>
                <a:latin typeface="Montserrat"/>
                <a:ea typeface="Montserrat"/>
                <a:cs typeface="Montserrat"/>
                <a:sym typeface="Montserrat"/>
              </a:rPr>
              <a:t>宾州重要日程更新</a:t>
            </a:r>
            <a:endParaRPr sz="24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1800">
                <a:solidFill>
                  <a:srgbClr val="3C4043"/>
                </a:solidFill>
                <a:highlight>
                  <a:srgbClr val="FFFFFF"/>
                </a:highlight>
                <a:latin typeface="Montserrat"/>
                <a:ea typeface="Montserrat"/>
                <a:cs typeface="Montserrat"/>
                <a:sym typeface="Montserrat"/>
              </a:rPr>
              <a:t>如2020年人口普查，有史以来第一次，您可以上网</a:t>
            </a:r>
            <a:r>
              <a:rPr lang="zh-CN" sz="1800">
                <a:solidFill>
                  <a:srgbClr val="3C4043"/>
                </a:solidFill>
                <a:highlight>
                  <a:srgbClr val="FFFFFF"/>
                </a:highlight>
                <a:latin typeface="Montserrat"/>
                <a:ea typeface="Montserrat"/>
                <a:cs typeface="Montserrat"/>
                <a:sym typeface="Montserrat"/>
              </a:rPr>
              <a:t>注册</a:t>
            </a:r>
            <a:r>
              <a:rPr lang="zh-CN" sz="1800">
                <a:solidFill>
                  <a:srgbClr val="3C4043"/>
                </a:solidFill>
                <a:highlight>
                  <a:srgbClr val="FFFFFF"/>
                </a:highlight>
                <a:latin typeface="Montserrat"/>
                <a:ea typeface="Montserrat"/>
                <a:cs typeface="Montserrat"/>
                <a:sym typeface="Montserrat"/>
              </a:rPr>
              <a:t>登记选民</a:t>
            </a:r>
            <a:r>
              <a:rPr lang="zh-CN" sz="1800">
                <a:solidFill>
                  <a:srgbClr val="3C4043"/>
                </a:solidFill>
                <a:highlight>
                  <a:srgbClr val="FFFFFF"/>
                </a:highlight>
                <a:latin typeface="Montserrat"/>
                <a:ea typeface="Montserrat"/>
                <a:cs typeface="Montserrat"/>
                <a:sym typeface="Montserrat"/>
              </a:rPr>
              <a:t>了！您</a:t>
            </a:r>
            <a:r>
              <a:rPr lang="zh-CN" sz="1800">
                <a:solidFill>
                  <a:srgbClr val="3C4043"/>
                </a:solidFill>
                <a:highlight>
                  <a:srgbClr val="FFFFFF"/>
                </a:highlight>
                <a:latin typeface="Montserrat"/>
                <a:ea typeface="Montserrat"/>
                <a:cs typeface="Montserrat"/>
                <a:sym typeface="Montserrat"/>
              </a:rPr>
              <a:t>现在就可以上网</a:t>
            </a:r>
            <a:r>
              <a:rPr lang="zh-CN" sz="1800">
                <a:solidFill>
                  <a:srgbClr val="3C4043"/>
                </a:solidFill>
                <a:highlight>
                  <a:srgbClr val="FFFFFF"/>
                </a:highlight>
                <a:latin typeface="Montserrat"/>
                <a:ea typeface="Montserrat"/>
                <a:cs typeface="Montserrat"/>
                <a:sym typeface="Montserrat"/>
              </a:rPr>
              <a:t>登记成为选民</a:t>
            </a:r>
            <a:r>
              <a:rPr lang="zh-CN" sz="1800">
                <a:solidFill>
                  <a:srgbClr val="3C4043"/>
                </a:solidFill>
                <a:highlight>
                  <a:srgbClr val="FFFFFF"/>
                </a:highlight>
                <a:latin typeface="Montserrat"/>
                <a:ea typeface="Montserrat"/>
                <a:cs typeface="Montserrat"/>
                <a:sym typeface="Montserrat"/>
              </a:rPr>
              <a:t>！同时，您也可以使用邮寄方式注册。</a:t>
            </a:r>
            <a:endParaRPr sz="18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1800">
                <a:solidFill>
                  <a:srgbClr val="3C4043"/>
                </a:solidFill>
                <a:highlight>
                  <a:srgbClr val="FFFFFF"/>
                </a:highlight>
                <a:latin typeface="Montserrat"/>
                <a:ea typeface="Montserrat"/>
                <a:cs typeface="Montserrat"/>
                <a:sym typeface="Montserrat"/>
              </a:rPr>
              <a:t>您不确定自己是否已在您目前的居住地</a:t>
            </a:r>
            <a:r>
              <a:rPr lang="zh-CN" sz="1800">
                <a:solidFill>
                  <a:srgbClr val="3C4043"/>
                </a:solidFill>
                <a:highlight>
                  <a:srgbClr val="FFFFFF"/>
                </a:highlight>
                <a:latin typeface="Montserrat"/>
                <a:ea typeface="Montserrat"/>
                <a:cs typeface="Montserrat"/>
                <a:sym typeface="Montserrat"/>
              </a:rPr>
              <a:t>登记选民</a:t>
            </a:r>
            <a:r>
              <a:rPr lang="zh-CN" sz="1800">
                <a:solidFill>
                  <a:srgbClr val="3C4043"/>
                </a:solidFill>
                <a:highlight>
                  <a:srgbClr val="FFFFFF"/>
                </a:highlight>
                <a:latin typeface="Montserrat"/>
                <a:ea typeface="Montserrat"/>
                <a:cs typeface="Montserrat"/>
                <a:sym typeface="Montserrat"/>
              </a:rPr>
              <a:t>？</a:t>
            </a:r>
            <a:endParaRPr sz="18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1800">
                <a:solidFill>
                  <a:srgbClr val="3C4043"/>
                </a:solidFill>
                <a:highlight>
                  <a:srgbClr val="FFFFFF"/>
                </a:highlight>
                <a:latin typeface="Montserrat"/>
                <a:ea typeface="Montserrat"/>
                <a:cs typeface="Montserrat"/>
                <a:sym typeface="Montserrat"/>
              </a:rPr>
              <a:t>请到以下网站查看您的选民</a:t>
            </a:r>
            <a:r>
              <a:rPr lang="zh-CN" sz="1800">
                <a:solidFill>
                  <a:srgbClr val="3C4043"/>
                </a:solidFill>
                <a:highlight>
                  <a:srgbClr val="FFFFFF"/>
                </a:highlight>
                <a:latin typeface="Montserrat"/>
                <a:ea typeface="Montserrat"/>
                <a:cs typeface="Montserrat"/>
                <a:sym typeface="Montserrat"/>
              </a:rPr>
              <a:t>登记状态:</a:t>
            </a:r>
            <a:r>
              <a:rPr lang="zh-CN" sz="1800" u="sng">
                <a:solidFill>
                  <a:schemeClr val="hlink"/>
                </a:solidFill>
                <a:highlight>
                  <a:srgbClr val="FFFFFF"/>
                </a:highlight>
                <a:latin typeface="Montserrat"/>
                <a:ea typeface="Montserrat"/>
                <a:cs typeface="Montserrat"/>
                <a:sym typeface="Montserrat"/>
                <a:hlinkClick r:id="rId3"/>
              </a:rPr>
              <a:t>www.pavoterservices.pa.gov/</a:t>
            </a:r>
            <a:endParaRPr sz="1800" u="sng">
              <a:solidFill>
                <a:schemeClr val="hlink"/>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sz="2400">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Montserrat"/>
              <a:ea typeface="Montserrat"/>
              <a:cs typeface="Montserrat"/>
              <a:sym typeface="Montserrat"/>
            </a:endParaRPr>
          </a:p>
        </p:txBody>
      </p:sp>
      <p:pic>
        <p:nvPicPr>
          <p:cNvPr id="547" name="Google Shape;547;p37"/>
          <p:cNvPicPr preferRelativeResize="0"/>
          <p:nvPr/>
        </p:nvPicPr>
        <p:blipFill rotWithShape="1">
          <a:blip r:embed="rId4">
            <a:alphaModFix/>
          </a:blip>
          <a:srcRect b="0" l="0" r="0" t="0"/>
          <a:stretch/>
        </p:blipFill>
        <p:spPr>
          <a:xfrm>
            <a:off x="168650" y="183425"/>
            <a:ext cx="4880199" cy="4584249"/>
          </a:xfrm>
          <a:prstGeom prst="rect">
            <a:avLst/>
          </a:prstGeom>
          <a:noFill/>
          <a:ln>
            <a:noFill/>
          </a:ln>
        </p:spPr>
      </p:pic>
      <p:sp>
        <p:nvSpPr>
          <p:cNvPr id="548" name="Google Shape;548;p37"/>
          <p:cNvSpPr txBox="1"/>
          <p:nvPr/>
        </p:nvSpPr>
        <p:spPr>
          <a:xfrm>
            <a:off x="308325" y="1927450"/>
            <a:ext cx="2248800" cy="8853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a:t>美国总统选举初选 </a:t>
            </a:r>
            <a:r>
              <a:rPr lang="zh-CN"/>
              <a:t> </a:t>
            </a:r>
            <a:endParaRPr/>
          </a:p>
          <a:p>
            <a:pPr indent="0" lvl="0" marL="0" rtl="0" algn="ctr">
              <a:spcBef>
                <a:spcPts val="0"/>
              </a:spcBef>
              <a:spcAft>
                <a:spcPts val="0"/>
              </a:spcAft>
              <a:buNone/>
            </a:pPr>
            <a:r>
              <a:t/>
            </a:r>
            <a:endParaRPr sz="600"/>
          </a:p>
          <a:p>
            <a:pPr indent="0" lvl="0" marL="0" rtl="0" algn="l">
              <a:spcBef>
                <a:spcPts val="0"/>
              </a:spcBef>
              <a:spcAft>
                <a:spcPts val="0"/>
              </a:spcAft>
              <a:buNone/>
            </a:pPr>
            <a:r>
              <a:rPr lang="zh-CN"/>
              <a:t>新选举日：</a:t>
            </a:r>
            <a:r>
              <a:rPr lang="zh-CN">
                <a:solidFill>
                  <a:srgbClr val="FF0000"/>
                </a:solidFill>
              </a:rPr>
              <a:t>2020年6月2日</a:t>
            </a:r>
            <a:endParaRPr>
              <a:solidFill>
                <a:srgbClr val="FF0000"/>
              </a:solidFill>
            </a:endParaRPr>
          </a:p>
        </p:txBody>
      </p:sp>
      <p:sp>
        <p:nvSpPr>
          <p:cNvPr id="549" name="Google Shape;549;p37"/>
          <p:cNvSpPr txBox="1"/>
          <p:nvPr/>
        </p:nvSpPr>
        <p:spPr>
          <a:xfrm>
            <a:off x="2656075" y="3665725"/>
            <a:ext cx="2352900" cy="9621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a:t>收入税报税</a:t>
            </a:r>
            <a:endParaRPr b="1"/>
          </a:p>
          <a:p>
            <a:pPr indent="0" lvl="0" marL="0" rtl="0" algn="ctr">
              <a:spcBef>
                <a:spcPts val="0"/>
              </a:spcBef>
              <a:spcAft>
                <a:spcPts val="0"/>
              </a:spcAft>
              <a:buNone/>
            </a:pPr>
            <a:r>
              <a:t/>
            </a:r>
            <a:endParaRPr b="1" sz="600"/>
          </a:p>
          <a:p>
            <a:pPr indent="0" lvl="0" marL="0" rtl="0" algn="ctr">
              <a:spcBef>
                <a:spcPts val="0"/>
              </a:spcBef>
              <a:spcAft>
                <a:spcPts val="0"/>
              </a:spcAft>
              <a:buNone/>
            </a:pPr>
            <a:r>
              <a:rPr lang="zh-CN"/>
              <a:t>更新报税期限：</a:t>
            </a:r>
            <a:endParaRPr/>
          </a:p>
          <a:p>
            <a:pPr indent="0" lvl="0" marL="0" rtl="0" algn="ctr">
              <a:spcBef>
                <a:spcPts val="0"/>
              </a:spcBef>
              <a:spcAft>
                <a:spcPts val="0"/>
              </a:spcAft>
              <a:buNone/>
            </a:pPr>
            <a:r>
              <a:rPr lang="zh-CN">
                <a:solidFill>
                  <a:srgbClr val="FF0000"/>
                </a:solidFill>
              </a:rPr>
              <a:t>2020年7月15日</a:t>
            </a:r>
            <a:endParaRPr>
              <a:solidFill>
                <a:srgbClr val="FF0000"/>
              </a:solidFill>
            </a:endParaRPr>
          </a:p>
        </p:txBody>
      </p:sp>
      <p:sp>
        <p:nvSpPr>
          <p:cNvPr id="550" name="Google Shape;550;p37"/>
          <p:cNvSpPr txBox="1"/>
          <p:nvPr/>
        </p:nvSpPr>
        <p:spPr>
          <a:xfrm>
            <a:off x="274900" y="3665725"/>
            <a:ext cx="2321100" cy="9621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a:t>身份证件</a:t>
            </a:r>
            <a:endParaRPr b="1"/>
          </a:p>
          <a:p>
            <a:pPr indent="0" lvl="0" marL="0" rtl="0" algn="ctr">
              <a:spcBef>
                <a:spcPts val="0"/>
              </a:spcBef>
              <a:spcAft>
                <a:spcPts val="0"/>
              </a:spcAft>
              <a:buNone/>
            </a:pPr>
            <a:r>
              <a:t/>
            </a:r>
            <a:endParaRPr b="1" sz="600"/>
          </a:p>
          <a:p>
            <a:pPr indent="0" lvl="0" marL="0" rtl="0" algn="ctr">
              <a:spcBef>
                <a:spcPts val="0"/>
              </a:spcBef>
              <a:spcAft>
                <a:spcPts val="0"/>
              </a:spcAft>
              <a:buNone/>
            </a:pPr>
            <a:r>
              <a:rPr lang="zh-CN"/>
              <a:t>更新期限：</a:t>
            </a:r>
            <a:endParaRPr/>
          </a:p>
          <a:p>
            <a:pPr indent="0" lvl="0" marL="0" rtl="0" algn="ctr">
              <a:spcBef>
                <a:spcPts val="0"/>
              </a:spcBef>
              <a:spcAft>
                <a:spcPts val="0"/>
              </a:spcAft>
              <a:buNone/>
            </a:pPr>
            <a:r>
              <a:rPr lang="zh-CN">
                <a:solidFill>
                  <a:srgbClr val="FF0000"/>
                </a:solidFill>
              </a:rPr>
              <a:t>2021年10月1日</a:t>
            </a:r>
            <a:endParaRPr>
              <a:solidFill>
                <a:srgbClr val="FF0000"/>
              </a:solidFill>
            </a:endParaRPr>
          </a:p>
        </p:txBody>
      </p:sp>
      <p:sp>
        <p:nvSpPr>
          <p:cNvPr id="551" name="Google Shape;551;p37"/>
          <p:cNvSpPr txBox="1"/>
          <p:nvPr/>
        </p:nvSpPr>
        <p:spPr>
          <a:xfrm>
            <a:off x="2639725" y="1889050"/>
            <a:ext cx="2352900" cy="9621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a:t>驾驶执照</a:t>
            </a:r>
            <a:endParaRPr b="1"/>
          </a:p>
          <a:p>
            <a:pPr indent="0" lvl="0" marL="0" rtl="0" algn="ctr">
              <a:spcBef>
                <a:spcPts val="0"/>
              </a:spcBef>
              <a:spcAft>
                <a:spcPts val="0"/>
              </a:spcAft>
              <a:buNone/>
            </a:pPr>
            <a:r>
              <a:rPr lang="zh-CN"/>
              <a:t>原</a:t>
            </a:r>
            <a:r>
              <a:rPr lang="zh-CN">
                <a:solidFill>
                  <a:srgbClr val="FF0000"/>
                </a:solidFill>
              </a:rPr>
              <a:t>4月30日</a:t>
            </a:r>
            <a:r>
              <a:rPr lang="zh-CN"/>
              <a:t>前将过期的驾照</a:t>
            </a:r>
            <a:endParaRPr/>
          </a:p>
          <a:p>
            <a:pPr indent="0" lvl="0" marL="0" rtl="0" algn="ctr">
              <a:spcBef>
                <a:spcPts val="0"/>
              </a:spcBef>
              <a:spcAft>
                <a:spcPts val="0"/>
              </a:spcAft>
              <a:buNone/>
            </a:pPr>
            <a:r>
              <a:rPr lang="zh-CN"/>
              <a:t>期限更新至</a:t>
            </a:r>
            <a:r>
              <a:rPr lang="zh-CN">
                <a:solidFill>
                  <a:srgbClr val="FF0000"/>
                </a:solidFill>
              </a:rPr>
              <a:t>2020年5月31日</a:t>
            </a:r>
            <a:endParaRPr>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557" name="Google Shape;557;p38"/>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38"/>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zh-CN" sz="2400">
                <a:solidFill>
                  <a:srgbClr val="FFFFFF"/>
                </a:solidFill>
                <a:latin typeface="Montserrat"/>
                <a:ea typeface="Montserrat"/>
                <a:cs typeface="Montserrat"/>
                <a:sym typeface="Montserrat"/>
              </a:rPr>
              <a:t>邮寄方式投票</a:t>
            </a:r>
            <a:endParaRPr b="1" i="0" sz="2400" u="none" cap="none" strike="noStrike">
              <a:solidFill>
                <a:srgbClr val="FFFFFF"/>
              </a:solidFill>
              <a:latin typeface="Montserrat"/>
              <a:ea typeface="Montserrat"/>
              <a:cs typeface="Montserrat"/>
              <a:sym typeface="Montserrat"/>
            </a:endParaRPr>
          </a:p>
        </p:txBody>
      </p:sp>
      <p:pic>
        <p:nvPicPr>
          <p:cNvPr id="559" name="Google Shape;559;p38"/>
          <p:cNvPicPr preferRelativeResize="0"/>
          <p:nvPr/>
        </p:nvPicPr>
        <p:blipFill rotWithShape="1">
          <a:blip r:embed="rId3">
            <a:alphaModFix/>
          </a:blip>
          <a:srcRect b="0" l="0" r="0" t="0"/>
          <a:stretch/>
        </p:blipFill>
        <p:spPr>
          <a:xfrm>
            <a:off x="0" y="820175"/>
            <a:ext cx="8603401" cy="4242124"/>
          </a:xfrm>
          <a:prstGeom prst="rect">
            <a:avLst/>
          </a:prstGeom>
          <a:noFill/>
          <a:ln>
            <a:noFill/>
          </a:ln>
        </p:spPr>
      </p:pic>
      <p:sp>
        <p:nvSpPr>
          <p:cNvPr id="560" name="Google Shape;560;p38"/>
          <p:cNvSpPr txBox="1"/>
          <p:nvPr/>
        </p:nvSpPr>
        <p:spPr>
          <a:xfrm>
            <a:off x="1686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1. </a:t>
            </a:r>
            <a:r>
              <a:rPr lang="zh-CN"/>
              <a:t>根据选票提示，在选票上标注好您的选择。</a:t>
            </a:r>
            <a:endParaRPr/>
          </a:p>
        </p:txBody>
      </p:sp>
      <p:sp>
        <p:nvSpPr>
          <p:cNvPr id="561" name="Google Shape;561;p38"/>
          <p:cNvSpPr txBox="1"/>
          <p:nvPr/>
        </p:nvSpPr>
        <p:spPr>
          <a:xfrm>
            <a:off x="2971800" y="3808450"/>
            <a:ext cx="2721300" cy="10398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2.将您的选票放入保密信封内，再将保密信封放入正式信封内。请记得在表格上签名，否则，您的选票将被视作无效。</a:t>
            </a:r>
            <a:endParaRPr/>
          </a:p>
        </p:txBody>
      </p:sp>
      <p:sp>
        <p:nvSpPr>
          <p:cNvPr id="562" name="Google Shape;562;p38"/>
          <p:cNvSpPr txBox="1"/>
          <p:nvPr/>
        </p:nvSpPr>
        <p:spPr>
          <a:xfrm>
            <a:off x="57749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3.按时寄回您的选票，预备充足的时间让选票可以及时寄达郡/市选举办公室。</a:t>
            </a:r>
            <a:endParaRPr/>
          </a:p>
        </p:txBody>
      </p:sp>
      <p:pic>
        <p:nvPicPr>
          <p:cNvPr id="563" name="Google Shape;563;p38"/>
          <p:cNvPicPr preferRelativeResize="0"/>
          <p:nvPr/>
        </p:nvPicPr>
        <p:blipFill>
          <a:blip r:embed="rId4">
            <a:alphaModFix/>
          </a:blip>
          <a:stretch>
            <a:fillRect/>
          </a:stretch>
        </p:blipFill>
        <p:spPr>
          <a:xfrm>
            <a:off x="115592" y="1094875"/>
            <a:ext cx="4297125" cy="228600"/>
          </a:xfrm>
          <a:prstGeom prst="rect">
            <a:avLst/>
          </a:prstGeom>
          <a:noFill/>
          <a:ln>
            <a:noFill/>
          </a:ln>
        </p:spPr>
      </p:pic>
      <p:sp>
        <p:nvSpPr>
          <p:cNvPr id="564" name="Google Shape;564;p38"/>
          <p:cNvSpPr txBox="1"/>
          <p:nvPr/>
        </p:nvSpPr>
        <p:spPr>
          <a:xfrm>
            <a:off x="261675" y="9995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我如何使用邮寄方式投票？</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570" name="Google Shape;570;p3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39"/>
          <p:cNvSpPr txBox="1"/>
          <p:nvPr/>
        </p:nvSpPr>
        <p:spPr>
          <a:xfrm>
            <a:off x="440050" y="218050"/>
            <a:ext cx="7052400" cy="52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800">
                <a:solidFill>
                  <a:srgbClr val="FFFFFF"/>
                </a:solidFill>
                <a:latin typeface="Montserrat"/>
                <a:ea typeface="Montserrat"/>
                <a:cs typeface="Montserrat"/>
                <a:sym typeface="Montserrat"/>
              </a:rPr>
              <a:t>邮寄投票：今天就申请吧！</a:t>
            </a:r>
            <a:endParaRPr b="1" sz="28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FFFFFF"/>
              </a:solidFill>
              <a:latin typeface="Montserrat"/>
              <a:ea typeface="Montserrat"/>
              <a:cs typeface="Montserrat"/>
              <a:sym typeface="Montserrat"/>
            </a:endParaRPr>
          </a:p>
        </p:txBody>
      </p:sp>
      <p:pic>
        <p:nvPicPr>
          <p:cNvPr id="572" name="Google Shape;572;p39"/>
          <p:cNvPicPr preferRelativeResize="0"/>
          <p:nvPr/>
        </p:nvPicPr>
        <p:blipFill rotWithShape="1">
          <a:blip r:embed="rId3">
            <a:alphaModFix/>
          </a:blip>
          <a:srcRect b="0" l="0" r="0" t="0"/>
          <a:stretch/>
        </p:blipFill>
        <p:spPr>
          <a:xfrm>
            <a:off x="4627625" y="3196682"/>
            <a:ext cx="4051976" cy="1749594"/>
          </a:xfrm>
          <a:prstGeom prst="rect">
            <a:avLst/>
          </a:prstGeom>
          <a:noFill/>
          <a:ln>
            <a:noFill/>
          </a:ln>
        </p:spPr>
      </p:pic>
      <p:sp>
        <p:nvSpPr>
          <p:cNvPr id="573" name="Google Shape;573;p39"/>
          <p:cNvSpPr txBox="1"/>
          <p:nvPr/>
        </p:nvSpPr>
        <p:spPr>
          <a:xfrm>
            <a:off x="633400" y="2994525"/>
            <a:ext cx="3938700" cy="10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400">
                <a:solidFill>
                  <a:srgbClr val="2176D2"/>
                </a:solidFill>
                <a:latin typeface="Montserrat"/>
                <a:ea typeface="Montserrat"/>
                <a:cs typeface="Montserrat"/>
                <a:sym typeface="Montserrat"/>
              </a:rPr>
              <a:t>申请邮寄方式投票的截止日期是</a:t>
            </a:r>
            <a:r>
              <a:rPr b="1" lang="zh-CN" sz="2400">
                <a:solidFill>
                  <a:srgbClr val="2176D2"/>
                </a:solidFill>
                <a:highlight>
                  <a:srgbClr val="FFEFA2"/>
                </a:highlight>
                <a:latin typeface="Montserrat"/>
                <a:ea typeface="Montserrat"/>
                <a:cs typeface="Montserrat"/>
                <a:sym typeface="Montserrat"/>
              </a:rPr>
              <a:t>5月26日</a:t>
            </a:r>
            <a:r>
              <a:rPr lang="zh-CN" sz="2400">
                <a:solidFill>
                  <a:srgbClr val="2176D2"/>
                </a:solidFill>
                <a:latin typeface="Montserrat"/>
                <a:ea typeface="Montserrat"/>
                <a:cs typeface="Montserrat"/>
                <a:sym typeface="Montserrat"/>
              </a:rPr>
              <a:t>。</a:t>
            </a:r>
            <a:endParaRPr sz="24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sz="2400">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76D2"/>
              </a:solidFill>
              <a:highlight>
                <a:srgbClr val="FFFFFF"/>
              </a:highlight>
              <a:latin typeface="Montserrat"/>
              <a:ea typeface="Montserrat"/>
              <a:cs typeface="Montserrat"/>
              <a:sym typeface="Montserrat"/>
            </a:endParaRPr>
          </a:p>
        </p:txBody>
      </p:sp>
      <p:pic>
        <p:nvPicPr>
          <p:cNvPr id="574" name="Google Shape;574;p39"/>
          <p:cNvPicPr preferRelativeResize="0"/>
          <p:nvPr/>
        </p:nvPicPr>
        <p:blipFill rotWithShape="1">
          <a:blip r:embed="rId4">
            <a:alphaModFix/>
          </a:blip>
          <a:srcRect b="0" l="0" r="0" t="0"/>
          <a:stretch/>
        </p:blipFill>
        <p:spPr>
          <a:xfrm>
            <a:off x="5038650" y="1022500"/>
            <a:ext cx="3503298" cy="1923075"/>
          </a:xfrm>
          <a:prstGeom prst="rect">
            <a:avLst/>
          </a:prstGeom>
          <a:noFill/>
          <a:ln>
            <a:noFill/>
          </a:ln>
        </p:spPr>
      </p:pic>
      <p:sp>
        <p:nvSpPr>
          <p:cNvPr id="575" name="Google Shape;575;p39"/>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400">
                <a:solidFill>
                  <a:srgbClr val="2176D2"/>
                </a:solidFill>
                <a:latin typeface="Montserrat"/>
                <a:ea typeface="Montserrat"/>
                <a:cs typeface="Montserrat"/>
                <a:sym typeface="Montserrat"/>
              </a:rPr>
              <a:t>注册为宾州选民的截止日期是</a:t>
            </a:r>
            <a:r>
              <a:rPr b="1" lang="zh-CN" sz="2400">
                <a:solidFill>
                  <a:srgbClr val="2176D2"/>
                </a:solidFill>
                <a:highlight>
                  <a:srgbClr val="FFEFA2"/>
                </a:highlight>
                <a:latin typeface="Montserrat"/>
                <a:ea typeface="Montserrat"/>
                <a:cs typeface="Montserrat"/>
                <a:sym typeface="Montserrat"/>
              </a:rPr>
              <a:t>5月18日</a:t>
            </a:r>
            <a:r>
              <a:rPr b="1" lang="zh-CN" sz="2400">
                <a:solidFill>
                  <a:srgbClr val="2176D2"/>
                </a:solidFill>
                <a:latin typeface="Montserrat"/>
                <a:ea typeface="Montserrat"/>
                <a:cs typeface="Montserrat"/>
                <a:sym typeface="Montserrat"/>
              </a:rPr>
              <a:t>。</a:t>
            </a:r>
            <a:endParaRPr b="1" sz="24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sz="2400">
              <a:solidFill>
                <a:srgbClr val="2176D2"/>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g731eab0875_1_8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581" name="Google Shape;581;g731eab0875_1_83"/>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731eab0875_1_83"/>
          <p:cNvSpPr txBox="1"/>
          <p:nvPr/>
        </p:nvSpPr>
        <p:spPr>
          <a:xfrm>
            <a:off x="440050" y="248125"/>
            <a:ext cx="70524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2400">
                <a:solidFill>
                  <a:srgbClr val="FFFFFF"/>
                </a:solidFill>
                <a:latin typeface="Montserrat"/>
                <a:ea typeface="Montserrat"/>
                <a:cs typeface="Montserrat"/>
                <a:sym typeface="Montserrat"/>
              </a:rPr>
              <a:t>费城311免费热线 - 服务时间更新</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rPr b="1" lang="zh-CN" sz="2400">
                <a:solidFill>
                  <a:srgbClr val="FFFFFF"/>
                </a:solidFill>
                <a:latin typeface="Montserrat"/>
                <a:ea typeface="Montserrat"/>
                <a:cs typeface="Montserrat"/>
                <a:sym typeface="Montserrat"/>
              </a:rPr>
              <a:t> - Hours of Operation</a:t>
            </a:r>
            <a:endParaRPr b="1" sz="2400">
              <a:solidFill>
                <a:srgbClr val="FFFFFF"/>
              </a:solidFill>
              <a:latin typeface="Montserrat"/>
              <a:ea typeface="Montserrat"/>
              <a:cs typeface="Montserrat"/>
              <a:sym typeface="Montserrat"/>
            </a:endParaRPr>
          </a:p>
        </p:txBody>
      </p:sp>
      <p:sp>
        <p:nvSpPr>
          <p:cNvPr id="583" name="Google Shape;583;g731eab0875_1_83"/>
          <p:cNvSpPr txBox="1"/>
          <p:nvPr/>
        </p:nvSpPr>
        <p:spPr>
          <a:xfrm>
            <a:off x="3354400" y="3188900"/>
            <a:ext cx="3801300" cy="186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latin typeface="Montserrat"/>
                <a:ea typeface="Montserrat"/>
                <a:cs typeface="Montserrat"/>
                <a:sym typeface="Montserrat"/>
              </a:rPr>
              <a:t>工作时间:</a:t>
            </a:r>
            <a:endParaRPr b="1" sz="18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zh-CN">
                <a:latin typeface="Montserrat"/>
                <a:ea typeface="Montserrat"/>
                <a:cs typeface="Montserrat"/>
                <a:sym typeface="Montserrat"/>
              </a:rPr>
              <a:t>工作日工作时间:</a:t>
            </a:r>
            <a:endParaRPr>
              <a:latin typeface="Montserrat"/>
              <a:ea typeface="Montserrat"/>
              <a:cs typeface="Montserrat"/>
              <a:sym typeface="Montserrat"/>
            </a:endParaRPr>
          </a:p>
          <a:p>
            <a:pPr indent="0" lvl="0" marL="0" rtl="0" algn="l">
              <a:spcBef>
                <a:spcPts val="0"/>
              </a:spcBef>
              <a:spcAft>
                <a:spcPts val="0"/>
              </a:spcAft>
              <a:buNone/>
            </a:pPr>
            <a:r>
              <a:rPr lang="zh-CN">
                <a:latin typeface="Montserrat"/>
                <a:ea typeface="Montserrat"/>
                <a:cs typeface="Montserrat"/>
                <a:sym typeface="Montserrat"/>
              </a:rPr>
              <a:t>早8点 ~ 晚8点</a:t>
            </a:r>
            <a:endParaRPr>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zh-CN">
                <a:latin typeface="Montserrat"/>
                <a:ea typeface="Montserrat"/>
                <a:cs typeface="Montserrat"/>
                <a:sym typeface="Montserrat"/>
              </a:rPr>
              <a:t>周末工作时间: </a:t>
            </a:r>
            <a:endParaRPr>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zh-CN">
                <a:solidFill>
                  <a:schemeClr val="dk1"/>
                </a:solidFill>
                <a:latin typeface="Montserrat"/>
                <a:ea typeface="Montserrat"/>
                <a:cs typeface="Montserrat"/>
                <a:sym typeface="Montserrat"/>
              </a:rPr>
              <a:t>早8点 ~ 晚8点</a:t>
            </a:r>
            <a:r>
              <a:rPr lang="zh-CN">
                <a:latin typeface="Montserrat"/>
                <a:ea typeface="Montserrat"/>
                <a:cs typeface="Montserrat"/>
                <a:sym typeface="Montserrat"/>
              </a:rPr>
              <a:t> (疫情期间特增服务时间)</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584" name="Google Shape;584;g731eab0875_1_83"/>
          <p:cNvSpPr txBox="1"/>
          <p:nvPr/>
        </p:nvSpPr>
        <p:spPr>
          <a:xfrm>
            <a:off x="247650" y="725450"/>
            <a:ext cx="5532300" cy="13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200">
                <a:solidFill>
                  <a:schemeClr val="dk1"/>
                </a:solidFill>
                <a:latin typeface="Montserrat"/>
                <a:ea typeface="Montserrat"/>
                <a:cs typeface="Montserrat"/>
                <a:sym typeface="Montserrat"/>
              </a:rPr>
              <a:t>如果您有关于以下任何一方面的问题或顾虑，请拨打费城311</a:t>
            </a:r>
            <a:r>
              <a:rPr b="1" lang="zh-CN" sz="1200">
                <a:solidFill>
                  <a:schemeClr val="dk1"/>
                </a:solidFill>
                <a:latin typeface="Montserrat"/>
                <a:ea typeface="Montserrat"/>
                <a:cs typeface="Montserrat"/>
                <a:sym typeface="Montserrat"/>
              </a:rPr>
              <a:t>免费热线</a:t>
            </a:r>
            <a:r>
              <a:rPr b="1" lang="zh-CN" sz="1200">
                <a:solidFill>
                  <a:schemeClr val="dk1"/>
                </a:solidFill>
                <a:latin typeface="Montserrat"/>
                <a:ea typeface="Montserrat"/>
                <a:cs typeface="Montserrat"/>
                <a:sym typeface="Montserrat"/>
              </a:rPr>
              <a:t>:</a:t>
            </a:r>
            <a:endParaRPr b="1" sz="1200">
              <a:latin typeface="Montserrat"/>
              <a:ea typeface="Montserrat"/>
              <a:cs typeface="Montserrat"/>
              <a:sym typeface="Montserrat"/>
            </a:endParaRPr>
          </a:p>
          <a:p>
            <a:pPr indent="-304800" lvl="0" marL="457200" rtl="0" algn="l">
              <a:spcBef>
                <a:spcPts val="1000"/>
              </a:spcBef>
              <a:spcAft>
                <a:spcPts val="0"/>
              </a:spcAft>
              <a:buSzPts val="1200"/>
              <a:buFont typeface="Montserrat"/>
              <a:buChar char="●"/>
            </a:pPr>
            <a:r>
              <a:rPr lang="zh-CN" sz="1200">
                <a:solidFill>
                  <a:schemeClr val="dk1"/>
                </a:solidFill>
                <a:latin typeface="Montserrat"/>
                <a:ea typeface="Montserrat"/>
                <a:cs typeface="Montserrat"/>
                <a:sym typeface="Montserrat"/>
              </a:rPr>
              <a:t>疫情相关信息及资源，包括如何为孩子领取餐点，如何举报哄抬物价及欺诈，及如何获得公用设施（水、电、气等）的援助。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zh-CN" sz="1200">
                <a:solidFill>
                  <a:schemeClr val="dk1"/>
                </a:solidFill>
                <a:latin typeface="Montserrat"/>
                <a:ea typeface="Montserrat"/>
                <a:cs typeface="Montserrat"/>
                <a:sym typeface="Montserrat"/>
              </a:rPr>
              <a:t>若在施行疫情商企关闭期间，见有非核心行业商企违规营业。</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zh-CN" sz="1200">
                <a:solidFill>
                  <a:schemeClr val="dk1"/>
                </a:solidFill>
                <a:latin typeface="Montserrat"/>
                <a:ea typeface="Montserrat"/>
                <a:cs typeface="Montserrat"/>
                <a:sym typeface="Montserrat"/>
              </a:rPr>
              <a:t>若在疫情隔离期间，见人群在公园或运动场聚会。</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p:txBody>
      </p:sp>
      <p:sp>
        <p:nvSpPr>
          <p:cNvPr id="585" name="Google Shape;585;g731eab0875_1_83"/>
          <p:cNvSpPr/>
          <p:nvPr/>
        </p:nvSpPr>
        <p:spPr>
          <a:xfrm>
            <a:off x="5994575" y="908800"/>
            <a:ext cx="2644200" cy="26277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586" name="Google Shape;586;g731eab0875_1_83"/>
          <p:cNvSpPr txBox="1"/>
          <p:nvPr/>
        </p:nvSpPr>
        <p:spPr>
          <a:xfrm>
            <a:off x="3354400" y="2132088"/>
            <a:ext cx="2762700" cy="9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a:latin typeface="Montserrat"/>
                <a:ea typeface="Montserrat"/>
                <a:cs typeface="Montserrat"/>
                <a:sym typeface="Montserrat"/>
              </a:rPr>
              <a:t>热线中心员工</a:t>
            </a:r>
            <a:r>
              <a:rPr b="1" lang="zh-CN">
                <a:solidFill>
                  <a:schemeClr val="dk1"/>
                </a:solidFill>
                <a:latin typeface="Montserrat"/>
                <a:ea typeface="Montserrat"/>
                <a:cs typeface="Montserrat"/>
                <a:sym typeface="Montserrat"/>
              </a:rPr>
              <a:t>可</a:t>
            </a:r>
            <a:r>
              <a:rPr b="1" lang="zh-CN">
                <a:latin typeface="Montserrat"/>
                <a:ea typeface="Montserrat"/>
                <a:cs typeface="Montserrat"/>
                <a:sym typeface="Montserrat"/>
              </a:rPr>
              <a:t>提供翻译服务。</a:t>
            </a:r>
            <a:endParaRPr b="1">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0"/>
              </a:spcAft>
              <a:buNone/>
            </a:pPr>
            <a:r>
              <a:rPr lang="zh-CN" sz="1200">
                <a:latin typeface="Montserrat"/>
                <a:ea typeface="Montserrat"/>
                <a:cs typeface="Montserrat"/>
                <a:sym typeface="Montserrat"/>
              </a:rPr>
              <a:t>手机软件可根据您手机设置的默认语言，将信息翻译成该种语言。</a:t>
            </a:r>
            <a:endParaRPr sz="1200">
              <a:highlight>
                <a:srgbClr val="FFFFFF"/>
              </a:highlight>
              <a:latin typeface="Montserrat"/>
              <a:ea typeface="Montserrat"/>
              <a:cs typeface="Montserrat"/>
              <a:sym typeface="Montserrat"/>
            </a:endParaRPr>
          </a:p>
        </p:txBody>
      </p:sp>
      <p:pic>
        <p:nvPicPr>
          <p:cNvPr id="587" name="Google Shape;587;g731eab0875_1_83"/>
          <p:cNvPicPr preferRelativeResize="0"/>
          <p:nvPr/>
        </p:nvPicPr>
        <p:blipFill>
          <a:blip r:embed="rId3">
            <a:alphaModFix/>
          </a:blip>
          <a:stretch>
            <a:fillRect/>
          </a:stretch>
        </p:blipFill>
        <p:spPr>
          <a:xfrm>
            <a:off x="0" y="2067675"/>
            <a:ext cx="3207001" cy="3075824"/>
          </a:xfrm>
          <a:prstGeom prst="rect">
            <a:avLst/>
          </a:prstGeom>
          <a:noFill/>
          <a:ln>
            <a:noFill/>
          </a:ln>
        </p:spPr>
      </p:pic>
      <p:sp>
        <p:nvSpPr>
          <p:cNvPr id="588" name="Google Shape;588;g731eab0875_1_83"/>
          <p:cNvSpPr txBox="1"/>
          <p:nvPr/>
        </p:nvSpPr>
        <p:spPr>
          <a:xfrm>
            <a:off x="3354400" y="4623050"/>
            <a:ext cx="39837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200">
                <a:solidFill>
                  <a:schemeClr val="dk1"/>
                </a:solidFill>
                <a:latin typeface="Montserrat"/>
                <a:ea typeface="Montserrat"/>
                <a:cs typeface="Montserrat"/>
                <a:sym typeface="Montserrat"/>
              </a:rPr>
              <a:t>* </a:t>
            </a:r>
            <a:r>
              <a:rPr lang="zh-CN">
                <a:solidFill>
                  <a:schemeClr val="dk1"/>
                </a:solidFill>
              </a:rPr>
              <a:t>节假日期间，服务时间或有缩短。</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589" name="Google Shape;589;g731eab0875_1_83"/>
          <p:cNvSpPr txBox="1"/>
          <p:nvPr/>
        </p:nvSpPr>
        <p:spPr>
          <a:xfrm>
            <a:off x="6040900" y="1194300"/>
            <a:ext cx="2762700" cy="22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rgbClr val="FFFFFF"/>
                </a:solidFill>
              </a:rPr>
              <a:t>       </a:t>
            </a:r>
            <a:r>
              <a:rPr b="1" lang="zh-CN">
                <a:solidFill>
                  <a:srgbClr val="FFFFFF"/>
                </a:solidFill>
              </a:rPr>
              <a:t>联系信息: </a:t>
            </a:r>
            <a:endParaRPr b="1">
              <a:solidFill>
                <a:srgbClr val="FFFFFF"/>
              </a:solidFill>
            </a:endParaRPr>
          </a:p>
          <a:p>
            <a:pPr indent="0" lvl="0" marL="0" rtl="0" algn="l">
              <a:spcBef>
                <a:spcPts val="0"/>
              </a:spcBef>
              <a:spcAft>
                <a:spcPts val="0"/>
              </a:spcAft>
              <a:buClr>
                <a:schemeClr val="dk1"/>
              </a:buClr>
              <a:buSzPts val="1100"/>
              <a:buFont typeface="Arial"/>
              <a:buNone/>
            </a:pPr>
            <a:r>
              <a:t/>
            </a:r>
            <a:endParaRPr>
              <a:solidFill>
                <a:srgbClr val="FFFFFF"/>
              </a:solidFill>
            </a:endParaRPr>
          </a:p>
          <a:p>
            <a:pPr indent="0" lvl="0" marL="0" rtl="0" algn="l">
              <a:spcBef>
                <a:spcPts val="0"/>
              </a:spcBef>
              <a:spcAft>
                <a:spcPts val="0"/>
              </a:spcAft>
              <a:buNone/>
            </a:pPr>
            <a:r>
              <a:rPr b="1" lang="zh-CN" sz="1200">
                <a:solidFill>
                  <a:srgbClr val="FFFFFF"/>
                </a:solidFill>
              </a:rPr>
              <a:t>电话</a:t>
            </a:r>
            <a:r>
              <a:rPr lang="zh-CN" sz="1200">
                <a:solidFill>
                  <a:srgbClr val="FFFFFF"/>
                </a:solidFill>
              </a:rPr>
              <a:t>: 手机拨打 311，</a:t>
            </a:r>
            <a:endParaRPr sz="1200">
              <a:solidFill>
                <a:srgbClr val="FFFFFF"/>
              </a:solidFill>
            </a:endParaRPr>
          </a:p>
          <a:p>
            <a:pPr indent="0" lvl="0" marL="0" rtl="0" algn="l">
              <a:spcBef>
                <a:spcPts val="0"/>
              </a:spcBef>
              <a:spcAft>
                <a:spcPts val="0"/>
              </a:spcAft>
              <a:buClr>
                <a:schemeClr val="dk1"/>
              </a:buClr>
              <a:buSzPts val="1100"/>
              <a:buFont typeface="Arial"/>
              <a:buNone/>
            </a:pPr>
            <a:r>
              <a:rPr lang="zh-CN" sz="1200">
                <a:solidFill>
                  <a:srgbClr val="FFFFFF"/>
                </a:solidFill>
              </a:rPr>
              <a:t>         或任何电话拨打 215-686-8686</a:t>
            </a:r>
            <a:endParaRPr sz="1200">
              <a:solidFill>
                <a:srgbClr val="FFFFFF"/>
              </a:solidFill>
            </a:endParaRPr>
          </a:p>
          <a:p>
            <a:pPr indent="0" lvl="0" marL="0" rtl="0" algn="l">
              <a:spcBef>
                <a:spcPts val="0"/>
              </a:spcBef>
              <a:spcAft>
                <a:spcPts val="0"/>
              </a:spcAft>
              <a:buClr>
                <a:schemeClr val="dk1"/>
              </a:buClr>
              <a:buSzPts val="1100"/>
              <a:buFont typeface="Arial"/>
              <a:buNone/>
            </a:pPr>
            <a:r>
              <a:rPr b="1" lang="zh-CN" sz="1200">
                <a:solidFill>
                  <a:srgbClr val="FFFFFF"/>
                </a:solidFill>
              </a:rPr>
              <a:t>电邮</a:t>
            </a:r>
            <a:r>
              <a:rPr lang="zh-CN" sz="1200">
                <a:solidFill>
                  <a:srgbClr val="FFFFFF"/>
                </a:solidFill>
              </a:rPr>
              <a:t>: philly311@phila.gov</a:t>
            </a:r>
            <a:endParaRPr sz="1200">
              <a:solidFill>
                <a:srgbClr val="FFFFFF"/>
              </a:solidFill>
            </a:endParaRPr>
          </a:p>
          <a:p>
            <a:pPr indent="0" lvl="0" marL="0" rtl="0" algn="l">
              <a:spcBef>
                <a:spcPts val="0"/>
              </a:spcBef>
              <a:spcAft>
                <a:spcPts val="0"/>
              </a:spcAft>
              <a:buClr>
                <a:schemeClr val="dk1"/>
              </a:buClr>
              <a:buSzPts val="1100"/>
              <a:buFont typeface="Arial"/>
              <a:buNone/>
            </a:pPr>
            <a:r>
              <a:rPr b="1" lang="zh-CN" sz="1200">
                <a:solidFill>
                  <a:srgbClr val="FFFFFF"/>
                </a:solidFill>
              </a:rPr>
              <a:t>推特</a:t>
            </a:r>
            <a:r>
              <a:rPr lang="zh-CN" sz="1200">
                <a:solidFill>
                  <a:srgbClr val="FFFFFF"/>
                </a:solidFill>
              </a:rPr>
              <a:t>: @philly311</a:t>
            </a:r>
            <a:endParaRPr sz="1200">
              <a:solidFill>
                <a:srgbClr val="FFFFFF"/>
              </a:solidFill>
            </a:endParaRPr>
          </a:p>
          <a:p>
            <a:pPr indent="0" lvl="0" marL="0" rtl="0" algn="l">
              <a:spcBef>
                <a:spcPts val="0"/>
              </a:spcBef>
              <a:spcAft>
                <a:spcPts val="0"/>
              </a:spcAft>
              <a:buClr>
                <a:schemeClr val="dk1"/>
              </a:buClr>
              <a:buSzPts val="1100"/>
              <a:buFont typeface="Arial"/>
              <a:buNone/>
            </a:pPr>
            <a:r>
              <a:rPr b="1" lang="zh-CN" sz="1200">
                <a:solidFill>
                  <a:srgbClr val="FFFFFF"/>
                </a:solidFill>
              </a:rPr>
              <a:t>网站</a:t>
            </a:r>
            <a:r>
              <a:rPr lang="zh-CN" sz="1200">
                <a:solidFill>
                  <a:srgbClr val="FFFFFF"/>
                </a:solidFill>
              </a:rPr>
              <a:t>: Phila.gov/311</a:t>
            </a:r>
            <a:endParaRPr sz="1200">
              <a:solidFill>
                <a:srgbClr val="FFFFFF"/>
              </a:solidFill>
            </a:endParaRPr>
          </a:p>
          <a:p>
            <a:pPr indent="0" lvl="0" marL="0" rtl="0" algn="l">
              <a:spcBef>
                <a:spcPts val="0"/>
              </a:spcBef>
              <a:spcAft>
                <a:spcPts val="0"/>
              </a:spcAft>
              <a:buClr>
                <a:schemeClr val="dk1"/>
              </a:buClr>
              <a:buSzPts val="1100"/>
              <a:buFont typeface="Arial"/>
              <a:buNone/>
            </a:pPr>
            <a:r>
              <a:rPr b="1" lang="zh-CN" sz="1200">
                <a:solidFill>
                  <a:srgbClr val="FFFFFF"/>
                </a:solidFill>
              </a:rPr>
              <a:t>手机软件</a:t>
            </a:r>
            <a:r>
              <a:rPr lang="zh-CN" sz="1200">
                <a:solidFill>
                  <a:srgbClr val="FFFFFF"/>
                </a:solidFill>
              </a:rPr>
              <a:t>:</a:t>
            </a:r>
            <a:endParaRPr sz="1200">
              <a:solidFill>
                <a:srgbClr val="FFFFFF"/>
              </a:solidFill>
            </a:endParaRPr>
          </a:p>
          <a:p>
            <a:pPr indent="0" lvl="0" marL="0" rtl="0" algn="l">
              <a:spcBef>
                <a:spcPts val="0"/>
              </a:spcBef>
              <a:spcAft>
                <a:spcPts val="0"/>
              </a:spcAft>
              <a:buClr>
                <a:schemeClr val="dk1"/>
              </a:buClr>
              <a:buSzPts val="1100"/>
              <a:buFont typeface="Arial"/>
              <a:buNone/>
            </a:pPr>
            <a:r>
              <a:rPr lang="zh-CN" sz="1200">
                <a:solidFill>
                  <a:srgbClr val="FFFFFF"/>
                </a:solidFill>
              </a:rPr>
              <a:t>  (支持 苹果 iOS 及 Android 系统)</a:t>
            </a:r>
            <a:endParaRPr sz="12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1200">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41"/>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5" name="Google Shape;595;p41"/>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6" name="Google Shape;596;p41"/>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7" name="Google Shape;597;p41"/>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8" name="Google Shape;598;p41"/>
          <p:cNvSpPr txBox="1"/>
          <p:nvPr/>
        </p:nvSpPr>
        <p:spPr>
          <a:xfrm>
            <a:off x="1962025" y="2220925"/>
            <a:ext cx="2400300" cy="10281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Clr>
                <a:schemeClr val="dk1"/>
              </a:buClr>
              <a:buSzPts val="1100"/>
              <a:buFont typeface="Arial"/>
              <a:buNone/>
            </a:pPr>
            <a:r>
              <a:rPr b="1" lang="zh-CN">
                <a:solidFill>
                  <a:schemeClr val="dk1"/>
                </a:solidFill>
                <a:latin typeface="Montserrat"/>
                <a:ea typeface="Montserrat"/>
                <a:cs typeface="Montserrat"/>
                <a:sym typeface="Montserrat"/>
              </a:rPr>
              <a:t>在社交媒体上分享</a:t>
            </a:r>
            <a:endParaRPr b="1">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100">
                <a:solidFill>
                  <a:schemeClr val="dk1"/>
                </a:solidFill>
                <a:latin typeface="Montserrat"/>
                <a:ea typeface="Montserrat"/>
                <a:cs typeface="Montserrat"/>
                <a:sym typeface="Montserrat"/>
              </a:rPr>
              <a:t>关于</a:t>
            </a:r>
            <a:r>
              <a:rPr lang="zh-CN" sz="1100">
                <a:solidFill>
                  <a:schemeClr val="dk1"/>
                </a:solidFill>
                <a:latin typeface="Montserrat"/>
                <a:ea typeface="Montserrat"/>
                <a:cs typeface="Montserrat"/>
                <a:sym typeface="Montserrat"/>
              </a:rPr>
              <a:t>您参加这次讲座的体验</a:t>
            </a:r>
            <a:endParaRPr sz="11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100">
                <a:solidFill>
                  <a:schemeClr val="dk1"/>
                </a:solidFill>
                <a:latin typeface="Montserrat"/>
                <a:ea typeface="Montserrat"/>
                <a:cs typeface="Montserrat"/>
                <a:sym typeface="Montserrat"/>
              </a:rPr>
              <a:t>并使用</a:t>
            </a:r>
            <a:r>
              <a:rPr lang="zh-CN" sz="1100">
                <a:solidFill>
                  <a:schemeClr val="dk1"/>
                </a:solidFill>
                <a:latin typeface="Montserrat"/>
                <a:ea typeface="Montserrat"/>
                <a:cs typeface="Montserrat"/>
                <a:sym typeface="Montserrat"/>
              </a:rPr>
              <a:t> #PhillyCOVIDcrc 主题标签</a:t>
            </a:r>
            <a:endParaRPr b="1">
              <a:solidFill>
                <a:schemeClr val="dk1"/>
              </a:solidFill>
              <a:latin typeface="Montserrat"/>
              <a:ea typeface="Montserrat"/>
              <a:cs typeface="Montserrat"/>
              <a:sym typeface="Montserrat"/>
            </a:endParaRPr>
          </a:p>
        </p:txBody>
      </p:sp>
      <p:sp>
        <p:nvSpPr>
          <p:cNvPr id="599" name="Google Shape;599;p41"/>
          <p:cNvSpPr txBox="1"/>
          <p:nvPr/>
        </p:nvSpPr>
        <p:spPr>
          <a:xfrm>
            <a:off x="4697370" y="2220935"/>
            <a:ext cx="2325000" cy="8313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Clr>
                <a:schemeClr val="dk1"/>
              </a:buClr>
              <a:buSzPts val="1100"/>
              <a:buFont typeface="Arial"/>
              <a:buNone/>
            </a:pPr>
            <a:r>
              <a:rPr b="1" lang="zh-CN">
                <a:solidFill>
                  <a:schemeClr val="dk1"/>
                </a:solidFill>
                <a:latin typeface="Montserrat"/>
                <a:ea typeface="Montserrat"/>
                <a:cs typeface="Montserrat"/>
                <a:sym typeface="Montserrat"/>
              </a:rPr>
              <a:t>传播信息</a:t>
            </a:r>
            <a:endParaRPr b="1">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100">
                <a:solidFill>
                  <a:schemeClr val="dk1"/>
                </a:solidFill>
                <a:latin typeface="Montserrat"/>
                <a:ea typeface="Montserrat"/>
                <a:cs typeface="Montserrat"/>
                <a:sym typeface="Montserrat"/>
              </a:rPr>
              <a:t>向您的家人、朋友和乡亲邻里们      说说您在此次讲座中获知的信息</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600" name="Google Shape;600;p41"/>
          <p:cNvSpPr txBox="1"/>
          <p:nvPr/>
        </p:nvSpPr>
        <p:spPr>
          <a:xfrm>
            <a:off x="253750" y="1090300"/>
            <a:ext cx="8381400" cy="6366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Clr>
                <a:schemeClr val="dk1"/>
              </a:buClr>
              <a:buSzPts val="1100"/>
              <a:buFont typeface="Arial"/>
              <a:buNone/>
            </a:pPr>
            <a:r>
              <a:rPr b="1" lang="zh-CN" sz="1600">
                <a:solidFill>
                  <a:schemeClr val="dk1"/>
                </a:solidFill>
                <a:latin typeface="Montserrat"/>
                <a:ea typeface="Montserrat"/>
                <a:cs typeface="Montserrat"/>
                <a:sym typeface="Montserrat"/>
              </a:rPr>
              <a:t>大家互帮互助。</a:t>
            </a:r>
            <a:endParaRPr b="1"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600">
                <a:solidFill>
                  <a:schemeClr val="dk1"/>
                </a:solidFill>
                <a:latin typeface="Montserrat"/>
                <a:ea typeface="Montserrat"/>
                <a:cs typeface="Montserrat"/>
                <a:sym typeface="Montserrat"/>
              </a:rPr>
              <a:t>您可以采取以下几项行动来帮助确保您社区的安康。</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601" name="Google Shape;601;p4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02" name="Google Shape;602;p41"/>
          <p:cNvSpPr txBox="1"/>
          <p:nvPr/>
        </p:nvSpPr>
        <p:spPr>
          <a:xfrm>
            <a:off x="4807323" y="3391650"/>
            <a:ext cx="2077500" cy="8781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Clr>
                <a:schemeClr val="dk1"/>
              </a:buClr>
              <a:buSzPts val="1100"/>
              <a:buFont typeface="Arial"/>
              <a:buNone/>
            </a:pPr>
            <a:r>
              <a:rPr b="1" lang="zh-CN">
                <a:solidFill>
                  <a:schemeClr val="dk1"/>
                </a:solidFill>
                <a:latin typeface="Open Sans"/>
                <a:ea typeface="Open Sans"/>
                <a:cs typeface="Open Sans"/>
                <a:sym typeface="Open Sans"/>
              </a:rPr>
              <a:t>鼓励</a:t>
            </a:r>
            <a:endParaRPr b="1">
              <a:solidFill>
                <a:schemeClr val="dk1"/>
              </a:solidFill>
              <a:latin typeface="Open Sans"/>
              <a:ea typeface="Open Sans"/>
              <a:cs typeface="Open Sans"/>
              <a:sym typeface="Open Sans"/>
            </a:endParaRPr>
          </a:p>
          <a:p>
            <a:pPr indent="0" lvl="0" marL="0" rtl="0" algn="ctr">
              <a:lnSpc>
                <a:spcPct val="115000"/>
              </a:lnSpc>
              <a:spcBef>
                <a:spcPts val="0"/>
              </a:spcBef>
              <a:spcAft>
                <a:spcPts val="0"/>
              </a:spcAft>
              <a:buClr>
                <a:schemeClr val="dk1"/>
              </a:buClr>
              <a:buSzPts val="1100"/>
              <a:buFont typeface="Arial"/>
              <a:buNone/>
            </a:pPr>
            <a:r>
              <a:t/>
            </a:r>
            <a:endParaRPr b="1" sz="600">
              <a:solidFill>
                <a:schemeClr val="dk1"/>
              </a:solidFill>
              <a:latin typeface="Open Sans"/>
              <a:ea typeface="Open Sans"/>
              <a:cs typeface="Open Sans"/>
              <a:sym typeface="Open Sans"/>
            </a:endParaRPr>
          </a:p>
          <a:p>
            <a:pPr indent="0" lvl="0" marL="0" rtl="0" algn="ctr">
              <a:lnSpc>
                <a:spcPct val="115000"/>
              </a:lnSpc>
              <a:spcBef>
                <a:spcPts val="0"/>
              </a:spcBef>
              <a:spcAft>
                <a:spcPts val="0"/>
              </a:spcAft>
              <a:buClr>
                <a:schemeClr val="dk1"/>
              </a:buClr>
              <a:buSzPts val="1100"/>
              <a:buFont typeface="Arial"/>
              <a:buNone/>
            </a:pPr>
            <a:r>
              <a:rPr lang="zh-CN" sz="1100">
                <a:solidFill>
                  <a:schemeClr val="dk1"/>
                </a:solidFill>
                <a:latin typeface="Montserrat"/>
                <a:ea typeface="Montserrat"/>
                <a:cs typeface="Montserrat"/>
                <a:sym typeface="Montserrat"/>
              </a:rPr>
              <a:t>鼓励您认识的所有人遵循            国家疾控中心(CDC)的建议</a:t>
            </a:r>
            <a:endParaRPr sz="1100">
              <a:solidFill>
                <a:schemeClr val="dk1"/>
              </a:solidFill>
              <a:latin typeface="Montserrat"/>
              <a:ea typeface="Montserrat"/>
              <a:cs typeface="Montserrat"/>
              <a:sym typeface="Montserrat"/>
            </a:endParaRPr>
          </a:p>
          <a:p>
            <a:pPr indent="0" lvl="0" marL="0" marR="0" rtl="0" algn="l">
              <a:lnSpc>
                <a:spcPct val="115000"/>
              </a:lnSpc>
              <a:spcBef>
                <a:spcPts val="1000"/>
              </a:spcBef>
              <a:spcAft>
                <a:spcPts val="0"/>
              </a:spcAft>
              <a:buClr>
                <a:schemeClr val="dk1"/>
              </a:buClr>
              <a:buSzPts val="1100"/>
              <a:buFont typeface="Arial"/>
              <a:buNone/>
            </a:pPr>
            <a:r>
              <a:t/>
            </a:r>
            <a:endParaRPr b="1">
              <a:solidFill>
                <a:schemeClr val="dk1"/>
              </a:solidFill>
              <a:latin typeface="Open Sans"/>
              <a:ea typeface="Open Sans"/>
              <a:cs typeface="Open Sans"/>
              <a:sym typeface="Open Sans"/>
            </a:endParaRPr>
          </a:p>
        </p:txBody>
      </p:sp>
      <p:sp>
        <p:nvSpPr>
          <p:cNvPr id="603" name="Google Shape;603;p41"/>
          <p:cNvSpPr txBox="1"/>
          <p:nvPr/>
        </p:nvSpPr>
        <p:spPr>
          <a:xfrm>
            <a:off x="1930075" y="3467850"/>
            <a:ext cx="2464200" cy="10281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Clr>
                <a:schemeClr val="dk1"/>
              </a:buClr>
              <a:buSzPts val="1100"/>
              <a:buFont typeface="Arial"/>
              <a:buNone/>
            </a:pPr>
            <a:r>
              <a:rPr b="1" lang="zh-CN">
                <a:solidFill>
                  <a:schemeClr val="dk1"/>
                </a:solidFill>
                <a:latin typeface="Montserrat"/>
                <a:ea typeface="Montserrat"/>
                <a:cs typeface="Montserrat"/>
                <a:sym typeface="Montserrat"/>
              </a:rPr>
              <a:t>关怀询问</a:t>
            </a:r>
            <a:r>
              <a:rPr b="1" lang="zh-CN">
                <a:solidFill>
                  <a:schemeClr val="dk1"/>
                </a:solidFill>
                <a:latin typeface="Montserrat"/>
                <a:ea typeface="Montserrat"/>
                <a:cs typeface="Montserrat"/>
                <a:sym typeface="Montserrat"/>
              </a:rPr>
              <a:t>邻里乡亲</a:t>
            </a:r>
            <a:r>
              <a:rPr b="1" lang="zh-CN">
                <a:solidFill>
                  <a:schemeClr val="dk1"/>
                </a:solidFill>
                <a:latin typeface="Montserrat"/>
                <a:ea typeface="Montserrat"/>
                <a:cs typeface="Montserrat"/>
                <a:sym typeface="Montserrat"/>
              </a:rPr>
              <a:t>的近况</a:t>
            </a:r>
            <a:endParaRPr b="1">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100">
                <a:solidFill>
                  <a:schemeClr val="dk1"/>
                </a:solidFill>
                <a:latin typeface="Montserrat"/>
                <a:ea typeface="Montserrat"/>
                <a:cs typeface="Montserrat"/>
                <a:sym typeface="Montserrat"/>
              </a:rPr>
              <a:t>给</a:t>
            </a:r>
            <a:r>
              <a:rPr lang="zh-CN" sz="1100">
                <a:solidFill>
                  <a:schemeClr val="dk1"/>
                </a:solidFill>
                <a:latin typeface="Montserrat"/>
                <a:ea typeface="Montserrat"/>
                <a:cs typeface="Montserrat"/>
                <a:sym typeface="Montserrat"/>
              </a:rPr>
              <a:t>邻里乡亲</a:t>
            </a:r>
            <a:r>
              <a:rPr lang="zh-CN" sz="1100">
                <a:solidFill>
                  <a:schemeClr val="dk1"/>
                </a:solidFill>
                <a:latin typeface="Montserrat"/>
                <a:ea typeface="Montserrat"/>
                <a:cs typeface="Montserrat"/>
                <a:sym typeface="Montserrat"/>
              </a:rPr>
              <a:t>打电话，</a:t>
            </a:r>
            <a:endParaRPr sz="11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zh-CN" sz="1100">
                <a:solidFill>
                  <a:schemeClr val="dk1"/>
                </a:solidFill>
                <a:latin typeface="Montserrat"/>
                <a:ea typeface="Montserrat"/>
                <a:cs typeface="Montserrat"/>
                <a:sym typeface="Montserrat"/>
              </a:rPr>
              <a:t>确认他们已经有了</a:t>
            </a:r>
            <a:r>
              <a:rPr lang="zh-CN" sz="1100">
                <a:solidFill>
                  <a:schemeClr val="dk1"/>
                </a:solidFill>
                <a:latin typeface="Montserrat"/>
                <a:ea typeface="Montserrat"/>
                <a:cs typeface="Montserrat"/>
                <a:sym typeface="Montserrat"/>
              </a:rPr>
              <a:t>所有</a:t>
            </a:r>
            <a:r>
              <a:rPr lang="zh-CN" sz="1100">
                <a:solidFill>
                  <a:schemeClr val="dk1"/>
                </a:solidFill>
                <a:latin typeface="Montserrat"/>
                <a:ea typeface="Montserrat"/>
                <a:cs typeface="Montserrat"/>
                <a:sym typeface="Montserrat"/>
              </a:rPr>
              <a:t>所需</a:t>
            </a:r>
            <a:r>
              <a:rPr lang="zh-CN" sz="1100">
                <a:solidFill>
                  <a:schemeClr val="dk1"/>
                </a:solidFill>
                <a:latin typeface="Montserrat"/>
                <a:ea typeface="Montserrat"/>
                <a:cs typeface="Montserrat"/>
                <a:sym typeface="Montserrat"/>
              </a:rPr>
              <a:t>用品</a:t>
            </a:r>
            <a:r>
              <a:rPr lang="zh-CN" sz="1100">
                <a:solidFill>
                  <a:schemeClr val="dk1"/>
                </a:solidFill>
                <a:latin typeface="Montserrat"/>
                <a:ea typeface="Montserrat"/>
                <a:cs typeface="Montserrat"/>
                <a:sym typeface="Montserrat"/>
              </a:rPr>
              <a:t>。</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604" name="Google Shape;604;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4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rgbClr val="FFFFFF"/>
                </a:solidFill>
                <a:latin typeface="Montserrat"/>
                <a:ea typeface="Montserrat"/>
                <a:cs typeface="Montserrat"/>
                <a:sym typeface="Montserrat"/>
              </a:rPr>
              <a:t>您作为“社区防疫队长”的担当：</a:t>
            </a:r>
            <a:endParaRPr b="1" sz="24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42"/>
          <p:cNvSpPr txBox="1"/>
          <p:nvPr/>
        </p:nvSpPr>
        <p:spPr>
          <a:xfrm>
            <a:off x="323150" y="1258650"/>
            <a:ext cx="8073300" cy="38325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zh-CN" sz="1600">
                <a:solidFill>
                  <a:srgbClr val="2176D2"/>
                </a:solidFill>
                <a:latin typeface="Montserrat"/>
                <a:ea typeface="Montserrat"/>
                <a:cs typeface="Montserrat"/>
                <a:sym typeface="Montserrat"/>
              </a:rPr>
              <a:t>食物派发点志愿者：</a:t>
            </a:r>
            <a:r>
              <a:rPr lang="zh-CN" sz="1600">
                <a:solidFill>
                  <a:schemeClr val="dk1"/>
                </a:solidFill>
                <a:latin typeface="Montserrat"/>
                <a:ea typeface="Montserrat"/>
                <a:cs typeface="Montserrat"/>
                <a:sym typeface="Montserrat"/>
              </a:rPr>
              <a:t>费城市政府需要志愿者帮助打包</a:t>
            </a:r>
            <a:r>
              <a:rPr lang="zh-CN" sz="1600">
                <a:solidFill>
                  <a:schemeClr val="dk1"/>
                </a:solidFill>
                <a:latin typeface="Montserrat"/>
                <a:ea typeface="Montserrat"/>
                <a:cs typeface="Montserrat"/>
                <a:sym typeface="Montserrat"/>
              </a:rPr>
              <a:t>食物盒，并派发给</a:t>
            </a:r>
            <a:r>
              <a:rPr lang="zh-CN" sz="1600">
                <a:solidFill>
                  <a:schemeClr val="dk1"/>
                </a:solidFill>
                <a:latin typeface="Montserrat"/>
                <a:ea typeface="Montserrat"/>
                <a:cs typeface="Montserrat"/>
                <a:sym typeface="Montserrat"/>
              </a:rPr>
              <a:t>疫情期间有需要的人们。请查看 </a:t>
            </a:r>
            <a:r>
              <a:rPr b="1" lang="zh-CN" sz="1600">
                <a:solidFill>
                  <a:schemeClr val="dk1"/>
                </a:solidFill>
                <a:latin typeface="Montserrat"/>
                <a:ea typeface="Montserrat"/>
                <a:cs typeface="Montserrat"/>
                <a:sym typeface="Montserrat"/>
              </a:rPr>
              <a:t>www.serve.phila.gov </a:t>
            </a:r>
            <a:r>
              <a:rPr lang="zh-CN" sz="1600">
                <a:solidFill>
                  <a:schemeClr val="dk1"/>
                </a:solidFill>
                <a:latin typeface="Montserrat"/>
                <a:ea typeface="Montserrat"/>
                <a:cs typeface="Montserrat"/>
                <a:sym typeface="Montserrat"/>
              </a:rPr>
              <a:t>了解详情并登记成为志愿者。</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zh-CN" sz="1600">
                <a:solidFill>
                  <a:srgbClr val="2176D2"/>
                </a:solidFill>
                <a:latin typeface="Montserrat"/>
                <a:ea typeface="Montserrat"/>
                <a:cs typeface="Montserrat"/>
                <a:sym typeface="Montserrat"/>
              </a:rPr>
              <a:t>参加费城市医疗后援队：</a:t>
            </a:r>
            <a:r>
              <a:rPr lang="zh-CN" sz="1600">
                <a:solidFill>
                  <a:schemeClr val="dk1"/>
                </a:solidFill>
                <a:latin typeface="Montserrat"/>
                <a:ea typeface="Montserrat"/>
                <a:cs typeface="Montserrat"/>
                <a:sym typeface="Montserrat"/>
              </a:rPr>
              <a:t>一群在公共健康危机时为我们这座城市服务的志愿者。临床和非临床的志愿者都需要。您必须满18岁才可加入。查看</a:t>
            </a:r>
            <a:r>
              <a:rPr b="1" lang="zh-CN" sz="1600">
                <a:solidFill>
                  <a:schemeClr val="dk1"/>
                </a:solidFill>
                <a:latin typeface="Montserrat"/>
                <a:ea typeface="Montserrat"/>
                <a:cs typeface="Montserrat"/>
                <a:sym typeface="Montserrat"/>
              </a:rPr>
              <a:t> </a:t>
            </a:r>
            <a:r>
              <a:rPr b="1" lang="zh-CN" sz="1600" u="sng">
                <a:solidFill>
                  <a:schemeClr val="hlink"/>
                </a:solidFill>
                <a:latin typeface="Montserrat"/>
                <a:ea typeface="Montserrat"/>
                <a:cs typeface="Montserrat"/>
                <a:sym typeface="Montserrat"/>
                <a:hlinkClick r:id="rId3"/>
              </a:rPr>
              <a:t>www.serve.phila.gov</a:t>
            </a:r>
            <a:r>
              <a:rPr lang="zh-CN" sz="1600">
                <a:solidFill>
                  <a:schemeClr val="dk1"/>
                </a:solidFill>
                <a:latin typeface="Montserrat"/>
                <a:ea typeface="Montserrat"/>
                <a:cs typeface="Montserrat"/>
                <a:sym typeface="Montserrat"/>
              </a:rPr>
              <a:t> </a:t>
            </a:r>
            <a:r>
              <a:rPr lang="zh-CN" sz="1600">
                <a:solidFill>
                  <a:schemeClr val="dk1"/>
                </a:solidFill>
                <a:latin typeface="Montserrat"/>
                <a:ea typeface="Montserrat"/>
                <a:cs typeface="Montserrat"/>
                <a:sym typeface="Montserrat"/>
              </a:rPr>
              <a:t>详情并登记成为志愿者</a:t>
            </a:r>
            <a:r>
              <a:rPr lang="zh-CN" sz="1600">
                <a:solidFill>
                  <a:schemeClr val="dk1"/>
                </a:solidFill>
                <a:uFill>
                  <a:noFill/>
                </a:uFill>
                <a:latin typeface="Montserrat"/>
                <a:ea typeface="Montserrat"/>
                <a:cs typeface="Montserrat"/>
                <a:sym typeface="Montserrat"/>
                <a:hlinkClick r:id="rId4"/>
              </a:rPr>
              <a:t>。</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zh-CN" sz="1600">
                <a:solidFill>
                  <a:srgbClr val="2176D2"/>
                </a:solidFill>
                <a:latin typeface="Montserrat"/>
                <a:ea typeface="Montserrat"/>
                <a:cs typeface="Montserrat"/>
                <a:sym typeface="Montserrat"/>
              </a:rPr>
              <a:t>加入市政府人普办公室(Philly Counts)进行电话访问: </a:t>
            </a:r>
            <a:r>
              <a:rPr lang="zh-CN" sz="1600">
                <a:solidFill>
                  <a:schemeClr val="dk1"/>
                </a:solidFill>
                <a:latin typeface="Montserrat"/>
                <a:ea typeface="Montserrat"/>
                <a:cs typeface="Montserrat"/>
                <a:sym typeface="Montserrat"/>
              </a:rPr>
              <a:t>我们在给费城各处的家庭打电话询问近况，确保大家在疫情期间拥有在家中所需的维持健康与安全的一切用品。</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1600">
                <a:solidFill>
                  <a:schemeClr val="dk1"/>
                </a:solidFill>
                <a:latin typeface="Montserrat"/>
                <a:ea typeface="Montserrat"/>
                <a:cs typeface="Montserrat"/>
                <a:sym typeface="Montserrat"/>
              </a:rPr>
              <a:t>请访问</a:t>
            </a:r>
            <a:r>
              <a:rPr lang="zh-CN" sz="1600">
                <a:solidFill>
                  <a:schemeClr val="dk1"/>
                </a:solidFill>
                <a:uFill>
                  <a:noFill/>
                </a:uFill>
                <a:latin typeface="Montserrat"/>
                <a:ea typeface="Montserrat"/>
                <a:cs typeface="Montserrat"/>
                <a:sym typeface="Montserrat"/>
                <a:hlinkClick r:id="rId5"/>
              </a:rPr>
              <a:t> </a:t>
            </a:r>
            <a:r>
              <a:rPr b="1" lang="zh-CN" sz="1600" u="sng">
                <a:solidFill>
                  <a:schemeClr val="hlink"/>
                </a:solidFill>
                <a:latin typeface="Montserrat"/>
                <a:ea typeface="Montserrat"/>
                <a:cs typeface="Montserrat"/>
                <a:sym typeface="Montserrat"/>
                <a:hlinkClick r:id="rId6"/>
              </a:rPr>
              <a:t>https://bit.ly/COVIDPhoneBank</a:t>
            </a:r>
            <a:r>
              <a:rPr b="1" lang="zh-CN" sz="1600">
                <a:solidFill>
                  <a:schemeClr val="dk1"/>
                </a:solidFill>
                <a:latin typeface="Montserrat"/>
                <a:ea typeface="Montserrat"/>
                <a:cs typeface="Montserrat"/>
                <a:sym typeface="Montserrat"/>
              </a:rPr>
              <a:t> </a:t>
            </a:r>
            <a:r>
              <a:rPr lang="zh-CN" sz="1600">
                <a:solidFill>
                  <a:schemeClr val="dk1"/>
                </a:solidFill>
                <a:latin typeface="Montserrat"/>
                <a:ea typeface="Montserrat"/>
                <a:cs typeface="Montserrat"/>
                <a:sym typeface="Montserrat"/>
              </a:rPr>
              <a:t>登记成为志愿者，加入我们进行电话访问。</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611" name="Google Shape;611;p42"/>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12" name="Google Shape;612;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42"/>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rgbClr val="FFFFFF"/>
                </a:solidFill>
                <a:latin typeface="Montserrat"/>
                <a:ea typeface="Montserrat"/>
                <a:cs typeface="Montserrat"/>
                <a:sym typeface="Montserrat"/>
              </a:rPr>
              <a:t>更多志愿服务机会</a:t>
            </a:r>
            <a:endParaRPr b="1" sz="24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43"/>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43"/>
          <p:cNvSpPr txBox="1"/>
          <p:nvPr/>
        </p:nvSpPr>
        <p:spPr>
          <a:xfrm>
            <a:off x="148350" y="135850"/>
            <a:ext cx="8748300" cy="46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rgbClr val="FFFFFF"/>
                </a:solidFill>
                <a:latin typeface="Montserrat"/>
                <a:ea typeface="Montserrat"/>
                <a:cs typeface="Montserrat"/>
                <a:sym typeface="Montserrat"/>
              </a:rPr>
              <a:t>努力前行，支持您的社区和同胞们！</a:t>
            </a:r>
            <a:endParaRPr b="1" sz="24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FFFFFF"/>
              </a:solidFill>
              <a:latin typeface="Montserrat"/>
              <a:ea typeface="Montserrat"/>
              <a:cs typeface="Montserrat"/>
              <a:sym typeface="Montserrat"/>
            </a:endParaRPr>
          </a:p>
        </p:txBody>
      </p:sp>
      <p:pic>
        <p:nvPicPr>
          <p:cNvPr id="620" name="Google Shape;620;p43"/>
          <p:cNvPicPr preferRelativeResize="0"/>
          <p:nvPr/>
        </p:nvPicPr>
        <p:blipFill rotWithShape="1">
          <a:blip r:embed="rId3">
            <a:alphaModFix/>
          </a:blip>
          <a:srcRect b="0" l="0" r="0" t="0"/>
          <a:stretch/>
        </p:blipFill>
        <p:spPr>
          <a:xfrm>
            <a:off x="-49500" y="808606"/>
            <a:ext cx="9143998" cy="2807187"/>
          </a:xfrm>
          <a:prstGeom prst="rect">
            <a:avLst/>
          </a:prstGeom>
          <a:noFill/>
          <a:ln>
            <a:noFill/>
          </a:ln>
        </p:spPr>
      </p:pic>
      <p:sp>
        <p:nvSpPr>
          <p:cNvPr id="621" name="Google Shape;621;p43"/>
          <p:cNvSpPr txBox="1"/>
          <p:nvPr/>
        </p:nvSpPr>
        <p:spPr>
          <a:xfrm>
            <a:off x="1153200" y="3766700"/>
            <a:ext cx="80070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1600">
                <a:solidFill>
                  <a:srgbClr val="0F4D90"/>
                </a:solidFill>
                <a:latin typeface="Montserrat"/>
                <a:ea typeface="Montserrat"/>
                <a:cs typeface="Montserrat"/>
                <a:sym typeface="Montserrat"/>
              </a:rPr>
              <a:t>分享知识           	                  分享资源        	                分享善意</a:t>
            </a:r>
            <a:endParaRPr b="1" sz="1600">
              <a:solidFill>
                <a:srgbClr val="0F4D9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sz="1600">
              <a:solidFill>
                <a:srgbClr val="0F4D90"/>
              </a:solidFill>
              <a:latin typeface="Montserrat"/>
              <a:ea typeface="Montserrat"/>
              <a:cs typeface="Montserrat"/>
              <a:sym typeface="Montserrat"/>
            </a:endParaRPr>
          </a:p>
        </p:txBody>
      </p:sp>
      <p:sp>
        <p:nvSpPr>
          <p:cNvPr id="622" name="Google Shape;622;p43"/>
          <p:cNvSpPr txBox="1"/>
          <p:nvPr/>
        </p:nvSpPr>
        <p:spPr>
          <a:xfrm>
            <a:off x="862950" y="4273725"/>
            <a:ext cx="7418100" cy="46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zh-CN" sz="2400">
                <a:solidFill>
                  <a:srgbClr val="0F4D90"/>
                </a:solidFill>
                <a:latin typeface="Montserrat"/>
                <a:ea typeface="Montserrat"/>
                <a:cs typeface="Montserrat"/>
                <a:sym typeface="Montserrat"/>
              </a:rPr>
              <a:t>并且，确保彼此安康！</a:t>
            </a:r>
            <a:endParaRPr b="1" sz="2400">
              <a:solidFill>
                <a:srgbClr val="0F4D90"/>
              </a:solidFill>
              <a:latin typeface="Montserrat"/>
              <a:ea typeface="Montserrat"/>
              <a:cs typeface="Montserrat"/>
              <a:sym typeface="Montserrat"/>
            </a:endParaRPr>
          </a:p>
        </p:txBody>
      </p:sp>
      <p:pic>
        <p:nvPicPr>
          <p:cNvPr id="623" name="Google Shape;623;p43"/>
          <p:cNvPicPr preferRelativeResize="0"/>
          <p:nvPr/>
        </p:nvPicPr>
        <p:blipFill rotWithShape="1">
          <a:blip r:embed="rId4">
            <a:alphaModFix/>
          </a:blip>
          <a:srcRect b="0" l="0" r="0" t="0"/>
          <a:stretch/>
        </p:blipFill>
        <p:spPr>
          <a:xfrm>
            <a:off x="2651925" y="3655312"/>
            <a:ext cx="460200" cy="460200"/>
          </a:xfrm>
          <a:prstGeom prst="rect">
            <a:avLst/>
          </a:prstGeom>
          <a:noFill/>
          <a:ln>
            <a:noFill/>
          </a:ln>
        </p:spPr>
      </p:pic>
      <p:pic>
        <p:nvPicPr>
          <p:cNvPr id="624" name="Google Shape;624;p43"/>
          <p:cNvPicPr preferRelativeResize="0"/>
          <p:nvPr/>
        </p:nvPicPr>
        <p:blipFill rotWithShape="1">
          <a:blip r:embed="rId5">
            <a:alphaModFix/>
          </a:blip>
          <a:srcRect b="0" l="0" r="0" t="0"/>
          <a:stretch/>
        </p:blipFill>
        <p:spPr>
          <a:xfrm>
            <a:off x="5554850" y="3683663"/>
            <a:ext cx="522198" cy="522175"/>
          </a:xfrm>
          <a:prstGeom prst="rect">
            <a:avLst/>
          </a:prstGeom>
          <a:noFill/>
          <a:ln>
            <a:noFill/>
          </a:ln>
        </p:spPr>
      </p:pic>
      <p:pic>
        <p:nvPicPr>
          <p:cNvPr id="625" name="Google Shape;625;p43"/>
          <p:cNvPicPr preferRelativeResize="0"/>
          <p:nvPr/>
        </p:nvPicPr>
        <p:blipFill rotWithShape="1">
          <a:blip r:embed="rId6">
            <a:alphaModFix/>
          </a:blip>
          <a:srcRect b="0" l="0" r="0" t="0"/>
          <a:stretch/>
        </p:blipFill>
        <p:spPr>
          <a:xfrm>
            <a:off x="8231550" y="3683650"/>
            <a:ext cx="522200" cy="52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id="162" name="Google Shape;162;p5"/>
          <p:cNvPicPr preferRelativeResize="0"/>
          <p:nvPr/>
        </p:nvPicPr>
        <p:blipFill rotWithShape="1">
          <a:blip r:embed="rId3">
            <a:alphaModFix/>
          </a:blip>
          <a:srcRect b="-4454" l="-39547" r="-11282" t="2962"/>
          <a:stretch/>
        </p:blipFill>
        <p:spPr>
          <a:xfrm>
            <a:off x="3875975" y="1103225"/>
            <a:ext cx="5320275" cy="3579950"/>
          </a:xfrm>
          <a:prstGeom prst="rect">
            <a:avLst/>
          </a:prstGeom>
          <a:noFill/>
          <a:ln>
            <a:noFill/>
          </a:ln>
        </p:spPr>
      </p:pic>
      <p:sp>
        <p:nvSpPr>
          <p:cNvPr id="163" name="Google Shape;163;p5"/>
          <p:cNvSpPr txBox="1"/>
          <p:nvPr>
            <p:ph idx="1" type="body"/>
          </p:nvPr>
        </p:nvSpPr>
        <p:spPr>
          <a:xfrm>
            <a:off x="395650" y="1554600"/>
            <a:ext cx="5089200" cy="251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关于</a:t>
            </a:r>
            <a:r>
              <a:rPr lang="zh-CN" sz="2200">
                <a:solidFill>
                  <a:schemeClr val="dk1"/>
                </a:solidFill>
                <a:latin typeface="Montserrat"/>
                <a:ea typeface="Montserrat"/>
                <a:cs typeface="Montserrat"/>
                <a:sym typeface="Montserrat"/>
              </a:rPr>
              <a:t>新型</a:t>
            </a:r>
            <a:r>
              <a:rPr lang="zh-CN" sz="2200">
                <a:solidFill>
                  <a:schemeClr val="dk1"/>
                </a:solidFill>
                <a:latin typeface="Montserrat"/>
                <a:ea typeface="Montserrat"/>
                <a:cs typeface="Montserrat"/>
                <a:sym typeface="Montserrat"/>
              </a:rPr>
              <a:t>冠状病毒</a:t>
            </a:r>
            <a:r>
              <a:rPr lang="zh-CN" sz="2200">
                <a:solidFill>
                  <a:schemeClr val="dk1"/>
                </a:solidFill>
                <a:latin typeface="Montserrat"/>
                <a:ea typeface="Montserrat"/>
                <a:cs typeface="Montserrat"/>
                <a:sym typeface="Montserrat"/>
              </a:rPr>
              <a:t>，我们还有很多不了解</a:t>
            </a:r>
            <a:r>
              <a:rPr lang="zh-CN" sz="2200">
                <a:solidFill>
                  <a:schemeClr val="dk1"/>
                </a:solidFill>
                <a:latin typeface="Montserrat"/>
                <a:ea typeface="Montserrat"/>
                <a:cs typeface="Montserrat"/>
                <a:sym typeface="Montserrat"/>
              </a:rPr>
              <a:t>之处</a:t>
            </a:r>
            <a:r>
              <a:rPr lang="zh-CN" sz="2200">
                <a:solidFill>
                  <a:schemeClr val="dk1"/>
                </a:solidFill>
                <a:latin typeface="Montserrat"/>
                <a:ea typeface="Montserrat"/>
                <a:cs typeface="Montserrat"/>
                <a:sym typeface="Montserrat"/>
              </a:rPr>
              <a:t>。</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可以肯定的是，它看起来与其它呼吸道病毒</a:t>
            </a:r>
            <a:r>
              <a:rPr lang="zh-CN" sz="2200">
                <a:solidFill>
                  <a:schemeClr val="dk1"/>
                </a:solidFill>
                <a:latin typeface="Montserrat"/>
                <a:ea typeface="Montserrat"/>
                <a:cs typeface="Montserrat"/>
                <a:sym typeface="Montserrat"/>
              </a:rPr>
              <a:t>非常相似</a:t>
            </a:r>
            <a:r>
              <a:rPr lang="zh-CN" sz="2200">
                <a:solidFill>
                  <a:schemeClr val="dk1"/>
                </a:solidFill>
                <a:latin typeface="Montserrat"/>
                <a:ea typeface="Montserrat"/>
                <a:cs typeface="Montserrat"/>
                <a:sym typeface="Montserrat"/>
              </a:rPr>
              <a:t>，</a:t>
            </a:r>
            <a:r>
              <a:rPr b="1" lang="zh-CN" sz="2200">
                <a:solidFill>
                  <a:schemeClr val="dk1"/>
                </a:solidFill>
                <a:latin typeface="Montserrat"/>
                <a:ea typeface="Montserrat"/>
                <a:cs typeface="Montserrat"/>
                <a:sym typeface="Montserrat"/>
              </a:rPr>
              <a:t>如普通感冒或流感病毒。</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sz="2200"/>
          </a:p>
        </p:txBody>
      </p:sp>
      <p:sp>
        <p:nvSpPr>
          <p:cNvPr id="164" name="Google Shape;164;p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zh-CN" sz="2800" u="none" cap="none" strike="noStrike">
                <a:solidFill>
                  <a:srgbClr val="FFFFFF"/>
                </a:solidFill>
                <a:latin typeface="Montserrat"/>
                <a:ea typeface="Montserrat"/>
                <a:cs typeface="Montserrat"/>
                <a:sym typeface="Montserrat"/>
              </a:rPr>
              <a:t>什么是</a:t>
            </a:r>
            <a:r>
              <a:rPr b="1" lang="zh-CN" sz="2800">
                <a:solidFill>
                  <a:schemeClr val="lt1"/>
                </a:solidFill>
                <a:latin typeface="Montserrat"/>
                <a:ea typeface="Montserrat"/>
                <a:cs typeface="Montserrat"/>
                <a:sym typeface="Montserrat"/>
              </a:rPr>
              <a:t>新型冠状病毒</a:t>
            </a:r>
            <a:r>
              <a:rPr b="1" lang="zh-CN" sz="2800">
                <a:solidFill>
                  <a:srgbClr val="FFFFFF"/>
                </a:solidFill>
                <a:latin typeface="Montserrat"/>
                <a:ea typeface="Montserrat"/>
                <a:cs typeface="Montserrat"/>
                <a:sym typeface="Montserrat"/>
              </a:rPr>
              <a:t> / </a:t>
            </a:r>
            <a:r>
              <a:rPr b="1" i="0" lang="zh-CN" sz="2800" u="none" cap="none" strike="noStrike">
                <a:solidFill>
                  <a:srgbClr val="FFFFFF"/>
                </a:solidFill>
                <a:latin typeface="Montserrat"/>
                <a:ea typeface="Montserrat"/>
                <a:cs typeface="Montserrat"/>
                <a:sym typeface="Montserrat"/>
              </a:rPr>
              <a:t>COVID-19?</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6"/>
          <p:cNvSpPr txBox="1"/>
          <p:nvPr>
            <p:ph idx="1" type="body"/>
          </p:nvPr>
        </p:nvSpPr>
        <p:spPr>
          <a:xfrm>
            <a:off x="196775" y="1123988"/>
            <a:ext cx="7662900" cy="71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u="sng">
                <a:solidFill>
                  <a:schemeClr val="accent5"/>
                </a:solidFill>
                <a:latin typeface="Montserrat"/>
                <a:ea typeface="Montserrat"/>
                <a:cs typeface="Montserrat"/>
                <a:sym typeface="Montserrat"/>
              </a:rPr>
              <a:t>https://bit.ly/philagov-coronavirus-chinese</a:t>
            </a:r>
            <a:endParaRPr sz="2400" u="sng">
              <a:solidFill>
                <a:schemeClr val="accent5"/>
              </a:solidFill>
            </a:endParaRPr>
          </a:p>
        </p:txBody>
      </p:sp>
      <p:sp>
        <p:nvSpPr>
          <p:cNvPr id="171" name="Google Shape;171;p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6"/>
          <p:cNvSpPr txBox="1"/>
          <p:nvPr/>
        </p:nvSpPr>
        <p:spPr>
          <a:xfrm>
            <a:off x="395650" y="247250"/>
            <a:ext cx="82395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zh-CN" sz="2800">
                <a:solidFill>
                  <a:srgbClr val="FFFFFF"/>
                </a:solidFill>
                <a:latin typeface="Montserrat"/>
                <a:ea typeface="Montserrat"/>
                <a:cs typeface="Montserrat"/>
                <a:sym typeface="Montserrat"/>
              </a:rPr>
              <a:t>新冠肺炎疫情 (COVID-19) </a:t>
            </a:r>
            <a:r>
              <a:rPr b="1" i="0" lang="zh-CN" sz="2800" u="none" cap="none" strike="noStrike">
                <a:solidFill>
                  <a:srgbClr val="FFFFFF"/>
                </a:solidFill>
                <a:latin typeface="Montserrat"/>
                <a:ea typeface="Montserrat"/>
                <a:cs typeface="Montserrat"/>
                <a:sym typeface="Montserrat"/>
              </a:rPr>
              <a:t>每日</a:t>
            </a:r>
            <a:r>
              <a:rPr b="1" lang="zh-CN" sz="2800">
                <a:solidFill>
                  <a:srgbClr val="FFFFFF"/>
                </a:solidFill>
                <a:latin typeface="Montserrat"/>
                <a:ea typeface="Montserrat"/>
                <a:cs typeface="Montserrat"/>
                <a:sym typeface="Montserrat"/>
              </a:rPr>
              <a:t>相关资讯</a:t>
            </a:r>
            <a:r>
              <a:rPr b="1" i="0" lang="zh-CN" sz="2800" u="none" cap="none" strike="noStrike">
                <a:solidFill>
                  <a:srgbClr val="FFFFFF"/>
                </a:solidFill>
                <a:latin typeface="Montserrat"/>
                <a:ea typeface="Montserrat"/>
                <a:cs typeface="Montserrat"/>
                <a:sym typeface="Montserrat"/>
              </a:rPr>
              <a:t>更新</a:t>
            </a:r>
            <a:endParaRPr b="1" i="0" sz="2800" u="none" cap="none" strike="noStrike">
              <a:solidFill>
                <a:srgbClr val="FFFFFF"/>
              </a:solidFill>
              <a:latin typeface="Montserrat"/>
              <a:ea typeface="Montserrat"/>
              <a:cs typeface="Montserrat"/>
              <a:sym typeface="Montserrat"/>
            </a:endParaRPr>
          </a:p>
        </p:txBody>
      </p:sp>
      <p:pic>
        <p:nvPicPr>
          <p:cNvPr id="173" name="Google Shape;173;p6"/>
          <p:cNvPicPr preferRelativeResize="0"/>
          <p:nvPr/>
        </p:nvPicPr>
        <p:blipFill>
          <a:blip r:embed="rId3">
            <a:alphaModFix/>
          </a:blip>
          <a:stretch>
            <a:fillRect/>
          </a:stretch>
        </p:blipFill>
        <p:spPr>
          <a:xfrm>
            <a:off x="196775" y="2132425"/>
            <a:ext cx="6136326" cy="2676425"/>
          </a:xfrm>
          <a:prstGeom prst="rect">
            <a:avLst/>
          </a:prstGeom>
          <a:noFill/>
          <a:ln>
            <a:noFill/>
          </a:ln>
        </p:spPr>
      </p:pic>
      <p:pic>
        <p:nvPicPr>
          <p:cNvPr id="174" name="Google Shape;174;p6"/>
          <p:cNvPicPr preferRelativeResize="0"/>
          <p:nvPr/>
        </p:nvPicPr>
        <p:blipFill rotWithShape="1">
          <a:blip r:embed="rId4">
            <a:alphaModFix/>
          </a:blip>
          <a:srcRect b="0" l="1893" r="0" t="0"/>
          <a:stretch/>
        </p:blipFill>
        <p:spPr>
          <a:xfrm>
            <a:off x="5378975" y="2466400"/>
            <a:ext cx="3612625" cy="2523899"/>
          </a:xfrm>
          <a:prstGeom prst="rect">
            <a:avLst/>
          </a:prstGeom>
          <a:noFill/>
          <a:ln>
            <a:noFill/>
          </a:ln>
        </p:spPr>
      </p:pic>
      <p:sp>
        <p:nvSpPr>
          <p:cNvPr id="175" name="Google Shape;175;p6"/>
          <p:cNvSpPr/>
          <p:nvPr/>
        </p:nvSpPr>
        <p:spPr>
          <a:xfrm>
            <a:off x="2887800" y="4424650"/>
            <a:ext cx="1536900" cy="471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7"/>
          <p:cNvSpPr txBox="1"/>
          <p:nvPr>
            <p:ph idx="1" type="body"/>
          </p:nvPr>
        </p:nvSpPr>
        <p:spPr>
          <a:xfrm>
            <a:off x="395650" y="1131425"/>
            <a:ext cx="5668200" cy="3488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年</a:t>
            </a:r>
            <a:r>
              <a:rPr b="1" lang="zh-CN">
                <a:solidFill>
                  <a:schemeClr val="dk1"/>
                </a:solidFill>
                <a:latin typeface="Montserrat"/>
                <a:ea typeface="Montserrat"/>
                <a:cs typeface="Montserrat"/>
                <a:sym typeface="Montserrat"/>
              </a:rPr>
              <a:t>纪</a:t>
            </a:r>
            <a:r>
              <a:rPr b="1" lang="zh-CN">
                <a:solidFill>
                  <a:schemeClr val="dk1"/>
                </a:solidFill>
                <a:latin typeface="Montserrat"/>
                <a:ea typeface="Montserrat"/>
                <a:cs typeface="Montserrat"/>
                <a:sym typeface="Montserrat"/>
              </a:rPr>
              <a:t>较长的成年人 </a:t>
            </a:r>
            <a:r>
              <a:rPr lang="zh-CN">
                <a:solidFill>
                  <a:schemeClr val="dk1"/>
                </a:solidFill>
                <a:latin typeface="Montserrat"/>
                <a:ea typeface="Montserrat"/>
                <a:cs typeface="Montserrat"/>
                <a:sym typeface="Montserrat"/>
              </a:rPr>
              <a:t>和</a:t>
            </a:r>
            <a:r>
              <a:rPr lang="zh-CN">
                <a:solidFill>
                  <a:schemeClr val="dk1"/>
                </a:solidFill>
                <a:latin typeface="Montserrat"/>
                <a:ea typeface="Montserrat"/>
                <a:cs typeface="Montserrat"/>
                <a:sym typeface="Montserrat"/>
              </a:rPr>
              <a:t>老年人（60岁及以上）</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免疫力低下</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zh-CN">
                <a:solidFill>
                  <a:schemeClr val="dk1"/>
                </a:solidFill>
                <a:latin typeface="Montserrat"/>
                <a:ea typeface="Montserrat"/>
                <a:cs typeface="Montserrat"/>
                <a:sym typeface="Montserrat"/>
              </a:rPr>
              <a:t>患有严重</a:t>
            </a:r>
            <a:r>
              <a:rPr b="1" lang="zh-CN">
                <a:solidFill>
                  <a:schemeClr val="dk1"/>
                </a:solidFill>
                <a:latin typeface="Montserrat"/>
                <a:ea typeface="Montserrat"/>
                <a:cs typeface="Montserrat"/>
                <a:sym typeface="Montserrat"/>
              </a:rPr>
              <a:t>基础疾病</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lang="zh-CN">
                <a:solidFill>
                  <a:schemeClr val="dk1"/>
                </a:solidFill>
                <a:latin typeface="Montserrat"/>
                <a:ea typeface="Montserrat"/>
                <a:cs typeface="Montserrat"/>
                <a:sym typeface="Montserrat"/>
              </a:rPr>
              <a:t>大家需要明白的很重要一点是，</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b="1" lang="zh-CN">
                <a:solidFill>
                  <a:schemeClr val="dk1"/>
                </a:solidFill>
                <a:latin typeface="Montserrat"/>
                <a:ea typeface="Montserrat"/>
                <a:cs typeface="Montserrat"/>
                <a:sym typeface="Montserrat"/>
              </a:rPr>
              <a:t>年轻人和健康的人并非</a:t>
            </a:r>
            <a:r>
              <a:rPr lang="zh-CN">
                <a:solidFill>
                  <a:schemeClr val="dk1"/>
                </a:solidFill>
                <a:latin typeface="Montserrat"/>
                <a:ea typeface="Montserrat"/>
                <a:cs typeface="Montserrat"/>
                <a:sym typeface="Montserrat"/>
              </a:rPr>
              <a:t>对</a:t>
            </a:r>
            <a:r>
              <a:rPr lang="zh-CN">
                <a:solidFill>
                  <a:srgbClr val="002060"/>
                </a:solidFill>
                <a:latin typeface="Montserrat"/>
                <a:ea typeface="Montserrat"/>
                <a:cs typeface="Montserrat"/>
                <a:sym typeface="Montserrat"/>
              </a:rPr>
              <a:t>新冠肺炎(</a:t>
            </a:r>
            <a:r>
              <a:rPr lang="zh-CN">
                <a:solidFill>
                  <a:schemeClr val="dk1"/>
                </a:solidFill>
                <a:latin typeface="Montserrat"/>
                <a:ea typeface="Montserrat"/>
                <a:cs typeface="Montserrat"/>
                <a:sym typeface="Montserrat"/>
              </a:rPr>
              <a:t>COVID-19</a:t>
            </a:r>
            <a:r>
              <a:rPr lang="zh-CN">
                <a:solidFill>
                  <a:srgbClr val="002060"/>
                </a:solidFill>
                <a:latin typeface="Montserrat"/>
                <a:ea typeface="Montserrat"/>
                <a:cs typeface="Montserrat"/>
                <a:sym typeface="Montserrat"/>
              </a:rPr>
              <a:t>)</a:t>
            </a:r>
            <a:r>
              <a:rPr b="1" lang="zh-CN">
                <a:solidFill>
                  <a:schemeClr val="dk1"/>
                </a:solidFill>
                <a:latin typeface="Montserrat"/>
                <a:ea typeface="Montserrat"/>
                <a:cs typeface="Montserrat"/>
                <a:sym typeface="Montserrat"/>
              </a:rPr>
              <a:t>免疫</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181" name="Google Shape;181;p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谁最容易出现重症？</a:t>
            </a:r>
            <a:endParaRPr b="1" i="0" sz="2800" u="none" cap="none" strike="noStrike">
              <a:solidFill>
                <a:srgbClr val="FFFFFF"/>
              </a:solidFill>
              <a:latin typeface="Montserrat"/>
              <a:ea typeface="Montserrat"/>
              <a:cs typeface="Montserrat"/>
              <a:sym typeface="Montserrat"/>
            </a:endParaRPr>
          </a:p>
        </p:txBody>
      </p:sp>
      <p:pic>
        <p:nvPicPr>
          <p:cNvPr id="183" name="Google Shape;183;p7"/>
          <p:cNvPicPr preferRelativeResize="0"/>
          <p:nvPr/>
        </p:nvPicPr>
        <p:blipFill>
          <a:blip r:embed="rId4">
            <a:alphaModFix/>
          </a:blip>
          <a:stretch>
            <a:fillRect/>
          </a:stretch>
        </p:blipFill>
        <p:spPr>
          <a:xfrm>
            <a:off x="4790600" y="1693000"/>
            <a:ext cx="3939401" cy="2114750"/>
          </a:xfrm>
          <a:prstGeom prst="rect">
            <a:avLst/>
          </a:prstGeom>
          <a:noFill/>
          <a:ln>
            <a:noFill/>
          </a:ln>
        </p:spPr>
      </p:pic>
      <p:pic>
        <p:nvPicPr>
          <p:cNvPr id="184" name="Google Shape;184;p7"/>
          <p:cNvPicPr preferRelativeResize="0"/>
          <p:nvPr/>
        </p:nvPicPr>
        <p:blipFill>
          <a:blip r:embed="rId5">
            <a:alphaModFix/>
          </a:blip>
          <a:stretch>
            <a:fillRect/>
          </a:stretch>
        </p:blipFill>
        <p:spPr>
          <a:xfrm flipH="1">
            <a:off x="5101625" y="2026000"/>
            <a:ext cx="428525" cy="31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8"/>
          <p:cNvSpPr txBox="1"/>
          <p:nvPr>
            <p:ph idx="1" type="body"/>
          </p:nvPr>
        </p:nvSpPr>
        <p:spPr>
          <a:xfrm>
            <a:off x="395650" y="906500"/>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最常见</a:t>
            </a:r>
            <a:r>
              <a:rPr lang="zh-CN" sz="2400">
                <a:solidFill>
                  <a:schemeClr val="dk1"/>
                </a:solidFill>
                <a:latin typeface="Montserrat"/>
                <a:ea typeface="Montserrat"/>
                <a:cs typeface="Montserrat"/>
                <a:sym typeface="Montserrat"/>
              </a:rPr>
              <a:t>的症状：</a:t>
            </a:r>
            <a:endParaRPr sz="2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2000">
              <a:solidFill>
                <a:schemeClr val="dk1"/>
              </a:solidFill>
              <a:latin typeface="Montserrat"/>
              <a:ea typeface="Montserrat"/>
              <a:cs typeface="Montserrat"/>
              <a:sym typeface="Montserrat"/>
            </a:endParaRPr>
          </a:p>
        </p:txBody>
      </p:sp>
      <p:sp>
        <p:nvSpPr>
          <p:cNvPr id="190" name="Google Shape;190;p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8"/>
          <p:cNvSpPr txBox="1"/>
          <p:nvPr/>
        </p:nvSpPr>
        <p:spPr>
          <a:xfrm>
            <a:off x="395650" y="222200"/>
            <a:ext cx="7052400" cy="4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zh-CN" sz="2800">
                <a:solidFill>
                  <a:srgbClr val="FFFFFF"/>
                </a:solidFill>
                <a:latin typeface="Montserrat"/>
                <a:ea typeface="Montserrat"/>
                <a:cs typeface="Montserrat"/>
                <a:sym typeface="Montserrat"/>
              </a:rPr>
              <a:t>新冠肺炎(</a:t>
            </a:r>
            <a:r>
              <a:rPr b="1" i="0" lang="zh-CN" sz="2800" u="none" cap="none" strike="noStrike">
                <a:solidFill>
                  <a:srgbClr val="FFFFFF"/>
                </a:solidFill>
                <a:latin typeface="Montserrat"/>
                <a:ea typeface="Montserrat"/>
                <a:cs typeface="Montserrat"/>
                <a:sym typeface="Montserrat"/>
              </a:rPr>
              <a:t>COVID-19)的症状</a:t>
            </a:r>
            <a:endParaRPr b="1" i="0" sz="2800" u="none" cap="none" strike="noStrike">
              <a:solidFill>
                <a:srgbClr val="FFFFFF"/>
              </a:solidFill>
              <a:latin typeface="Montserrat"/>
              <a:ea typeface="Montserrat"/>
              <a:cs typeface="Montserrat"/>
              <a:sym typeface="Montserrat"/>
            </a:endParaRPr>
          </a:p>
        </p:txBody>
      </p:sp>
      <p:grpSp>
        <p:nvGrpSpPr>
          <p:cNvPr id="192" name="Google Shape;192;p8"/>
          <p:cNvGrpSpPr/>
          <p:nvPr/>
        </p:nvGrpSpPr>
        <p:grpSpPr>
          <a:xfrm>
            <a:off x="6427388" y="1599625"/>
            <a:ext cx="1336799" cy="1948275"/>
            <a:chOff x="6427388" y="1599625"/>
            <a:chExt cx="1336799" cy="1948275"/>
          </a:xfrm>
        </p:grpSpPr>
        <p:sp>
          <p:nvSpPr>
            <p:cNvPr id="193" name="Google Shape;193;p8"/>
            <p:cNvSpPr txBox="1"/>
            <p:nvPr/>
          </p:nvSpPr>
          <p:spPr>
            <a:xfrm>
              <a:off x="6427388" y="2903800"/>
              <a:ext cx="1294772" cy="64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呼吸困难</a:t>
              </a:r>
              <a:endParaRPr b="1" i="0" sz="1400" u="none" cap="none" strike="noStrike">
                <a:solidFill>
                  <a:srgbClr val="000000"/>
                </a:solidFill>
                <a:latin typeface="Arial"/>
                <a:ea typeface="Arial"/>
                <a:cs typeface="Arial"/>
                <a:sym typeface="Arial"/>
              </a:endParaRPr>
            </a:p>
          </p:txBody>
        </p:sp>
        <p:pic>
          <p:nvPicPr>
            <p:cNvPr id="194" name="Google Shape;194;p8"/>
            <p:cNvPicPr preferRelativeResize="0"/>
            <p:nvPr/>
          </p:nvPicPr>
          <p:blipFill rotWithShape="1">
            <a:blip r:embed="rId4">
              <a:alphaModFix/>
            </a:blip>
            <a:srcRect b="0" l="0" r="0" t="0"/>
            <a:stretch/>
          </p:blipFill>
          <p:spPr>
            <a:xfrm>
              <a:off x="6469415" y="1599625"/>
              <a:ext cx="1294772" cy="1294772"/>
            </a:xfrm>
            <a:prstGeom prst="rect">
              <a:avLst/>
            </a:prstGeom>
            <a:noFill/>
            <a:ln>
              <a:noFill/>
            </a:ln>
          </p:spPr>
        </p:pic>
      </p:grpSp>
      <p:grpSp>
        <p:nvGrpSpPr>
          <p:cNvPr id="195" name="Google Shape;195;p8"/>
          <p:cNvGrpSpPr/>
          <p:nvPr/>
        </p:nvGrpSpPr>
        <p:grpSpPr>
          <a:xfrm>
            <a:off x="1370063" y="1609038"/>
            <a:ext cx="1294775" cy="1459987"/>
            <a:chOff x="1370063" y="1609038"/>
            <a:chExt cx="1294775" cy="1459987"/>
          </a:xfrm>
        </p:grpSpPr>
        <p:sp>
          <p:nvSpPr>
            <p:cNvPr id="196" name="Google Shape;196;p8"/>
            <p:cNvSpPr txBox="1"/>
            <p:nvPr/>
          </p:nvSpPr>
          <p:spPr>
            <a:xfrm>
              <a:off x="1520051" y="2894400"/>
              <a:ext cx="854849" cy="1746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咳嗽</a:t>
              </a:r>
              <a:endParaRPr b="1" i="0" sz="1400" u="none" cap="none" strike="noStrike">
                <a:solidFill>
                  <a:srgbClr val="000000"/>
                </a:solidFill>
                <a:latin typeface="Arial"/>
                <a:ea typeface="Arial"/>
                <a:cs typeface="Arial"/>
                <a:sym typeface="Arial"/>
              </a:endParaRPr>
            </a:p>
          </p:txBody>
        </p:sp>
        <p:pic>
          <p:nvPicPr>
            <p:cNvPr id="197" name="Google Shape;197;p8"/>
            <p:cNvPicPr preferRelativeResize="0"/>
            <p:nvPr/>
          </p:nvPicPr>
          <p:blipFill rotWithShape="1">
            <a:blip r:embed="rId5">
              <a:alphaModFix/>
            </a:blip>
            <a:srcRect b="0" l="0" r="0" t="0"/>
            <a:stretch/>
          </p:blipFill>
          <p:spPr>
            <a:xfrm>
              <a:off x="1370063" y="1609038"/>
              <a:ext cx="1294775" cy="1294775"/>
            </a:xfrm>
            <a:prstGeom prst="rect">
              <a:avLst/>
            </a:prstGeom>
            <a:noFill/>
            <a:ln>
              <a:noFill/>
            </a:ln>
          </p:spPr>
        </p:pic>
      </p:grpSp>
      <p:sp>
        <p:nvSpPr>
          <p:cNvPr id="198" name="Google Shape;198;p8"/>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疲劳</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肌肉或关节疼痛</a:t>
            </a:r>
            <a:endParaRPr b="0" i="0" sz="1600" u="none" cap="none" strike="noStrike">
              <a:solidFill>
                <a:srgbClr val="000000"/>
              </a:solidFill>
              <a:latin typeface="Arial"/>
              <a:ea typeface="Arial"/>
              <a:cs typeface="Arial"/>
              <a:sym typeface="Arial"/>
            </a:endParaRPr>
          </a:p>
        </p:txBody>
      </p:sp>
      <p:sp>
        <p:nvSpPr>
          <p:cNvPr id="199" name="Google Shape;199;p8"/>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头痛</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畏寒</a:t>
            </a:r>
            <a:endParaRPr b="0" i="0" sz="1600" u="none" cap="none" strike="noStrike">
              <a:solidFill>
                <a:srgbClr val="000000"/>
              </a:solidFill>
              <a:latin typeface="Arial"/>
              <a:ea typeface="Arial"/>
              <a:cs typeface="Arial"/>
              <a:sym typeface="Arial"/>
            </a:endParaRPr>
          </a:p>
        </p:txBody>
      </p:sp>
      <p:grpSp>
        <p:nvGrpSpPr>
          <p:cNvPr id="200" name="Google Shape;200;p8"/>
          <p:cNvGrpSpPr/>
          <p:nvPr/>
        </p:nvGrpSpPr>
        <p:grpSpPr>
          <a:xfrm>
            <a:off x="4065936" y="1609037"/>
            <a:ext cx="1294772" cy="1641463"/>
            <a:chOff x="4065936" y="1609037"/>
            <a:chExt cx="1294772" cy="1641463"/>
          </a:xfrm>
        </p:grpSpPr>
        <p:pic>
          <p:nvPicPr>
            <p:cNvPr id="201" name="Google Shape;201;p8"/>
            <p:cNvPicPr preferRelativeResize="0"/>
            <p:nvPr/>
          </p:nvPicPr>
          <p:blipFill rotWithShape="1">
            <a:blip r:embed="rId6">
              <a:alphaModFix/>
            </a:blip>
            <a:srcRect b="0" l="0" r="0" t="0"/>
            <a:stretch/>
          </p:blipFill>
          <p:spPr>
            <a:xfrm>
              <a:off x="4065936" y="1609037"/>
              <a:ext cx="1294772" cy="1294772"/>
            </a:xfrm>
            <a:prstGeom prst="rect">
              <a:avLst/>
            </a:prstGeom>
            <a:noFill/>
            <a:ln>
              <a:noFill/>
            </a:ln>
          </p:spPr>
        </p:pic>
        <p:sp>
          <p:nvSpPr>
            <p:cNvPr id="202" name="Google Shape;202;p8"/>
            <p:cNvSpPr txBox="1"/>
            <p:nvPr/>
          </p:nvSpPr>
          <p:spPr>
            <a:xfrm>
              <a:off x="4215925" y="2894397"/>
              <a:ext cx="854849" cy="35610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chemeClr val="dk1"/>
                  </a:solidFill>
                  <a:latin typeface="Arial"/>
                  <a:ea typeface="Arial"/>
                  <a:cs typeface="Arial"/>
                  <a:sym typeface="Arial"/>
                </a:rPr>
                <a:t>发烧</a:t>
              </a:r>
              <a:endParaRPr b="1" i="0" sz="1400" u="none" cap="none" strike="noStrike">
                <a:solidFill>
                  <a:schemeClr val="dk1"/>
                </a:solidFill>
                <a:latin typeface="Arial"/>
                <a:ea typeface="Arial"/>
                <a:cs typeface="Arial"/>
                <a:sym typeface="Arial"/>
              </a:endParaRPr>
            </a:p>
          </p:txBody>
        </p:sp>
      </p:grpSp>
      <p:sp>
        <p:nvSpPr>
          <p:cNvPr id="203" name="Google Shape;203;p8"/>
          <p:cNvSpPr txBox="1"/>
          <p:nvPr>
            <p:ph idx="1" type="body"/>
          </p:nvPr>
        </p:nvSpPr>
        <p:spPr>
          <a:xfrm>
            <a:off x="539625" y="3367925"/>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chemeClr val="dk1"/>
                </a:solidFill>
                <a:latin typeface="Montserrat"/>
                <a:ea typeface="Montserrat"/>
                <a:cs typeface="Montserrat"/>
                <a:sym typeface="Montserrat"/>
              </a:rPr>
              <a:t>较</a:t>
            </a:r>
            <a:r>
              <a:rPr lang="zh-CN" sz="2000">
                <a:solidFill>
                  <a:schemeClr val="dk1"/>
                </a:solidFill>
                <a:latin typeface="Montserrat"/>
                <a:ea typeface="Montserrat"/>
                <a:cs typeface="Montserrat"/>
                <a:sym typeface="Montserrat"/>
              </a:rPr>
              <a:t>不常见的症状：</a:t>
            </a:r>
            <a:endParaRPr sz="2000">
              <a:solidFill>
                <a:schemeClr val="dk1"/>
              </a:solidFill>
              <a:latin typeface="Montserrat"/>
              <a:ea typeface="Montserrat"/>
              <a:cs typeface="Montserrat"/>
              <a:sym typeface="Montserrat"/>
            </a:endParaRPr>
          </a:p>
        </p:txBody>
      </p:sp>
      <p:sp>
        <p:nvSpPr>
          <p:cNvPr id="204" name="Google Shape;204;p8"/>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呕吐</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腹泻</a:t>
            </a:r>
            <a:endParaRPr b="0" i="0" sz="1600" u="none" cap="none" strike="noStrike">
              <a:solidFill>
                <a:srgbClr val="000000"/>
              </a:solidFill>
              <a:latin typeface="Arial"/>
              <a:ea typeface="Arial"/>
              <a:cs typeface="Arial"/>
              <a:sym typeface="Arial"/>
            </a:endParaRPr>
          </a:p>
        </p:txBody>
      </p:sp>
      <p:sp>
        <p:nvSpPr>
          <p:cNvPr id="205" name="Google Shape;205;p8"/>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失去嗅觉或味觉</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9"/>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需要</a:t>
            </a:r>
            <a:r>
              <a:rPr b="1" lang="zh-CN" sz="2800">
                <a:solidFill>
                  <a:srgbClr val="FFFFFF"/>
                </a:solidFill>
                <a:latin typeface="Montserrat"/>
                <a:ea typeface="Montserrat"/>
                <a:cs typeface="Montserrat"/>
                <a:sym typeface="Montserrat"/>
              </a:rPr>
              <a:t>密切</a:t>
            </a:r>
            <a:r>
              <a:rPr b="1" i="0" lang="zh-CN" sz="2800" u="none" cap="none" strike="noStrike">
                <a:solidFill>
                  <a:srgbClr val="FFFFFF"/>
                </a:solidFill>
                <a:latin typeface="Montserrat"/>
                <a:ea typeface="Montserrat"/>
                <a:cs typeface="Montserrat"/>
                <a:sym typeface="Montserrat"/>
              </a:rPr>
              <a:t>观察的严重症状</a:t>
            </a:r>
            <a:endParaRPr b="1" i="0" sz="2800" u="none" cap="none" strike="noStrike">
              <a:solidFill>
                <a:srgbClr val="FFFFFF"/>
              </a:solidFill>
              <a:latin typeface="Montserrat"/>
              <a:ea typeface="Montserrat"/>
              <a:cs typeface="Montserrat"/>
              <a:sym typeface="Montserrat"/>
            </a:endParaRPr>
          </a:p>
        </p:txBody>
      </p:sp>
      <p:pic>
        <p:nvPicPr>
          <p:cNvPr id="212" name="Google Shape;212;p9"/>
          <p:cNvPicPr preferRelativeResize="0"/>
          <p:nvPr/>
        </p:nvPicPr>
        <p:blipFill rotWithShape="1">
          <a:blip r:embed="rId3">
            <a:alphaModFix/>
          </a:blip>
          <a:srcRect b="0" l="7743" r="15439" t="0"/>
          <a:stretch/>
        </p:blipFill>
        <p:spPr>
          <a:xfrm>
            <a:off x="395650" y="1357525"/>
            <a:ext cx="3240550" cy="3065400"/>
          </a:xfrm>
          <a:prstGeom prst="rect">
            <a:avLst/>
          </a:prstGeom>
          <a:noFill/>
          <a:ln>
            <a:noFill/>
          </a:ln>
        </p:spPr>
      </p:pic>
      <p:sp>
        <p:nvSpPr>
          <p:cNvPr id="213" name="Google Shape;213;p9"/>
          <p:cNvSpPr txBox="1"/>
          <p:nvPr/>
        </p:nvSpPr>
        <p:spPr>
          <a:xfrm>
            <a:off x="4295500" y="1811575"/>
            <a:ext cx="4017300" cy="2707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如果您出现</a:t>
            </a:r>
            <a:r>
              <a:rPr b="1" i="0" lang="zh-CN" sz="1800" u="none" cap="none" strike="noStrike">
                <a:solidFill>
                  <a:srgbClr val="000000"/>
                </a:solidFill>
                <a:latin typeface="Montserrat"/>
                <a:ea typeface="Montserrat"/>
                <a:cs typeface="Montserrat"/>
                <a:sym typeface="Montserrat"/>
              </a:rPr>
              <a:t>呼吸困难</a:t>
            </a:r>
            <a:r>
              <a:rPr b="1" lang="zh-CN" sz="1800">
                <a:latin typeface="Montserrat"/>
                <a:ea typeface="Montserrat"/>
                <a:cs typeface="Montserrat"/>
                <a:sym typeface="Montserrat"/>
              </a:rPr>
              <a:t>、</a:t>
            </a:r>
            <a:r>
              <a:rPr b="1" i="0" lang="zh-CN" sz="1800" u="none" cap="none" strike="noStrike">
                <a:solidFill>
                  <a:srgbClr val="000000"/>
                </a:solidFill>
                <a:latin typeface="Montserrat"/>
                <a:ea typeface="Montserrat"/>
                <a:cs typeface="Montserrat"/>
                <a:sym typeface="Montserrat"/>
              </a:rPr>
              <a:t>咳嗽加剧</a:t>
            </a:r>
            <a:r>
              <a:rPr b="1" lang="zh-CN" sz="1800">
                <a:latin typeface="Montserrat"/>
                <a:ea typeface="Montserrat"/>
                <a:cs typeface="Montserrat"/>
                <a:sym typeface="Montserrat"/>
              </a:rPr>
              <a:t>、</a:t>
            </a:r>
            <a:r>
              <a:rPr b="1" i="0" lang="zh-CN" sz="1800" u="none" cap="none" strike="noStrike">
                <a:solidFill>
                  <a:srgbClr val="000000"/>
                </a:solidFill>
                <a:latin typeface="Montserrat"/>
                <a:ea typeface="Montserrat"/>
                <a:cs typeface="Montserrat"/>
                <a:sym typeface="Montserrat"/>
              </a:rPr>
              <a:t>胸部疼痛</a:t>
            </a:r>
            <a:r>
              <a:rPr b="1" lang="zh-CN" sz="1800">
                <a:latin typeface="Montserrat"/>
                <a:ea typeface="Montserrat"/>
                <a:cs typeface="Montserrat"/>
                <a:sym typeface="Montserrat"/>
              </a:rPr>
              <a:t>，</a:t>
            </a:r>
            <a:r>
              <a:rPr b="0" i="0" lang="zh-CN" sz="1800" u="none" cap="none" strike="noStrike">
                <a:solidFill>
                  <a:srgbClr val="000000"/>
                </a:solidFill>
                <a:latin typeface="Montserrat"/>
                <a:ea typeface="Montserrat"/>
                <a:cs typeface="Montserrat"/>
                <a:sym typeface="Montserrat"/>
              </a:rPr>
              <a:t>或其它严重症状，请</a:t>
            </a:r>
            <a:r>
              <a:rPr lang="zh-CN" sz="1800">
                <a:latin typeface="Montserrat"/>
                <a:ea typeface="Montserrat"/>
                <a:cs typeface="Montserrat"/>
                <a:sym typeface="Montserrat"/>
              </a:rPr>
              <a:t>拨</a:t>
            </a:r>
            <a:r>
              <a:rPr b="0" i="0" lang="zh-CN" sz="1800" u="none" cap="none" strike="noStrike">
                <a:solidFill>
                  <a:srgbClr val="000000"/>
                </a:solidFill>
                <a:latin typeface="Montserrat"/>
                <a:ea typeface="Montserrat"/>
                <a:cs typeface="Montserrat"/>
                <a:sym typeface="Montserrat"/>
              </a:rPr>
              <a:t>打电话联系您的医生，或前往紧急</a:t>
            </a:r>
            <a:r>
              <a:rPr b="0" i="0" lang="zh-CN" sz="1800" u="none" cap="none" strike="noStrike">
                <a:solidFill>
                  <a:srgbClr val="000000"/>
                </a:solidFill>
                <a:latin typeface="Montserrat"/>
                <a:ea typeface="Montserrat"/>
                <a:cs typeface="Montserrat"/>
                <a:sym typeface="Montserrat"/>
              </a:rPr>
              <a:t>护理</a:t>
            </a:r>
            <a:r>
              <a:rPr b="0" i="0" lang="zh-CN" sz="1800" u="none" cap="none" strike="noStrike">
                <a:solidFill>
                  <a:srgbClr val="000000"/>
                </a:solidFill>
                <a:latin typeface="Montserrat"/>
                <a:ea typeface="Montserrat"/>
                <a:cs typeface="Montserrat"/>
                <a:sym typeface="Montserrat"/>
              </a:rPr>
              <a:t>诊</a:t>
            </a:r>
            <a:r>
              <a:rPr lang="zh-CN" sz="1800">
                <a:latin typeface="Montserrat"/>
                <a:ea typeface="Montserrat"/>
                <a:cs typeface="Montserrat"/>
                <a:sym typeface="Montserrat"/>
              </a:rPr>
              <a:t>所(urgent care clinic)，</a:t>
            </a:r>
            <a:r>
              <a:rPr b="0" i="0" lang="zh-CN" sz="1800" u="none" cap="none" strike="noStrike">
                <a:solidFill>
                  <a:srgbClr val="000000"/>
                </a:solidFill>
                <a:latin typeface="Montserrat"/>
                <a:ea typeface="Montserrat"/>
                <a:cs typeface="Montserrat"/>
                <a:sym typeface="Montserrat"/>
              </a:rPr>
              <a:t>或前往急诊室</a:t>
            </a:r>
            <a:r>
              <a:rPr lang="zh-CN" sz="1800">
                <a:solidFill>
                  <a:schemeClr val="dk1"/>
                </a:solidFill>
                <a:latin typeface="Montserrat"/>
                <a:ea typeface="Montserrat"/>
                <a:cs typeface="Montserrat"/>
                <a:sym typeface="Montserrat"/>
              </a:rPr>
              <a:t>(emergency department)</a:t>
            </a:r>
            <a:r>
              <a:rPr b="0" i="0" lang="zh-CN" sz="1800" u="none" cap="none" strike="noStrike">
                <a:solidFill>
                  <a:srgbClr val="000000"/>
                </a:solidFill>
                <a:latin typeface="Montserrat"/>
                <a:ea typeface="Montserrat"/>
                <a:cs typeface="Montserrat"/>
                <a:sym typeface="Montserrat"/>
              </a:rPr>
              <a:t>就诊。</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